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6"/>
  </p:notesMasterIdLst>
  <p:sldIdLst>
    <p:sldId id="256" r:id="rId3"/>
    <p:sldId id="399" r:id="rId4"/>
    <p:sldId id="426" r:id="rId5"/>
    <p:sldId id="392" r:id="rId6"/>
    <p:sldId id="273" r:id="rId7"/>
    <p:sldId id="451" r:id="rId8"/>
    <p:sldId id="442" r:id="rId9"/>
    <p:sldId id="446" r:id="rId10"/>
    <p:sldId id="430" r:id="rId11"/>
    <p:sldId id="445" r:id="rId12"/>
    <p:sldId id="398" r:id="rId13"/>
    <p:sldId id="441" r:id="rId14"/>
    <p:sldId id="346" r:id="rId15"/>
    <p:sldId id="395" r:id="rId16"/>
    <p:sldId id="423" r:id="rId17"/>
    <p:sldId id="424" r:id="rId18"/>
    <p:sldId id="449" r:id="rId19"/>
    <p:sldId id="351" r:id="rId20"/>
    <p:sldId id="404" r:id="rId21"/>
    <p:sldId id="420" r:id="rId22"/>
    <p:sldId id="421" r:id="rId23"/>
    <p:sldId id="418" r:id="rId24"/>
    <p:sldId id="443" r:id="rId25"/>
    <p:sldId id="419" r:id="rId26"/>
    <p:sldId id="406" r:id="rId27"/>
    <p:sldId id="407" r:id="rId28"/>
    <p:sldId id="352" r:id="rId29"/>
    <p:sldId id="353" r:id="rId30"/>
    <p:sldId id="408" r:id="rId31"/>
    <p:sldId id="373" r:id="rId32"/>
    <p:sldId id="409" r:id="rId33"/>
    <p:sldId id="360" r:id="rId34"/>
    <p:sldId id="362" r:id="rId35"/>
    <p:sldId id="410" r:id="rId36"/>
    <p:sldId id="364" r:id="rId37"/>
    <p:sldId id="411" r:id="rId38"/>
    <p:sldId id="412" r:id="rId39"/>
    <p:sldId id="413" r:id="rId40"/>
    <p:sldId id="414" r:id="rId41"/>
    <p:sldId id="415" r:id="rId42"/>
    <p:sldId id="416" r:id="rId43"/>
    <p:sldId id="400" r:id="rId44"/>
    <p:sldId id="427" r:id="rId45"/>
    <p:sldId id="428" r:id="rId46"/>
    <p:sldId id="447" r:id="rId47"/>
    <p:sldId id="429" r:id="rId48"/>
    <p:sldId id="291" r:id="rId49"/>
    <p:sldId id="394" r:id="rId50"/>
    <p:sldId id="339" r:id="rId51"/>
    <p:sldId id="401" r:id="rId52"/>
    <p:sldId id="262" r:id="rId53"/>
    <p:sldId id="450" r:id="rId54"/>
    <p:sldId id="367" r:id="rId55"/>
    <p:sldId id="431" r:id="rId56"/>
    <p:sldId id="323" r:id="rId57"/>
    <p:sldId id="390" r:id="rId58"/>
    <p:sldId id="389" r:id="rId59"/>
    <p:sldId id="319" r:id="rId60"/>
    <p:sldId id="355" r:id="rId61"/>
    <p:sldId id="356" r:id="rId62"/>
    <p:sldId id="365" r:id="rId63"/>
    <p:sldId id="354" r:id="rId64"/>
    <p:sldId id="370" r:id="rId65"/>
    <p:sldId id="432" r:id="rId66"/>
    <p:sldId id="261" r:id="rId67"/>
    <p:sldId id="260" r:id="rId68"/>
    <p:sldId id="274" r:id="rId69"/>
    <p:sldId id="434" r:id="rId70"/>
    <p:sldId id="371" r:id="rId71"/>
    <p:sldId id="435" r:id="rId72"/>
    <p:sldId id="436" r:id="rId73"/>
    <p:sldId id="264" r:id="rId74"/>
    <p:sldId id="437" r:id="rId75"/>
    <p:sldId id="438" r:id="rId76"/>
    <p:sldId id="439" r:id="rId77"/>
    <p:sldId id="267" r:id="rId78"/>
    <p:sldId id="284" r:id="rId79"/>
    <p:sldId id="374" r:id="rId80"/>
    <p:sldId id="270" r:id="rId81"/>
    <p:sldId id="402" r:id="rId82"/>
    <p:sldId id="266" r:id="rId83"/>
    <p:sldId id="265" r:id="rId84"/>
    <p:sldId id="340" r:id="rId8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49" autoAdjust="0"/>
    <p:restoredTop sz="69150" autoAdjust="0"/>
  </p:normalViewPr>
  <p:slideViewPr>
    <p:cSldViewPr snapToGrid="0">
      <p:cViewPr>
        <p:scale>
          <a:sx n="68" d="100"/>
          <a:sy n="68" d="100"/>
        </p:scale>
        <p:origin x="984" y="3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6" Type="http://schemas.openxmlformats.org/officeDocument/2006/relationships/image" Target="../media/image91.sv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FA7B49-EA4D-4600-B056-23BAB1AB5E1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DF3075-8F26-49D7-8D57-B12D47EE1AE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tx2">
                  <a:lumMod val="75000"/>
                  <a:lumOff val="25000"/>
                </a:schemeClr>
              </a:solidFill>
            </a:rPr>
            <a:t>Enhance</a:t>
          </a:r>
          <a:r>
            <a:rPr lang="en-US" sz="1800" dirty="0"/>
            <a:t> fairness </a:t>
          </a:r>
          <a:r>
            <a:rPr lang="en-US" sz="1800" dirty="0">
              <a:solidFill>
                <a:schemeClr val="tx2">
                  <a:lumMod val="75000"/>
                  <a:lumOff val="25000"/>
                </a:schemeClr>
              </a:solidFill>
            </a:rPr>
            <a:t>metrics</a:t>
          </a:r>
          <a:r>
            <a:rPr lang="en-US" sz="1800" dirty="0"/>
            <a:t>:</a:t>
          </a:r>
        </a:p>
        <a:p>
          <a:pPr>
            <a:lnSpc>
              <a:spcPct val="100000"/>
            </a:lnSpc>
          </a:pPr>
          <a:r>
            <a:rPr lang="en-US" sz="1800" dirty="0"/>
            <a:t>	Propose new metrics to quantify (un)fairness,</a:t>
          </a:r>
        </a:p>
        <a:p>
          <a:pPr>
            <a:lnSpc>
              <a:spcPct val="100000"/>
            </a:lnSpc>
          </a:pPr>
          <a:r>
            <a:rPr lang="en-US" sz="1800" dirty="0"/>
            <a:t>	e.g., measuring requirements for fair outcomes.</a:t>
          </a:r>
        </a:p>
      </dgm:t>
    </dgm:pt>
    <dgm:pt modelId="{8ACE7DCC-0D8F-45A4-AC62-EC0E3C044ACB}" type="parTrans" cxnId="{604D89A5-69A0-4259-8661-EDFD64029894}">
      <dgm:prSet/>
      <dgm:spPr/>
      <dgm:t>
        <a:bodyPr/>
        <a:lstStyle/>
        <a:p>
          <a:endParaRPr lang="en-US"/>
        </a:p>
      </dgm:t>
    </dgm:pt>
    <dgm:pt modelId="{F6AA41D2-DE31-442C-BCE3-BE3A9567DA85}" type="sibTrans" cxnId="{604D89A5-69A0-4259-8661-EDFD64029894}">
      <dgm:prSet/>
      <dgm:spPr/>
      <dgm:t>
        <a:bodyPr/>
        <a:lstStyle/>
        <a:p>
          <a:endParaRPr lang="en-US"/>
        </a:p>
      </dgm:t>
    </dgm:pt>
    <dgm:pt modelId="{9527A411-7227-499A-86E5-D0470121867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/>
            <a:t>Provide </a:t>
          </a:r>
          <a:r>
            <a:rPr lang="en-US" sz="1800" dirty="0">
              <a:solidFill>
                <a:schemeClr val="tx2">
                  <a:lumMod val="75000"/>
                  <a:lumOff val="25000"/>
                </a:schemeClr>
              </a:solidFill>
            </a:rPr>
            <a:t>understanding</a:t>
          </a:r>
          <a:r>
            <a:rPr lang="en-US" sz="1800" dirty="0"/>
            <a:t>:</a:t>
          </a:r>
        </a:p>
        <a:p>
          <a:pPr>
            <a:lnSpc>
              <a:spcPct val="100000"/>
            </a:lnSpc>
          </a:pPr>
          <a:r>
            <a:rPr lang="en-US" sz="1800" dirty="0"/>
            <a:t>	I</a:t>
          </a:r>
          <a:r>
            <a:rPr lang="en-US" sz="1800" b="0" i="0" dirty="0"/>
            <a:t>dentify causes contributing to biased results,</a:t>
          </a:r>
          <a:r>
            <a:rPr lang="en-US" sz="1800" dirty="0"/>
            <a:t> </a:t>
          </a:r>
        </a:p>
        <a:p>
          <a:pPr>
            <a:lnSpc>
              <a:spcPct val="100000"/>
            </a:lnSpc>
          </a:pPr>
          <a:r>
            <a:rPr lang="en-US" sz="1800" dirty="0"/>
            <a:t>	e.g., features, instances, nodes influence unfairness.</a:t>
          </a:r>
        </a:p>
      </dgm:t>
    </dgm:pt>
    <dgm:pt modelId="{D1A57882-99AE-4178-AD63-5096AD71E3C6}" type="parTrans" cxnId="{77FFBE2B-2A5B-4D6D-B6BA-AD328C289A74}">
      <dgm:prSet/>
      <dgm:spPr/>
      <dgm:t>
        <a:bodyPr/>
        <a:lstStyle/>
        <a:p>
          <a:endParaRPr lang="en-US"/>
        </a:p>
      </dgm:t>
    </dgm:pt>
    <dgm:pt modelId="{3128A369-E28F-4E7A-AFF9-4D08EA9F6C1B}" type="sibTrans" cxnId="{77FFBE2B-2A5B-4D6D-B6BA-AD328C289A74}">
      <dgm:prSet/>
      <dgm:spPr/>
      <dgm:t>
        <a:bodyPr/>
        <a:lstStyle/>
        <a:p>
          <a:endParaRPr lang="en-US"/>
        </a:p>
      </dgm:t>
    </dgm:pt>
    <dgm:pt modelId="{8555FED5-DF31-4417-9B08-81D3DBFFB7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dirty="0">
              <a:solidFill>
                <a:schemeClr val="tx2">
                  <a:lumMod val="75000"/>
                  <a:lumOff val="25000"/>
                </a:schemeClr>
              </a:solidFill>
            </a:rPr>
            <a:t>Mitigating</a:t>
          </a:r>
          <a:r>
            <a:rPr lang="en-US" sz="1800" dirty="0"/>
            <a:t> unfairness:</a:t>
          </a:r>
        </a:p>
        <a:p>
          <a:pPr>
            <a:lnSpc>
              <a:spcPct val="100000"/>
            </a:lnSpc>
          </a:pPr>
          <a:r>
            <a:rPr lang="en-US" sz="1800" dirty="0"/>
            <a:t>	R</a:t>
          </a:r>
          <a:r>
            <a:rPr lang="en-US" sz="1800" b="0" i="0" dirty="0"/>
            <a:t>ecommend specific actions to mitigate unfairness</a:t>
          </a:r>
        </a:p>
        <a:p>
          <a:pPr>
            <a:lnSpc>
              <a:spcPct val="100000"/>
            </a:lnSpc>
          </a:pPr>
          <a:r>
            <a:rPr lang="en-US" sz="1800" dirty="0"/>
            <a:t>	e.g., correcting model outputs to meet predefined fairness criteria.</a:t>
          </a:r>
        </a:p>
      </dgm:t>
    </dgm:pt>
    <dgm:pt modelId="{059C9A0B-F587-4685-80BC-C75332937F4D}" type="parTrans" cxnId="{5F385C2F-1DF5-4F53-8C03-80BE14374CC4}">
      <dgm:prSet/>
      <dgm:spPr/>
      <dgm:t>
        <a:bodyPr/>
        <a:lstStyle/>
        <a:p>
          <a:endParaRPr lang="en-US"/>
        </a:p>
      </dgm:t>
    </dgm:pt>
    <dgm:pt modelId="{BEAEB434-E404-4A0F-A6E7-98E3D21B2321}" type="sibTrans" cxnId="{5F385C2F-1DF5-4F53-8C03-80BE14374CC4}">
      <dgm:prSet/>
      <dgm:spPr/>
      <dgm:t>
        <a:bodyPr/>
        <a:lstStyle/>
        <a:p>
          <a:endParaRPr lang="en-US"/>
        </a:p>
      </dgm:t>
    </dgm:pt>
    <dgm:pt modelId="{DF3CFF25-1217-4B08-BF34-AE27F8EE675D}" type="pres">
      <dgm:prSet presAssocID="{F7FA7B49-EA4D-4600-B056-23BAB1AB5E1E}" presName="root" presStyleCnt="0">
        <dgm:presLayoutVars>
          <dgm:dir/>
          <dgm:resizeHandles val="exact"/>
        </dgm:presLayoutVars>
      </dgm:prSet>
      <dgm:spPr/>
    </dgm:pt>
    <dgm:pt modelId="{3B69CCE2-6E3A-4C62-B1D8-E688426D7F64}" type="pres">
      <dgm:prSet presAssocID="{20DF3075-8F26-49D7-8D57-B12D47EE1AED}" presName="compNode" presStyleCnt="0"/>
      <dgm:spPr/>
    </dgm:pt>
    <dgm:pt modelId="{3AF4319C-2ABA-4DB9-BC57-FAEFCE82CA0D}" type="pres">
      <dgm:prSet presAssocID="{20DF3075-8F26-49D7-8D57-B12D47EE1AED}" presName="bgRect" presStyleLbl="bgShp" presStyleIdx="0" presStyleCnt="3" custScaleY="127741" custLinFactNeighborY="6953"/>
      <dgm:spPr/>
    </dgm:pt>
    <dgm:pt modelId="{C69F6004-3289-41FB-B7F5-6D216457A454}" type="pres">
      <dgm:prSet presAssocID="{20DF3075-8F26-49D7-8D57-B12D47EE1AE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8465BB94-6247-4805-B246-AF71727A0E30}" type="pres">
      <dgm:prSet presAssocID="{20DF3075-8F26-49D7-8D57-B12D47EE1AED}" presName="spaceRect" presStyleCnt="0"/>
      <dgm:spPr/>
    </dgm:pt>
    <dgm:pt modelId="{3881C969-B689-48C5-84C2-095725EC3A62}" type="pres">
      <dgm:prSet presAssocID="{20DF3075-8F26-49D7-8D57-B12D47EE1AED}" presName="parTx" presStyleLbl="revTx" presStyleIdx="0" presStyleCnt="3" custLinFactNeighborY="-3387">
        <dgm:presLayoutVars>
          <dgm:chMax val="0"/>
          <dgm:chPref val="0"/>
        </dgm:presLayoutVars>
      </dgm:prSet>
      <dgm:spPr/>
    </dgm:pt>
    <dgm:pt modelId="{43EBA10E-C3F8-459D-B096-43D5806C8186}" type="pres">
      <dgm:prSet presAssocID="{F6AA41D2-DE31-442C-BCE3-BE3A9567DA85}" presName="sibTrans" presStyleCnt="0"/>
      <dgm:spPr/>
    </dgm:pt>
    <dgm:pt modelId="{DEBE1F9D-6EBE-48D4-8315-0D50CEEC6F2F}" type="pres">
      <dgm:prSet presAssocID="{9527A411-7227-499A-86E5-D0470121867A}" presName="compNode" presStyleCnt="0"/>
      <dgm:spPr/>
    </dgm:pt>
    <dgm:pt modelId="{612C0596-5FAE-4E96-9DEA-BA0F2B6866D9}" type="pres">
      <dgm:prSet presAssocID="{9527A411-7227-499A-86E5-D0470121867A}" presName="bgRect" presStyleLbl="bgShp" presStyleIdx="1" presStyleCnt="3" custScaleY="139677" custLinFactNeighborY="8438"/>
      <dgm:spPr/>
    </dgm:pt>
    <dgm:pt modelId="{D10C4F30-E5E8-49B8-B98C-930911DFE8BD}" type="pres">
      <dgm:prSet presAssocID="{9527A411-7227-499A-86E5-D0470121867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Judge"/>
        </a:ext>
      </dgm:extLst>
    </dgm:pt>
    <dgm:pt modelId="{4E36E729-AA28-4248-B13B-F460E5B698E4}" type="pres">
      <dgm:prSet presAssocID="{9527A411-7227-499A-86E5-D0470121867A}" presName="spaceRect" presStyleCnt="0"/>
      <dgm:spPr/>
    </dgm:pt>
    <dgm:pt modelId="{78A3800E-627E-4C50-BDB0-5B0A8A1222D6}" type="pres">
      <dgm:prSet presAssocID="{9527A411-7227-499A-86E5-D0470121867A}" presName="parTx" presStyleLbl="revTx" presStyleIdx="1" presStyleCnt="3" custLinFactNeighborY="-3387">
        <dgm:presLayoutVars>
          <dgm:chMax val="0"/>
          <dgm:chPref val="0"/>
        </dgm:presLayoutVars>
      </dgm:prSet>
      <dgm:spPr/>
    </dgm:pt>
    <dgm:pt modelId="{726F6605-C9B8-4735-A92D-97F4BFAD600C}" type="pres">
      <dgm:prSet presAssocID="{3128A369-E28F-4E7A-AFF9-4D08EA9F6C1B}" presName="sibTrans" presStyleCnt="0"/>
      <dgm:spPr/>
    </dgm:pt>
    <dgm:pt modelId="{3DBAE0CA-78AB-4214-9423-87F16A087E56}" type="pres">
      <dgm:prSet presAssocID="{8555FED5-DF31-4417-9B08-81D3DBFFB7E7}" presName="compNode" presStyleCnt="0"/>
      <dgm:spPr/>
    </dgm:pt>
    <dgm:pt modelId="{38053AAE-E75B-4A25-976B-B9A7F97D13C9}" type="pres">
      <dgm:prSet presAssocID="{8555FED5-DF31-4417-9B08-81D3DBFFB7E7}" presName="bgRect" presStyleLbl="bgShp" presStyleIdx="2" presStyleCnt="3" custScaleY="127605" custLinFactNeighborY="6341"/>
      <dgm:spPr/>
    </dgm:pt>
    <dgm:pt modelId="{3FE4A64E-3D1D-4EDE-94E9-D7C701B5CB49}" type="pres">
      <dgm:prSet presAssocID="{8555FED5-DF31-4417-9B08-81D3DBFFB7E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F27D1248-1D90-402E-81AC-A76A18C5DAB5}" type="pres">
      <dgm:prSet presAssocID="{8555FED5-DF31-4417-9B08-81D3DBFFB7E7}" presName="spaceRect" presStyleCnt="0"/>
      <dgm:spPr/>
    </dgm:pt>
    <dgm:pt modelId="{3D351289-EFA6-441F-87EE-EE24BCABB0EB}" type="pres">
      <dgm:prSet presAssocID="{8555FED5-DF31-4417-9B08-81D3DBFFB7E7}" presName="parTx" presStyleLbl="revTx" presStyleIdx="2" presStyleCnt="3" custLinFactNeighborY="-6288">
        <dgm:presLayoutVars>
          <dgm:chMax val="0"/>
          <dgm:chPref val="0"/>
        </dgm:presLayoutVars>
      </dgm:prSet>
      <dgm:spPr/>
    </dgm:pt>
  </dgm:ptLst>
  <dgm:cxnLst>
    <dgm:cxn modelId="{7757C023-2FC4-4D90-A391-325910262C8C}" type="presOf" srcId="{9527A411-7227-499A-86E5-D0470121867A}" destId="{78A3800E-627E-4C50-BDB0-5B0A8A1222D6}" srcOrd="0" destOrd="0" presId="urn:microsoft.com/office/officeart/2018/2/layout/IconVerticalSolidList"/>
    <dgm:cxn modelId="{97C59825-5058-4E1F-9C95-16D232723E17}" type="presOf" srcId="{8555FED5-DF31-4417-9B08-81D3DBFFB7E7}" destId="{3D351289-EFA6-441F-87EE-EE24BCABB0EB}" srcOrd="0" destOrd="0" presId="urn:microsoft.com/office/officeart/2018/2/layout/IconVerticalSolidList"/>
    <dgm:cxn modelId="{77FFBE2B-2A5B-4D6D-B6BA-AD328C289A74}" srcId="{F7FA7B49-EA4D-4600-B056-23BAB1AB5E1E}" destId="{9527A411-7227-499A-86E5-D0470121867A}" srcOrd="1" destOrd="0" parTransId="{D1A57882-99AE-4178-AD63-5096AD71E3C6}" sibTransId="{3128A369-E28F-4E7A-AFF9-4D08EA9F6C1B}"/>
    <dgm:cxn modelId="{5F385C2F-1DF5-4F53-8C03-80BE14374CC4}" srcId="{F7FA7B49-EA4D-4600-B056-23BAB1AB5E1E}" destId="{8555FED5-DF31-4417-9B08-81D3DBFFB7E7}" srcOrd="2" destOrd="0" parTransId="{059C9A0B-F587-4685-80BC-C75332937F4D}" sibTransId="{BEAEB434-E404-4A0F-A6E7-98E3D21B2321}"/>
    <dgm:cxn modelId="{C20EBE73-5C16-4758-AA99-DDB7235DC762}" type="presOf" srcId="{20DF3075-8F26-49D7-8D57-B12D47EE1AED}" destId="{3881C969-B689-48C5-84C2-095725EC3A62}" srcOrd="0" destOrd="0" presId="urn:microsoft.com/office/officeart/2018/2/layout/IconVerticalSolidList"/>
    <dgm:cxn modelId="{615EAA8F-D55B-433F-8804-C86C0521CD7B}" type="presOf" srcId="{F7FA7B49-EA4D-4600-B056-23BAB1AB5E1E}" destId="{DF3CFF25-1217-4B08-BF34-AE27F8EE675D}" srcOrd="0" destOrd="0" presId="urn:microsoft.com/office/officeart/2018/2/layout/IconVerticalSolidList"/>
    <dgm:cxn modelId="{604D89A5-69A0-4259-8661-EDFD64029894}" srcId="{F7FA7B49-EA4D-4600-B056-23BAB1AB5E1E}" destId="{20DF3075-8F26-49D7-8D57-B12D47EE1AED}" srcOrd="0" destOrd="0" parTransId="{8ACE7DCC-0D8F-45A4-AC62-EC0E3C044ACB}" sibTransId="{F6AA41D2-DE31-442C-BCE3-BE3A9567DA85}"/>
    <dgm:cxn modelId="{BA25A97F-CBE5-42F1-93D7-AF7115FF31BD}" type="presParOf" srcId="{DF3CFF25-1217-4B08-BF34-AE27F8EE675D}" destId="{3B69CCE2-6E3A-4C62-B1D8-E688426D7F64}" srcOrd="0" destOrd="0" presId="urn:microsoft.com/office/officeart/2018/2/layout/IconVerticalSolidList"/>
    <dgm:cxn modelId="{E54715C1-A8CE-4B66-9AE8-262ADA25EAFD}" type="presParOf" srcId="{3B69CCE2-6E3A-4C62-B1D8-E688426D7F64}" destId="{3AF4319C-2ABA-4DB9-BC57-FAEFCE82CA0D}" srcOrd="0" destOrd="0" presId="urn:microsoft.com/office/officeart/2018/2/layout/IconVerticalSolidList"/>
    <dgm:cxn modelId="{275E60A8-91CD-4FFF-B236-B36C52CCF959}" type="presParOf" srcId="{3B69CCE2-6E3A-4C62-B1D8-E688426D7F64}" destId="{C69F6004-3289-41FB-B7F5-6D216457A454}" srcOrd="1" destOrd="0" presId="urn:microsoft.com/office/officeart/2018/2/layout/IconVerticalSolidList"/>
    <dgm:cxn modelId="{D9D2A4F1-EC60-4D46-B47C-5AD0110F4B84}" type="presParOf" srcId="{3B69CCE2-6E3A-4C62-B1D8-E688426D7F64}" destId="{8465BB94-6247-4805-B246-AF71727A0E30}" srcOrd="2" destOrd="0" presId="urn:microsoft.com/office/officeart/2018/2/layout/IconVerticalSolidList"/>
    <dgm:cxn modelId="{DAB3C047-3243-4733-BA59-3DFEBD3065CE}" type="presParOf" srcId="{3B69CCE2-6E3A-4C62-B1D8-E688426D7F64}" destId="{3881C969-B689-48C5-84C2-095725EC3A62}" srcOrd="3" destOrd="0" presId="urn:microsoft.com/office/officeart/2018/2/layout/IconVerticalSolidList"/>
    <dgm:cxn modelId="{461720D4-8145-46AB-894B-45FEBDFEDA81}" type="presParOf" srcId="{DF3CFF25-1217-4B08-BF34-AE27F8EE675D}" destId="{43EBA10E-C3F8-459D-B096-43D5806C8186}" srcOrd="1" destOrd="0" presId="urn:microsoft.com/office/officeart/2018/2/layout/IconVerticalSolidList"/>
    <dgm:cxn modelId="{BE31FFCC-4990-422F-A995-78910931C188}" type="presParOf" srcId="{DF3CFF25-1217-4B08-BF34-AE27F8EE675D}" destId="{DEBE1F9D-6EBE-48D4-8315-0D50CEEC6F2F}" srcOrd="2" destOrd="0" presId="urn:microsoft.com/office/officeart/2018/2/layout/IconVerticalSolidList"/>
    <dgm:cxn modelId="{E46B89E8-0713-4EA9-81A3-CA48F9A14FF6}" type="presParOf" srcId="{DEBE1F9D-6EBE-48D4-8315-0D50CEEC6F2F}" destId="{612C0596-5FAE-4E96-9DEA-BA0F2B6866D9}" srcOrd="0" destOrd="0" presId="urn:microsoft.com/office/officeart/2018/2/layout/IconVerticalSolidList"/>
    <dgm:cxn modelId="{7FA66693-654C-42AC-BDE0-FFC596047445}" type="presParOf" srcId="{DEBE1F9D-6EBE-48D4-8315-0D50CEEC6F2F}" destId="{D10C4F30-E5E8-49B8-B98C-930911DFE8BD}" srcOrd="1" destOrd="0" presId="urn:microsoft.com/office/officeart/2018/2/layout/IconVerticalSolidList"/>
    <dgm:cxn modelId="{9C447D46-442E-413A-AC7E-3128B7E31C64}" type="presParOf" srcId="{DEBE1F9D-6EBE-48D4-8315-0D50CEEC6F2F}" destId="{4E36E729-AA28-4248-B13B-F460E5B698E4}" srcOrd="2" destOrd="0" presId="urn:microsoft.com/office/officeart/2018/2/layout/IconVerticalSolidList"/>
    <dgm:cxn modelId="{F962C5BB-4A18-4921-8C32-B90F9AFFE134}" type="presParOf" srcId="{DEBE1F9D-6EBE-48D4-8315-0D50CEEC6F2F}" destId="{78A3800E-627E-4C50-BDB0-5B0A8A1222D6}" srcOrd="3" destOrd="0" presId="urn:microsoft.com/office/officeart/2018/2/layout/IconVerticalSolidList"/>
    <dgm:cxn modelId="{D5D7D62A-ADF4-419C-8D00-492C6E49C15F}" type="presParOf" srcId="{DF3CFF25-1217-4B08-BF34-AE27F8EE675D}" destId="{726F6605-C9B8-4735-A92D-97F4BFAD600C}" srcOrd="3" destOrd="0" presId="urn:microsoft.com/office/officeart/2018/2/layout/IconVerticalSolidList"/>
    <dgm:cxn modelId="{F18327C4-DB16-4BE1-A935-94088C5BEF6E}" type="presParOf" srcId="{DF3CFF25-1217-4B08-BF34-AE27F8EE675D}" destId="{3DBAE0CA-78AB-4214-9423-87F16A087E56}" srcOrd="4" destOrd="0" presId="urn:microsoft.com/office/officeart/2018/2/layout/IconVerticalSolidList"/>
    <dgm:cxn modelId="{B55CA164-10AE-47AB-A276-6931A5472E7F}" type="presParOf" srcId="{3DBAE0CA-78AB-4214-9423-87F16A087E56}" destId="{38053AAE-E75B-4A25-976B-B9A7F97D13C9}" srcOrd="0" destOrd="0" presId="urn:microsoft.com/office/officeart/2018/2/layout/IconVerticalSolidList"/>
    <dgm:cxn modelId="{32C0E19E-AD4B-4828-8437-AFB2F184EB22}" type="presParOf" srcId="{3DBAE0CA-78AB-4214-9423-87F16A087E56}" destId="{3FE4A64E-3D1D-4EDE-94E9-D7C701B5CB49}" srcOrd="1" destOrd="0" presId="urn:microsoft.com/office/officeart/2018/2/layout/IconVerticalSolidList"/>
    <dgm:cxn modelId="{C27F3E61-422B-489A-8B75-B0E742CDA933}" type="presParOf" srcId="{3DBAE0CA-78AB-4214-9423-87F16A087E56}" destId="{F27D1248-1D90-402E-81AC-A76A18C5DAB5}" srcOrd="2" destOrd="0" presId="urn:microsoft.com/office/officeart/2018/2/layout/IconVerticalSolidList"/>
    <dgm:cxn modelId="{327FFE8F-BB8D-49F1-99B3-BFBEE42C6E77}" type="presParOf" srcId="{3DBAE0CA-78AB-4214-9423-87F16A087E56}" destId="{3D351289-EFA6-441F-87EE-EE24BCABB0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4319C-2ABA-4DB9-BC57-FAEFCE82CA0D}">
      <dsp:nvSpPr>
        <dsp:cNvPr id="0" name=""/>
        <dsp:cNvSpPr/>
      </dsp:nvSpPr>
      <dsp:spPr>
        <a:xfrm>
          <a:off x="0" y="354970"/>
          <a:ext cx="10515600" cy="102240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9F6004-3289-41FB-B7F5-6D216457A454}">
      <dsp:nvSpPr>
        <dsp:cNvPr id="0" name=""/>
        <dsp:cNvSpPr/>
      </dsp:nvSpPr>
      <dsp:spPr>
        <a:xfrm>
          <a:off x="242112" y="590420"/>
          <a:ext cx="440635" cy="44020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81C969-B689-48C5-84C2-095725EC3A62}">
      <dsp:nvSpPr>
        <dsp:cNvPr id="0" name=""/>
        <dsp:cNvSpPr/>
      </dsp:nvSpPr>
      <dsp:spPr>
        <a:xfrm>
          <a:off x="924860" y="375603"/>
          <a:ext cx="9466337" cy="1025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530" tIns="108530" rIns="108530" bIns="108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>
                  <a:lumMod val="75000"/>
                  <a:lumOff val="25000"/>
                </a:schemeClr>
              </a:solidFill>
            </a:rPr>
            <a:t>Enhance</a:t>
          </a:r>
          <a:r>
            <a:rPr lang="en-US" sz="1800" kern="1200" dirty="0"/>
            <a:t> fairness </a:t>
          </a:r>
          <a:r>
            <a:rPr lang="en-US" sz="1800" kern="1200" dirty="0">
              <a:solidFill>
                <a:schemeClr val="tx2">
                  <a:lumMod val="75000"/>
                  <a:lumOff val="25000"/>
                </a:schemeClr>
              </a:solidFill>
            </a:rPr>
            <a:t>metrics</a:t>
          </a:r>
          <a:r>
            <a:rPr lang="en-US" sz="1800" kern="1200" dirty="0"/>
            <a:t>: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Propose new metrics to quantify (un)fairness,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e.g., measuring requirements for fair outcomes.</a:t>
          </a:r>
        </a:p>
      </dsp:txBody>
      <dsp:txXfrm>
        <a:off x="924860" y="375603"/>
        <a:ext cx="9466337" cy="1025477"/>
      </dsp:txXfrm>
    </dsp:sp>
    <dsp:sp modelId="{612C0596-5FAE-4E96-9DEA-BA0F2B6866D9}">
      <dsp:nvSpPr>
        <dsp:cNvPr id="0" name=""/>
        <dsp:cNvSpPr/>
      </dsp:nvSpPr>
      <dsp:spPr>
        <a:xfrm>
          <a:off x="0" y="1759718"/>
          <a:ext cx="10515600" cy="111793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C4F30-E5E8-49B8-B98C-930911DFE8BD}">
      <dsp:nvSpPr>
        <dsp:cNvPr id="0" name=""/>
        <dsp:cNvSpPr/>
      </dsp:nvSpPr>
      <dsp:spPr>
        <a:xfrm>
          <a:off x="242112" y="2031049"/>
          <a:ext cx="440635" cy="44020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A3800E-627E-4C50-BDB0-5B0A8A1222D6}">
      <dsp:nvSpPr>
        <dsp:cNvPr id="0" name=""/>
        <dsp:cNvSpPr/>
      </dsp:nvSpPr>
      <dsp:spPr>
        <a:xfrm>
          <a:off x="924860" y="1816232"/>
          <a:ext cx="9466337" cy="1025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530" tIns="108530" rIns="108530" bIns="108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Provide </a:t>
          </a:r>
          <a:r>
            <a:rPr lang="en-US" sz="1800" kern="1200" dirty="0">
              <a:solidFill>
                <a:schemeClr val="tx2">
                  <a:lumMod val="75000"/>
                  <a:lumOff val="25000"/>
                </a:schemeClr>
              </a:solidFill>
            </a:rPr>
            <a:t>understanding</a:t>
          </a:r>
          <a:r>
            <a:rPr lang="en-US" sz="1800" kern="1200" dirty="0"/>
            <a:t>: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I</a:t>
          </a:r>
          <a:r>
            <a:rPr lang="en-US" sz="1800" b="0" i="0" kern="1200" dirty="0"/>
            <a:t>dentify causes contributing to biased results,</a:t>
          </a:r>
          <a:r>
            <a:rPr lang="en-US" sz="1800" kern="1200" dirty="0"/>
            <a:t>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e.g., features, instances, nodes influence unfairness.</a:t>
          </a:r>
        </a:p>
      </dsp:txBody>
      <dsp:txXfrm>
        <a:off x="924860" y="1816232"/>
        <a:ext cx="9466337" cy="1025477"/>
      </dsp:txXfrm>
    </dsp:sp>
    <dsp:sp modelId="{38053AAE-E75B-4A25-976B-B9A7F97D13C9}">
      <dsp:nvSpPr>
        <dsp:cNvPr id="0" name=""/>
        <dsp:cNvSpPr/>
      </dsp:nvSpPr>
      <dsp:spPr>
        <a:xfrm>
          <a:off x="0" y="3183564"/>
          <a:ext cx="10515600" cy="102131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E4A64E-3D1D-4EDE-94E9-D7C701B5CB49}">
      <dsp:nvSpPr>
        <dsp:cNvPr id="0" name=""/>
        <dsp:cNvSpPr/>
      </dsp:nvSpPr>
      <dsp:spPr>
        <a:xfrm>
          <a:off x="242112" y="3423367"/>
          <a:ext cx="440635" cy="44020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351289-EFA6-441F-87EE-EE24BCABB0EB}">
      <dsp:nvSpPr>
        <dsp:cNvPr id="0" name=""/>
        <dsp:cNvSpPr/>
      </dsp:nvSpPr>
      <dsp:spPr>
        <a:xfrm>
          <a:off x="924860" y="3178801"/>
          <a:ext cx="9466337" cy="10254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530" tIns="108530" rIns="108530" bIns="10853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2">
                  <a:lumMod val="75000"/>
                  <a:lumOff val="25000"/>
                </a:schemeClr>
              </a:solidFill>
            </a:rPr>
            <a:t>Mitigating</a:t>
          </a:r>
          <a:r>
            <a:rPr lang="en-US" sz="1800" kern="1200" dirty="0"/>
            <a:t> unfairness: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R</a:t>
          </a:r>
          <a:r>
            <a:rPr lang="en-US" sz="1800" b="0" i="0" kern="1200" dirty="0"/>
            <a:t>ecommend specific actions to mitigate unfairness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	e.g., correcting model outputs to meet predefined fairness criteria.</a:t>
          </a:r>
        </a:p>
      </dsp:txBody>
      <dsp:txXfrm>
        <a:off x="924860" y="3178801"/>
        <a:ext cx="9466337" cy="1025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22A10-1462-4754-9A01-50DCE48A46B0}" type="datetimeFigureOut">
              <a:rPr lang="el-GR" smtClean="0"/>
              <a:t>5/11/2025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67C26-4471-4F5F-876C-547E3C50F85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7134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170516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4FB8F-7A79-C111-4753-CEBC990BF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ECFE14-7FD9-0EC1-676D-C228EFE0E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190C34-65D6-31BC-BDBD-02F8A7B74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7C5A1-4345-1119-EF33-430E3507DF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8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44A902-F89B-2BB6-9EF2-28D1BD4A5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FF2825-DD73-3198-5BF7-9A34D89268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B72B9-29F3-1F0F-2585-F8CE6994E2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0B344-CED7-A482-F9E8-DA3B5741E7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560185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EB71B-C65C-87B1-681D-7B62941E2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8B86D0-4D69-3FD3-CEFC-ACCC7FA347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4F542B-B572-B74B-42B7-2A9EB47C9C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D1447-7514-1B07-3BF9-DD7B9BF611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83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64228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B2FA6-BC4F-3D8A-761E-A0CD0E99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544704-C38A-6647-68A9-7967E5688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A803D0-38D4-A153-2782-A949E2F5EA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AA75BF-4825-5E50-AF42-27181658CE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2627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444C2-B873-6740-7832-1E1FA0048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DC8D0-2391-58CE-5187-4415E2F84A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20DB6C-B0D4-EBA8-74F1-552606E1B1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46CD74-E9D4-C0CC-DB84-88D15500BD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44665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AF109-6754-1DC4-D982-C1CE1D6D1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4B6012-7776-16FD-0201-E65E2F70C1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2A9A1-E047-69E8-0A49-3BBF120438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1030D-6436-56C4-8940-7E1508E2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81321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9729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B53A-732A-73C4-97FC-851D3A48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B6B47-2263-291D-CBFA-46BE553E6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2FF1E-A3C6-D1B1-62D0-254CCFFB8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C0BB8-C3F1-9AE1-D267-2AB783C40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61415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6084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0A298-7877-E4AA-2F93-D48643C8E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CEFDB-D4E4-AC9D-269F-DA58BAB9A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C514F4-3220-3CFD-894E-A23DF856D7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F37D8-CFA5-2F29-E778-C4FB26C91C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77440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1324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36382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9526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Reinforcement: 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States,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Actions,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/>
              <a:t>Reward: Get a small reward for getting "closer" to approval, and a big reward for crossing the threshold.</a:t>
            </a:r>
          </a:p>
          <a:p>
            <a:pPr marL="228600" indent="-228600">
              <a:buFont typeface="+mj-lt"/>
              <a:buAutoNum type="arabicPeriod"/>
            </a:pPr>
            <a:endParaRPr lang="en-US" b="0" dirty="0"/>
          </a:p>
          <a:p>
            <a:pPr marL="0" indent="0">
              <a:buFont typeface="+mj-lt"/>
              <a:buNone/>
            </a:pPr>
            <a:r>
              <a:rPr lang="en-US" b="0" dirty="0"/>
              <a:t>VAE:</a:t>
            </a:r>
          </a:p>
          <a:p>
            <a:pPr marL="0" indent="0">
              <a:buFont typeface="+mj-lt"/>
              <a:buNone/>
            </a:pPr>
            <a:r>
              <a:rPr lang="en-US" b="0" dirty="0"/>
              <a:t>Has learned data’s latent representation. Useful to ensure plausibility. The suggestions exists. The suggestion would lie in the data manifold.</a:t>
            </a:r>
          </a:p>
          <a:p>
            <a:pPr marL="0" indent="0">
              <a:buFont typeface="+mj-lt"/>
              <a:buNone/>
            </a:pPr>
            <a:r>
              <a:rPr lang="en-US" b="0" dirty="0"/>
              <a:t>Encode data, search in the encoded space, then decode.</a:t>
            </a:r>
          </a:p>
          <a:p>
            <a:pPr marL="0" indent="0">
              <a:buFont typeface="+mj-lt"/>
              <a:buNone/>
            </a:pPr>
            <a:endParaRPr lang="en-US" b="0" dirty="0"/>
          </a:p>
          <a:p>
            <a:pPr marL="0" indent="0">
              <a:buFont typeface="+mj-lt"/>
              <a:buNone/>
            </a:pPr>
            <a:r>
              <a:rPr lang="en-US" b="0" dirty="0"/>
              <a:t>GAN:</a:t>
            </a:r>
          </a:p>
          <a:p>
            <a:pPr marL="0" indent="0">
              <a:buFont typeface="+mj-lt"/>
              <a:buNone/>
            </a:pPr>
            <a:r>
              <a:rPr lang="en-US" b="0" dirty="0"/>
              <a:t>It is a game between 2 competing neural networks. </a:t>
            </a:r>
          </a:p>
          <a:p>
            <a:pPr marL="0" indent="0">
              <a:buFont typeface="+mj-lt"/>
              <a:buNone/>
            </a:pPr>
            <a:r>
              <a:rPr lang="en-US" b="0" dirty="0"/>
              <a:t>The generator: creates new fake data.</a:t>
            </a:r>
          </a:p>
          <a:p>
            <a:pPr marL="0" indent="0">
              <a:buFont typeface="+mj-lt"/>
              <a:buNone/>
            </a:pPr>
            <a:r>
              <a:rPr lang="en-US" b="0" dirty="0"/>
              <a:t>Discriminator: decides if the data is from the data distribution or fake.</a:t>
            </a:r>
          </a:p>
          <a:p>
            <a:pPr marL="0" indent="0">
              <a:buFont typeface="+mj-lt"/>
              <a:buNone/>
            </a:pPr>
            <a:endParaRPr lang="en-US" b="0" dirty="0"/>
          </a:p>
          <a:p>
            <a:pPr marL="0" indent="0">
              <a:buFont typeface="+mj-lt"/>
              <a:buNone/>
            </a:pPr>
            <a:r>
              <a:rPr lang="en-US" b="0" dirty="0"/>
              <a:t>The untrained generator at first generates real bad </a:t>
            </a:r>
            <a:r>
              <a:rPr lang="en-US" b="0" dirty="0" err="1"/>
              <a:t>cfes</a:t>
            </a:r>
            <a:r>
              <a:rPr lang="en-US" b="0" dirty="0"/>
              <a:t>, so the discriminator is able to discriminate them, but after training it creates even more realistic data. And the discriminator becomes better too.</a:t>
            </a:r>
          </a:p>
          <a:p>
            <a:pPr marL="0" indent="0">
              <a:buFont typeface="+mj-lt"/>
              <a:buNone/>
            </a:pPr>
            <a:endParaRPr lang="en-US" b="0" dirty="0"/>
          </a:p>
          <a:p>
            <a:pPr marL="0" indent="0">
              <a:buFont typeface="+mj-lt"/>
              <a:buNone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252297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70683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i="0" dirty="0">
              <a:latin typeface="Aptos (Body)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75899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0B53A-732A-73C4-97FC-851D3A48E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B6B47-2263-291D-CBFA-46BE553E6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02FF1E-A3C6-D1B1-62D0-254CCFFB8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C0BB8-C3F1-9AE1-D267-2AB783C40F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6141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C1FFC-5052-94DB-5BC8-C7A7C9DF6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EA4169-E586-4A31-23A8-7541EBA07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5953CD-6C39-0DB9-56EF-18E4AF118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9696A-1CAA-706B-0F62-6CE03DEDE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12892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D1E31-C2EB-A329-BFB0-FC43DFD3D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721DE3-DA37-3951-9C97-17951B53B9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8150B0-C193-656D-98B9-75098BA98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7DA17-F38A-88F6-B62D-A3372120F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2883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8C977-57FB-3972-AC89-5F5CAEB86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5FB77-A7CB-61AF-D8A2-1AFFAE05A1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0871C7-98E2-1D24-89E6-EA1289F574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C3B06C-7FBB-920E-169C-31A35FA71C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44715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89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8C1AA-2652-F7FD-9E62-CE9E214B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EA455-D739-AB22-C88A-CD9955B89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155DEB-0FF7-8420-8EDE-6155DA7B25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i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CB5C5-2F1F-513E-D60D-D1223C717D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445660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A8005-E3CB-BBAC-EFF4-DE2D1EA0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AC60A7-5306-5B14-E39D-053A5AB81E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AE540B-1C12-5986-A0BB-340C9BEA6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3C6471-3254-1519-8971-958D6D209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524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77F79-B887-6CC7-D92E-96837CD04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C68F17-80F9-8363-FC5B-056C75D791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A2AC6B-B073-7D46-6BE8-905D716CB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9DC80A-75B1-3930-2A81-8FFC36B21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90513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CD6E3-3C94-206B-42C3-03D1ACA58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F8485E-3D54-A0BE-ED6D-82D23724A1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72DF97-0445-B980-1FAE-C9346C4CA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5D042-DD78-DEBA-440C-B762BD620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89730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7A0CB5-A41C-ECFB-61CE-D7EA06A4E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1F497D-1C5E-DD8D-851B-0FD47194D8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93391D-5147-F510-75C5-C2B83B295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b="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4BC7D-A7B8-E6B3-3C69-7B2B8D259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38347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D01F7-8ACF-3092-F651-D51C5A163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A3FB18-E6B5-4D80-C289-E38F0B6643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AEC606-6681-0B2B-B76D-D661D7717A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B28156-D79E-B9C5-3032-5DA670FE7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77714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D365D-BFAD-9962-661D-EFC7F132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507B65-4EBF-35E1-B0C2-A4BEFDD37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4E2CC-A471-BF83-483F-AE2FCCAA9C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D6502-A48E-B1E3-7DFA-4F9A302E2D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22617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440A4-09C8-37C9-4F18-BAC87CF3A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668FE5-FE70-C8F2-AA22-8021595DD4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2E432-BDFF-FD96-6AA1-EEF6D39777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890B3-D2D7-8231-D0FD-E84C633AC1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6485360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FEBA8-4EC4-BBAC-5008-D2928CF87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5DBA20-449D-14D2-0E14-6C23C26A3F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9F30DC-0B2E-1F57-55D6-B623C9ED4C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A6DF9E-A7B9-08C0-8ADD-4FE38CD9A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88266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34232-C5C3-A07C-1ACF-C1F75A40B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C0DB7-6D0B-1ECE-CA15-4C58314C40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9E76B5-31DC-33C2-CA2A-63EB7836EF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ECC51D-4050-39D7-1D6D-FCBC902EF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01603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19318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0C6FD-89E9-F2A8-E03A-61B5F0507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9E7E89-03E1-219C-65F7-7B3795B9CC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49908F-76C9-6F0A-0C28-7F3AC6C937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FEBE8-B575-4B71-D753-C8F2C9265F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782060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127A5-3195-548C-CBAB-91E0650D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C34EF0-BC82-848C-97F4-0D0A501A30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A2EECA-D106-DC4D-803C-538A65386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38FAE5-FB26-BE4E-889A-10EE9CDDB3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320395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2B0077-877F-ACD0-57B5-9CF1634DE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359D80-D087-1CB2-B50F-02EE50A23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485B6B-01A0-BD08-3C4E-091C59A7DE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68058-2829-2DD1-5D16-5ECEAE3E45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27919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444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564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E97FE-B9BE-3D9E-21C5-41F658453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D492BA-03DD-9F12-2E73-168426E55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256A1C-BDBC-F7D6-A5D3-5ADDB0DF1E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E6DBF-1CD0-7634-BD76-F76DB877A3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5693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865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712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022905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1137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29309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4A136-7E58-F435-A2CC-279FF26CB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80DC5-2DCC-0F59-68BB-FDA4E0C76F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8FB46-A8C7-FB3B-2A12-4E3DAAD71E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3B25F-B489-91A2-A8F9-8F255A68E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71252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58948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416C1-64F2-675B-7B06-08936A9C8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14724B-981C-64EB-8B34-C0B769233E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305827-DA9B-8846-489E-12A2AA3D6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7A201-3EDF-B968-4A5E-D36C6F92FC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44426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439D3D-63E0-55C9-792B-132A32027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D8DF28B-1A04-0D45-88CB-072B9C06E5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89A0FF28-FCD6-DAED-6DAD-70599261F1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l-GR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2864D3D-0C56-9670-E29D-A0DD44B8D7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683158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25BEE-4BB8-2AE4-EB9F-E7BAC616F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13226B-2D15-BEAE-3190-CA310F4B87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5B80A5-A62B-A3CA-B2A3-342578833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723F5D-F433-769E-5BDA-2C565E5C62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24833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231421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248860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DFEC1-3EE9-6C11-3B5A-FE55414FC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08462D-6D30-0280-7FF8-781BD52E8B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745CE-5369-0756-FC1E-4A190131D6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10BDE5-D4E4-8808-C97D-56E82E1D1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73659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38627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/>
              <a:t>Then Ares that stands for actionable recurse summaries.</a:t>
            </a:r>
          </a:p>
          <a:p>
            <a:r>
              <a:rPr lang="en-US" b="0" dirty="0"/>
              <a:t>It provides explanations in this 2 level view: subgroups, actions.</a:t>
            </a:r>
          </a:p>
          <a:p>
            <a:endParaRPr lang="en-US" b="0" dirty="0"/>
          </a:p>
          <a:p>
            <a:r>
              <a:rPr lang="en-US" b="0" dirty="0"/>
              <a:t>If the user does not specify a candidate list of subgroups and rules, they use the a-priori to uncover them from the data.</a:t>
            </a:r>
          </a:p>
          <a:p>
            <a:r>
              <a:rPr lang="en-US" b="0" dirty="0"/>
              <a:t>Then they select the best subgroups-rules, by optimizing with local search on the criteria we mentioned previously.</a:t>
            </a:r>
          </a:p>
          <a:p>
            <a:endParaRPr lang="en-US" b="0" dirty="0"/>
          </a:p>
          <a:p>
            <a:r>
              <a:rPr lang="en-US" b="0" dirty="0"/>
              <a:t>Local search, because otherwise the problem is np-hard. </a:t>
            </a:r>
          </a:p>
          <a:p>
            <a:endParaRPr lang="en-US" b="0" dirty="0"/>
          </a:p>
          <a:p>
            <a:r>
              <a:rPr lang="en-US" b="1" dirty="0"/>
              <a:t>Local Search:</a:t>
            </a:r>
          </a:p>
          <a:p>
            <a:r>
              <a:rPr lang="en-US" b="0" dirty="0"/>
              <a:t>It simulates local moves. </a:t>
            </a:r>
          </a:p>
          <a:p>
            <a:r>
              <a:rPr lang="en-US" b="0" dirty="0"/>
              <a:t>It starts with an empty set. </a:t>
            </a:r>
          </a:p>
          <a:p>
            <a:r>
              <a:rPr lang="en-US" b="0" dirty="0"/>
              <a:t>Then iteratively, it selects a random set of subgroup descriptors and recourse rule from the candidates.</a:t>
            </a:r>
          </a:p>
          <a:p>
            <a:r>
              <a:rPr lang="en-US" b="0" dirty="0"/>
              <a:t>If adding the new rule improves the objective function (i.e. highest marginal gain) and does not violate the constraints of: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="0" dirty="0"/>
              <a:t>Size size(R)≤</a:t>
            </a:r>
            <a:r>
              <a:rPr lang="el-GR" b="0" dirty="0"/>
              <a:t>ε1</a:t>
            </a:r>
            <a:endParaRPr lang="en-US" b="0" dirty="0"/>
          </a:p>
          <a:p>
            <a:pPr marL="1143000" lvl="2" indent="-228600">
              <a:buFont typeface="+mj-lt"/>
              <a:buAutoNum type="arabicPeriod"/>
            </a:pPr>
            <a:r>
              <a:rPr lang="en-US" b="0" dirty="0"/>
              <a:t>Width </a:t>
            </a:r>
            <a:r>
              <a:rPr lang="en-US" b="0" dirty="0" err="1"/>
              <a:t>maxwidth</a:t>
            </a:r>
            <a:r>
              <a:rPr lang="en-US" b="0" dirty="0"/>
              <a:t>(R)≤</a:t>
            </a:r>
            <a:r>
              <a:rPr lang="el-GR" b="0" dirty="0"/>
              <a:t>ε2</a:t>
            </a:r>
            <a:endParaRPr lang="en-US" b="0" dirty="0"/>
          </a:p>
          <a:p>
            <a:pPr marL="1143000" lvl="2" indent="-228600">
              <a:buFont typeface="+mj-lt"/>
              <a:buAutoNum type="arabicPeriod"/>
            </a:pPr>
            <a:r>
              <a:rPr lang="en-US" b="0" dirty="0"/>
              <a:t>Number of Recourse Sets </a:t>
            </a:r>
            <a:r>
              <a:rPr lang="en-US" b="0" dirty="0" err="1"/>
              <a:t>numrsets</a:t>
            </a:r>
            <a:r>
              <a:rPr lang="en-US" b="0" dirty="0"/>
              <a:t>(R)≤</a:t>
            </a:r>
            <a:r>
              <a:rPr lang="el-GR" b="0" dirty="0"/>
              <a:t>ε3</a:t>
            </a:r>
            <a:endParaRPr lang="en-US" b="0" dirty="0"/>
          </a:p>
          <a:p>
            <a:pPr marL="0" lvl="0" indent="0">
              <a:buFont typeface="+mj-lt"/>
              <a:buNone/>
            </a:pPr>
            <a:r>
              <a:rPr lang="en-US" b="0" dirty="0"/>
              <a:t>Then add it to the set.</a:t>
            </a:r>
          </a:p>
          <a:p>
            <a:pPr marL="0" lvl="0" indent="0">
              <a:buFont typeface="+mj-lt"/>
              <a:buNone/>
            </a:pPr>
            <a:r>
              <a:rPr lang="en-US" b="0" dirty="0"/>
              <a:t>Stop when no further improvements or reached predefined number of iterations or rules.</a:t>
            </a:r>
          </a:p>
          <a:p>
            <a:pPr marL="0" lvl="0" indent="0">
              <a:buFont typeface="+mj-lt"/>
              <a:buNone/>
            </a:pPr>
            <a:endParaRPr lang="en-US" b="0" dirty="0"/>
          </a:p>
          <a:p>
            <a:pPr marL="0" lvl="0" indent="0">
              <a:buFont typeface="+mj-lt"/>
              <a:buNone/>
            </a:pPr>
            <a:endParaRPr lang="en-US" b="0" dirty="0"/>
          </a:p>
          <a:p>
            <a:pPr marL="0" lvl="0" indent="0">
              <a:buFont typeface="+mj-lt"/>
              <a:buNone/>
            </a:pPr>
            <a:endParaRPr lang="en-US" b="0" dirty="0"/>
          </a:p>
          <a:p>
            <a:pPr marL="0" lvl="0" indent="0">
              <a:buFont typeface="+mj-lt"/>
              <a:buNone/>
            </a:pPr>
            <a:r>
              <a:rPr lang="en-US" b="1" dirty="0" err="1"/>
              <a:t>Apriori</a:t>
            </a:r>
            <a:r>
              <a:rPr lang="en-US" b="1" dirty="0"/>
              <a:t>:</a:t>
            </a:r>
            <a:r>
              <a:rPr lang="en-US" dirty="0"/>
              <a:t> </a:t>
            </a:r>
            <a:endParaRPr lang="en-US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algorithm assumes the </a:t>
            </a:r>
            <a:r>
              <a:rPr lang="en-US" b="1" dirty="0"/>
              <a:t>"</a:t>
            </a:r>
            <a:r>
              <a:rPr lang="en-US" b="1" dirty="0" err="1"/>
              <a:t>Apriori</a:t>
            </a:r>
            <a:r>
              <a:rPr lang="en-US" b="1" dirty="0"/>
              <a:t> property"</a:t>
            </a:r>
            <a:r>
              <a:rPr lang="en-US" dirty="0"/>
              <a:t>, which states: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an itemset (a group of items) is </a:t>
            </a:r>
            <a:r>
              <a:rPr lang="en-US" b="1" dirty="0"/>
              <a:t>frequent</a:t>
            </a:r>
            <a:r>
              <a:rPr lang="en-US" dirty="0"/>
              <a:t>, all its subsets must also be frequent.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Conversely, if an itemset is </a:t>
            </a:r>
            <a:r>
              <a:rPr lang="en-US" b="1" dirty="0"/>
              <a:t>infrequent</a:t>
            </a:r>
            <a:r>
              <a:rPr lang="en-US" dirty="0"/>
              <a:t>, none of its supersets can be frequent.</a:t>
            </a:r>
          </a:p>
          <a:p>
            <a:endParaRPr lang="en-US" dirty="0"/>
          </a:p>
          <a:p>
            <a:r>
              <a:rPr lang="en-US" b="1" dirty="0" err="1"/>
              <a:t>Apriori</a:t>
            </a:r>
            <a:r>
              <a:rPr lang="en-US" b="1" dirty="0"/>
              <a:t>:</a:t>
            </a:r>
            <a:r>
              <a:rPr lang="en-US" dirty="0"/>
              <a:t> A classic algorithm that finds frequent patterns.</a:t>
            </a:r>
          </a:p>
          <a:p>
            <a:r>
              <a:rPr lang="en-US" dirty="0"/>
              <a:t> It works by "candidate generation," meaning it first finds frequent 1-item sets, then uses them to build 2-item sets, tests them, then builds 3-item sets, and so on. </a:t>
            </a:r>
          </a:p>
          <a:p>
            <a:r>
              <a:rPr lang="en-US" dirty="0"/>
              <a:t>It has to scan the database many times.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9459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E9211-8D32-0392-9E9F-D29D2B7A98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E6B42C-8B8B-AB13-4CBC-0EB1700494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52BCCB-C9B5-8E11-A447-7BF56D786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2FAC8-61E4-223B-F86F-31B8611E5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970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33374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68521-3EA6-0739-670D-496069549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DA1E84AF-0E57-A08C-9253-9DC9FF2DA7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1D203F1E-6580-DE06-84EC-1DF963A987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A88DCC06-D641-FFB3-EFE5-297633978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841784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15036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2DB7C4FC-9DCB-5C7C-1359-FBE9A8416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fbff27f3b_0_174:notes">
            <a:extLst>
              <a:ext uri="{FF2B5EF4-FFF2-40B4-BE49-F238E27FC236}">
                <a16:creationId xmlns:a16="http://schemas.microsoft.com/office/drawing/2014/main" id="{D023807E-8C54-4A26-A1B4-D1AB5409DFB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fbff27f3b_0_174:notes">
            <a:extLst>
              <a:ext uri="{FF2B5EF4-FFF2-40B4-BE49-F238E27FC236}">
                <a16:creationId xmlns:a16="http://schemas.microsoft.com/office/drawing/2014/main" id="{14C86517-754D-B257-FF2E-4C3AB5CAE6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5460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>
          <a:extLst>
            <a:ext uri="{FF2B5EF4-FFF2-40B4-BE49-F238E27FC236}">
              <a16:creationId xmlns:a16="http://schemas.microsoft.com/office/drawing/2014/main" id="{26AC436E-B206-BD89-6072-0F56AC337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0fbff27f3b_0_174:notes">
            <a:extLst>
              <a:ext uri="{FF2B5EF4-FFF2-40B4-BE49-F238E27FC236}">
                <a16:creationId xmlns:a16="http://schemas.microsoft.com/office/drawing/2014/main" id="{DE18A4F7-0DE7-8519-043C-7AF28F0512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0fbff27f3b_0_174:notes">
            <a:extLst>
              <a:ext uri="{FF2B5EF4-FFF2-40B4-BE49-F238E27FC236}">
                <a16:creationId xmlns:a16="http://schemas.microsoft.com/office/drawing/2014/main" id="{A883A3AC-370A-6CCF-6F75-D8FA0F64DD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94829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125fe9ca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125fe9ca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125fe9ca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125fe9ca0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551478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4CD08E22-D1C9-39A8-2C48-BE2641FF26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fbff27f3b_0_164:notes">
            <a:extLst>
              <a:ext uri="{FF2B5EF4-FFF2-40B4-BE49-F238E27FC236}">
                <a16:creationId xmlns:a16="http://schemas.microsoft.com/office/drawing/2014/main" id="{FD663E37-CBDD-E16D-ADCF-1CCC249FC9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fbff27f3b_0_164:notes">
            <a:extLst>
              <a:ext uri="{FF2B5EF4-FFF2-40B4-BE49-F238E27FC236}">
                <a16:creationId xmlns:a16="http://schemas.microsoft.com/office/drawing/2014/main" id="{8AA26636-5224-B3F6-97A6-F7C21FBB5F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4503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fbff27f3b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fbff27f3b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335604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95196441-9B70-7584-FA89-59B94719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fbff27f3b_0_164:notes">
            <a:extLst>
              <a:ext uri="{FF2B5EF4-FFF2-40B4-BE49-F238E27FC236}">
                <a16:creationId xmlns:a16="http://schemas.microsoft.com/office/drawing/2014/main" id="{42099F0D-8599-397C-F27E-834FA3FCEBA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fbff27f3b_0_164:notes">
            <a:extLst>
              <a:ext uri="{FF2B5EF4-FFF2-40B4-BE49-F238E27FC236}">
                <a16:creationId xmlns:a16="http://schemas.microsoft.com/office/drawing/2014/main" id="{FA2CD804-A60E-C9B2-2B0B-DAD74F40E5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maps to the k-center problem.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5. The optimal solution to this problem is the same as the cost one, but here we also add the constraint 5 which demands the costs of any individual to its assigned counterfactual to not exceed the threshold 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6. And to make sure the targeted coverage percentage.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22028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>
          <a:extLst>
            <a:ext uri="{FF2B5EF4-FFF2-40B4-BE49-F238E27FC236}">
              <a16:creationId xmlns:a16="http://schemas.microsoft.com/office/drawing/2014/main" id="{71E5CEAD-3288-F2DF-E942-F14956718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0fbff27f3b_0_164:notes">
            <a:extLst>
              <a:ext uri="{FF2B5EF4-FFF2-40B4-BE49-F238E27FC236}">
                <a16:creationId xmlns:a16="http://schemas.microsoft.com/office/drawing/2014/main" id="{7E09A0C8-3A97-1706-A35F-473D0CD70B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0fbff27f3b_0_164:notes">
            <a:extLst>
              <a:ext uri="{FF2B5EF4-FFF2-40B4-BE49-F238E27FC236}">
                <a16:creationId xmlns:a16="http://schemas.microsoft.com/office/drawing/2014/main" id="{D490AC95-A34D-E7C4-8BA0-A27876DB35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91452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fbff27f3b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fbff27f3b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E488EA95-8DB2-231C-383E-022889D2E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fbff27f3b_0_184:notes">
            <a:extLst>
              <a:ext uri="{FF2B5EF4-FFF2-40B4-BE49-F238E27FC236}">
                <a16:creationId xmlns:a16="http://schemas.microsoft.com/office/drawing/2014/main" id="{516A6631-38E3-B2E5-5723-054958542B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fbff27f3b_0_184:notes">
            <a:extLst>
              <a:ext uri="{FF2B5EF4-FFF2-40B4-BE49-F238E27FC236}">
                <a16:creationId xmlns:a16="http://schemas.microsoft.com/office/drawing/2014/main" id="{8909756F-C3C8-0962-216F-52465EF65F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5503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10CF5CA4-2663-3AB4-858E-90CC8FDE7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fbff27f3b_0_184:notes">
            <a:extLst>
              <a:ext uri="{FF2B5EF4-FFF2-40B4-BE49-F238E27FC236}">
                <a16:creationId xmlns:a16="http://schemas.microsoft.com/office/drawing/2014/main" id="{A1B34CDF-91CB-57D5-BE5B-6E87EEBA43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fbff27f3b_0_184:notes">
            <a:extLst>
              <a:ext uri="{FF2B5EF4-FFF2-40B4-BE49-F238E27FC236}">
                <a16:creationId xmlns:a16="http://schemas.microsoft.com/office/drawing/2014/main" id="{22451524-0119-F4B5-4F7F-12B135FC2E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90471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AEFDB426-7497-E394-DE2B-FBE28D7A6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0fbff27f3b_0_184:notes">
            <a:extLst>
              <a:ext uri="{FF2B5EF4-FFF2-40B4-BE49-F238E27FC236}">
                <a16:creationId xmlns:a16="http://schemas.microsoft.com/office/drawing/2014/main" id="{39C31730-2A94-9438-A57D-DDD55CA2DD7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0fbff27f3b_0_184:notes">
            <a:extLst>
              <a:ext uri="{FF2B5EF4-FFF2-40B4-BE49-F238E27FC236}">
                <a16:creationId xmlns:a16="http://schemas.microsoft.com/office/drawing/2014/main" id="{05F0057A-300C-1E20-FAFF-FE1E46784E9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0057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25fe9ca0e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25fe9ca0e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0EDEF0C6-2BBA-C2C7-1CDE-FA20F8D82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125fe9ca0e_0_26:notes">
            <a:extLst>
              <a:ext uri="{FF2B5EF4-FFF2-40B4-BE49-F238E27FC236}">
                <a16:creationId xmlns:a16="http://schemas.microsoft.com/office/drawing/2014/main" id="{C8B6C554-336D-E500-DED2-CDA2F2B820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125fe9ca0e_0_26:notes">
            <a:extLst>
              <a:ext uri="{FF2B5EF4-FFF2-40B4-BE49-F238E27FC236}">
                <a16:creationId xmlns:a16="http://schemas.microsoft.com/office/drawing/2014/main" id="{E70288BC-0A95-5172-8F86-6CB3F337B8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987630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0fbff27f3b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9" name="Google Shape;199;g30fbff27f3b_0_194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i="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9" name="Google Shape;199;g30fbff27f3b_0_194:notes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685800" y="4343400"/>
                <a:ext cx="5486400" cy="4114800"/>
              </a:xfrm>
              <a:prstGeom prst="rect">
                <a:avLst/>
              </a:prstGeom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i="0" dirty="0">
                    <a:latin typeface="Cambria Math" panose="02040503050406030204" pitchFamily="18" charset="0"/>
                  </a:rPr>
                  <a:t>𝑆𝑡𝑢𝑑𝑒𝑛𝑡: 𝑇ℎ𝑖𝑠 𝑠𝑢𝑔𝑔𝑒𝑠𝑡𝑠 𝑡ℎ𝑎𝑡 𝐺0 𝑟𝑒𝑙𝑖𝑒𝑠 𝑚𝑜𝑟𝑒 𝑜𝑛 𝑠𝑢𝑐ℎ 𝑝𝑒𝑟𝑠𝑜𝑛𝑎𝑙 𝑎𝑛𝑑 𝑓𝑎𝑚𝑖𝑙𝑖𝑎𝑙 𝑓𝑎𝑐𝑡𝑜𝑟𝑠,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b="0" dirty="0"/>
                  <a:t>	</a:t>
                </a:r>
                <a:r>
                  <a:rPr lang="en-US" b="0" i="0" dirty="0">
                    <a:latin typeface="Cambria Math" panose="02040503050406030204" pitchFamily="18" charset="0"/>
                  </a:rPr>
                  <a:t>𝑤ℎ𝑖𝑙𝑒 𝐺1 𝑝𝑙𝑎𝑐𝑒𝑠 𝑎 𝑔𝑟𝑒𝑎𝑡𝑒𝑟 𝑒𝑚𝑝ℎ𝑎𝑠𝑖𝑠 𝑜𝑛 𝑠𝑜𝑐𝑖𝑒𝑡𝑎𝑙 𝑎𝑛𝑑 𝑒𝑑𝑢𝑐𝑎𝑡𝑖𝑜𝑛𝑎𝑙 𝑎𝑠𝑝𝑒𝑐𝑡𝑠 𝑢𝑛𝑑𝑒𝑟𝑠𝑐𝑜𝑟𝑖𝑛𝑔 𝑑𝑖𝑓𝑓𝑒𝑟𝑒𝑛𝑡 𝑤𝑒𝑖𝑔ℎ𝑡𝑖𝑛𝑔𝑠 𝑖𝑛 𝑑𝑒𝑐𝑖𝑠𝑖𝑜𝑛-𝑚𝑎𝑘𝑖𝑛𝑔 𝑏𝑎𝑠𝑒𝑑 𝑜𝑛 𝑠𝑜𝑐𝑖𝑎𝑙 𝑓𝑎𝑐𝑡𝑜𝑟𝑠</a:t>
                </a:r>
                <a:endParaRPr lang="en-US" i="0" dirty="0">
                  <a:solidFill>
                    <a:schemeClr val="bg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i="0" dirty="0">
                  <a:solidFill>
                    <a:schemeClr val="bg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0" dirty="0" err="1">
                    <a:solidFill>
                      <a:schemeClr val="bg1"/>
                    </a:solidFill>
                  </a:rPr>
                  <a:t>Compas</a:t>
                </a:r>
                <a:r>
                  <a:rPr lang="en-US" i="0" dirty="0">
                    <a:solidFill>
                      <a:schemeClr val="bg1"/>
                    </a:solidFill>
                  </a:rPr>
                  <a:t>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0" dirty="0">
                    <a:solidFill>
                      <a:schemeClr val="bg1"/>
                    </a:solidFill>
                  </a:rPr>
                  <a:t>	G0 show consistent dependency on age, indicating that it plays a key role in risk </a:t>
                </a:r>
                <a:r>
                  <a:rPr lang="en-US" i="0" dirty="0" err="1">
                    <a:solidFill>
                      <a:schemeClr val="bg1"/>
                    </a:solidFill>
                  </a:rPr>
                  <a:t>assesment</a:t>
                </a:r>
                <a:endParaRPr lang="en-US" i="0" dirty="0">
                  <a:solidFill>
                    <a:schemeClr val="bg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i="0" dirty="0">
                  <a:solidFill>
                    <a:schemeClr val="bg1"/>
                  </a:solidFill>
                </a:endParaRP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0" dirty="0">
                    <a:solidFill>
                      <a:schemeClr val="bg1"/>
                    </a:solidFill>
                  </a:rPr>
                  <a:t>Adult:</a:t>
                </a:r>
              </a:p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i="0" dirty="0">
                    <a:solidFill>
                      <a:schemeClr val="bg1"/>
                    </a:solidFill>
                  </a:rPr>
                  <a:t>	Emphasis on relationship/status of G1</a:t>
                </a:r>
              </a:p>
            </p:txBody>
          </p:sp>
        </mc:Fallback>
      </mc:AlternateContent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0fbff27f3b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0fbff27f3b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8B97D-28D8-2177-5365-FBDC36F95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595591-2489-67A3-3959-962F0E290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E9F06E-649D-D8F7-D9D7-B239174AC6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055B8-1C09-8A45-E908-2C68B78E83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689599-0FFD-4AF2-A139-2C32B9535C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442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F211D-7FD1-CEDC-AA0A-0C298EA79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02AB3B-75F2-768C-0B8A-4AFB84EE8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83447F-B1B5-4B80-4907-32138945C8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8B80F-3CD6-A3E5-D1CC-AB08F0F74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346919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2576592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82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090934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83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175284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E67C26-4471-4F5F-876C-547E3C50F855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662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6EE587A-D8D9-866E-00A4-5D5B61A602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DA79F0A5-ACD1-A571-9532-06070C8FB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0EAB16-B5BB-5406-79CC-8A3A9A266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DFD7E49-9E97-D136-E9A6-C45D163A3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5AAA292-4C8F-CE21-87E7-CFE0C4193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3388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9DAE22-3AF4-658E-ACF3-2DE1F975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6D01D75F-6251-79CB-2902-2C19AB230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3D2B140-0D77-FE63-9DC9-C96C3D67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87CBBC8A-C4CA-E06A-889F-E25554532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3A1CD44-878A-1212-9FAF-DF4F1365B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35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F372F04D-9999-B07E-1BDB-9543D0EBF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98ECD79-8C88-EDDF-6AF4-4DAC8ADCD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841D3E-73BF-57D5-DD51-F2E9CC8DE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35AEF13-35B3-CB7E-7D6B-CF206AB3F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8C3B57-644C-B59B-E167-A59F2B5E7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07525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l" smtClean="0"/>
              <a:pPr/>
              <a:t>‹#›</a:t>
            </a:fld>
            <a:endParaRPr lang="el"/>
          </a:p>
        </p:txBody>
      </p:sp>
    </p:spTree>
    <p:extLst>
      <p:ext uri="{BB962C8B-B14F-4D97-AF65-F5344CB8AC3E}">
        <p14:creationId xmlns:p14="http://schemas.microsoft.com/office/powerpoint/2010/main" val="2809827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68666B-80B7-5FA5-FC9F-2F928A26B010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4343"/>
            <a:ext cx="5181600" cy="1325563"/>
          </a:xfrm>
        </p:spPr>
        <p:txBody>
          <a:bodyPr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7BAAC-9384-2363-2089-821720F16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0" y="1485900"/>
            <a:ext cx="3657600" cy="44577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0C2D1-06AD-3620-044D-2EAE71AC87AC}"/>
              </a:ext>
            </a:extLst>
          </p:cNvPr>
          <p:cNvCxnSpPr/>
          <p:nvPr userDrawn="1"/>
        </p:nvCxnSpPr>
        <p:spPr>
          <a:xfrm>
            <a:off x="1638300" y="571500"/>
            <a:ext cx="42672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99D5D-5452-4897-02A9-A1B32F0BE968}"/>
              </a:ext>
            </a:extLst>
          </p:cNvPr>
          <p:cNvCxnSpPr/>
          <p:nvPr userDrawn="1"/>
        </p:nvCxnSpPr>
        <p:spPr>
          <a:xfrm>
            <a:off x="10096500" y="571500"/>
            <a:ext cx="125935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7150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914400" y="658586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3331A5-D35A-E699-E3EA-6035EB0DC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5185232"/>
            <a:ext cx="2971800" cy="365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2CA476-8654-0542-5C0B-4F439516AF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5588228"/>
            <a:ext cx="2971800" cy="36512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7276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67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B735EAF-8052-DDCD-6CEC-D825479BEFD3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28" y="796698"/>
            <a:ext cx="6854371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CB9F921-8097-7740-47FD-1905F9FE448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4354513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EBCBD63-480F-D96C-B0DF-94EF264BA0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280716" y="2676257"/>
            <a:ext cx="2917371" cy="743178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3F1D198-945D-C96D-60E9-C0AEC5E296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280717" y="389046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DCD9B2A-F0BB-F9DB-CC75-2EC1683475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95800" y="389046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8651C4C-4AD1-19DA-CC78-BEC58707B5A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2271BA1-38C2-A7FE-AC76-8EC49BFBBE3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95800" y="2676257"/>
            <a:ext cx="2917371" cy="743178"/>
          </a:xfrm>
        </p:spPr>
        <p:txBody>
          <a:bodyPr anchor="b" anchorCtr="0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630785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2832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704">
          <p15:clr>
            <a:srgbClr val="FBAE40"/>
          </p15:clr>
        </p15:guide>
        <p15:guide id="7" orient="horz" pos="360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295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E7C7D43-1CC3-3332-AEFC-59ABB023F7AC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02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1848048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6678385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609600" y="584664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609600" y="67175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9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9F175D2-EEFE-E4BF-0E57-03025B8F8D6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96200" y="1"/>
            <a:ext cx="44958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273C4E42-511B-EB94-CA0A-051B1A4A91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5300" y="6573838"/>
            <a:ext cx="2870200" cy="284162"/>
          </a:xfrm>
        </p:spPr>
        <p:txBody>
          <a:bodyPr>
            <a:noAutofit/>
          </a:bodyPr>
          <a:lstStyle>
            <a:lvl1pPr marL="0" indent="0" algn="l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5389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4848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70AFB9-F87E-11AC-2B32-B5178FE34E78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1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1442" y="268927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919352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3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D414779-4CEE-EEAD-8A66-EE043E90B44F}"/>
              </a:ext>
            </a:extLst>
          </p:cNvPr>
          <p:cNvSpPr/>
          <p:nvPr userDrawn="1"/>
        </p:nvSpPr>
        <p:spPr>
          <a:xfrm>
            <a:off x="1611313" y="3215390"/>
            <a:ext cx="2638398" cy="364261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75414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4235A04-C2C9-A7DC-3FE5-1E7D27C0E13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400" y="2627313"/>
            <a:ext cx="2525713" cy="3316287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7104C814-4179-5378-738C-F0AEB2D153F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4326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655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1015">
          <p15:clr>
            <a:srgbClr val="FBAE40"/>
          </p15:clr>
        </p15:guide>
        <p15:guide id="9" pos="2167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FB883CC-094E-7039-9807-58F11002611B}"/>
              </a:ext>
            </a:extLst>
          </p:cNvPr>
          <p:cNvSpPr/>
          <p:nvPr userDrawn="1"/>
        </p:nvSpPr>
        <p:spPr>
          <a:xfrm>
            <a:off x="0" y="0"/>
            <a:ext cx="535898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796698"/>
            <a:ext cx="10439400" cy="1325563"/>
          </a:xfrm>
        </p:spPr>
        <p:txBody>
          <a:bodyPr anchor="t"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2674936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8" y="2685822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3886200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FDDBBAD-B928-4819-64F5-80A5AECD71C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381500" y="2171699"/>
            <a:ext cx="2971800" cy="454977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8B3586BE-78C6-E426-9F3C-F59381E5CD8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02700" y="6573838"/>
            <a:ext cx="2870200" cy="284162"/>
          </a:xfrm>
        </p:spPr>
        <p:txBody>
          <a:bodyPr>
            <a:noAutofit/>
          </a:bodyPr>
          <a:lstStyle>
            <a:lvl1pPr marL="0" indent="0" algn="r">
              <a:buNone/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40818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5" pos="4632">
          <p15:clr>
            <a:srgbClr val="FBAE40"/>
          </p15:clr>
        </p15:guide>
        <p15:guide id="6" orient="horz" pos="1368">
          <p15:clr>
            <a:srgbClr val="FBAE40"/>
          </p15:clr>
        </p15:guide>
        <p15:guide id="7" orient="horz" pos="360">
          <p15:clr>
            <a:srgbClr val="FBAE40"/>
          </p15:clr>
        </p15:guide>
        <p15:guide id="9" pos="2760">
          <p15:clr>
            <a:srgbClr val="FBAE40"/>
          </p15:clr>
        </p15:guide>
        <p15:guide id="11" pos="7159">
          <p15:clr>
            <a:srgbClr val="FBAE40"/>
          </p15:clr>
        </p15:guide>
        <p15:guide id="12" pos="672">
          <p15:clr>
            <a:srgbClr val="FBAE40"/>
          </p15:clr>
        </p15:guide>
        <p15:guide id="14" orient="horz" pos="2448">
          <p15:clr>
            <a:srgbClr val="FBAE40"/>
          </p15:clr>
        </p15:guide>
        <p15:guide id="15" pos="70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2508384-C26D-0C94-21C8-6D80835B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3E989F0-E571-34BC-DDB9-C831D75097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1DCED8E-E6C3-6EF9-E1BF-C24006B05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ACE4989-694D-565C-C171-8ABAB8540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9BA1DF-2DF2-FE64-67EF-CF6849A3B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65172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949CF9-AE80-D4A2-E0FC-126A4E8ECBCB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rgbClr val="F1F4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546" y="4618037"/>
            <a:ext cx="9314540" cy="1325563"/>
          </a:xfrm>
        </p:spPr>
        <p:txBody>
          <a:bodyPr anchor="b">
            <a:noAutofit/>
          </a:bodyPr>
          <a:lstStyle>
            <a:lvl1pPr algn="r"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566057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11353800" y="653143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06E8DC-A0CF-0798-ADF8-761E7E68B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797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CFA915D-63BE-A1E7-E7C6-A8B7F841C2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75413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D2F8532-EAC1-4C87-C49E-5B099E8397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84029" y="914400"/>
            <a:ext cx="2917371" cy="743178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67078C8-F910-8FC3-7286-ADF1FB40862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6800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2A8B99F6-09B0-9487-3A2A-0062188384B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75414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E2F86FE2-AC0C-C76C-B2BD-9A02FA2E020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84027" y="2098221"/>
            <a:ext cx="2917371" cy="2057400"/>
          </a:xfrm>
        </p:spPr>
        <p:txBody>
          <a:bodyPr anchor="t">
            <a:noAutofit/>
          </a:bodyPr>
          <a:lstStyle>
            <a:lvl1pPr marL="0" indent="0">
              <a:buNone/>
              <a:defRPr sz="16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</p:spTree>
    <p:extLst>
      <p:ext uri="{BB962C8B-B14F-4D97-AF65-F5344CB8AC3E}">
        <p14:creationId xmlns:p14="http://schemas.microsoft.com/office/powerpoint/2010/main" val="2461991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5" pos="4560">
          <p15:clr>
            <a:srgbClr val="FBAE40"/>
          </p15:clr>
        </p15:guide>
        <p15:guide id="7" orient="horz" pos="360">
          <p15:clr>
            <a:srgbClr val="FBAE40"/>
          </p15:clr>
        </p15:guide>
        <p15:guide id="11" pos="7152">
          <p15:clr>
            <a:srgbClr val="FBAE40"/>
          </p15:clr>
        </p15:guide>
        <p15:guide id="12" pos="672">
          <p15:clr>
            <a:srgbClr val="FBAE40"/>
          </p15:clr>
        </p15:guide>
        <p15:guide id="13" pos="7056">
          <p15:clr>
            <a:srgbClr val="FBAE40"/>
          </p15:clr>
        </p15:guide>
        <p15:guide id="14" orient="horz" pos="244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960C-86A7-6728-9263-973B76A8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2659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002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68666B-80B7-5FA5-FC9F-2F928A26B010}"/>
              </a:ext>
            </a:extLst>
          </p:cNvPr>
          <p:cNvSpPr/>
          <p:nvPr userDrawn="1"/>
        </p:nvSpPr>
        <p:spPr>
          <a:xfrm>
            <a:off x="6096000" y="0"/>
            <a:ext cx="36576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C9E92B-FE67-1F3D-DCA0-195195A4A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04343"/>
            <a:ext cx="5181600" cy="1325563"/>
          </a:xfrm>
        </p:spPr>
        <p:txBody>
          <a:bodyPr>
            <a:noAutofit/>
          </a:bodyPr>
          <a:lstStyle>
            <a:lvl1pPr>
              <a:defRPr sz="48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87BAAC-9384-2363-2089-821720F16D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00" y="1485900"/>
            <a:ext cx="3657600" cy="4457700"/>
          </a:xfrm>
        </p:spPr>
        <p:txBody>
          <a:bodyPr/>
          <a:lstStyle/>
          <a:p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0C2D1-06AD-3620-044D-2EAE71AC87AC}"/>
              </a:ext>
            </a:extLst>
          </p:cNvPr>
          <p:cNvCxnSpPr/>
          <p:nvPr userDrawn="1"/>
        </p:nvCxnSpPr>
        <p:spPr>
          <a:xfrm>
            <a:off x="1638300" y="571500"/>
            <a:ext cx="4267200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C99D5D-5452-4897-02A9-A1B32F0BE968}"/>
              </a:ext>
            </a:extLst>
          </p:cNvPr>
          <p:cNvCxnSpPr/>
          <p:nvPr userDrawn="1"/>
        </p:nvCxnSpPr>
        <p:spPr>
          <a:xfrm>
            <a:off x="10096500" y="571500"/>
            <a:ext cx="1259359" cy="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B318F3-41C4-0F1C-1CBD-D5A32280E575}"/>
              </a:ext>
            </a:extLst>
          </p:cNvPr>
          <p:cNvCxnSpPr>
            <a:cxnSpLocks/>
          </p:cNvCxnSpPr>
          <p:nvPr userDrawn="1"/>
        </p:nvCxnSpPr>
        <p:spPr>
          <a:xfrm>
            <a:off x="914400" y="571500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43CC35-4750-6912-E49F-E917DF9AB637}"/>
              </a:ext>
            </a:extLst>
          </p:cNvPr>
          <p:cNvCxnSpPr>
            <a:cxnSpLocks/>
          </p:cNvCxnSpPr>
          <p:nvPr userDrawn="1"/>
        </p:nvCxnSpPr>
        <p:spPr>
          <a:xfrm>
            <a:off x="914400" y="658586"/>
            <a:ext cx="304800" cy="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03331A5-D35A-E699-E3EA-6035EB0DC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800" y="5185232"/>
            <a:ext cx="2971800" cy="365126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42CA476-8654-0542-5C0B-4F439516AF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66800" y="5588228"/>
            <a:ext cx="2971800" cy="365126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24232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576">
          <p15:clr>
            <a:srgbClr val="FBAE40"/>
          </p15:clr>
        </p15:guide>
        <p15:guide id="3" orient="horz" pos="3744">
          <p15:clr>
            <a:srgbClr val="FBAE40"/>
          </p15:clr>
        </p15:guide>
        <p15:guide id="4" pos="6864">
          <p15:clr>
            <a:srgbClr val="FBAE40"/>
          </p15:clr>
        </p15:guide>
        <p15:guide id="5" pos="4560">
          <p15:clr>
            <a:srgbClr val="FBAE40"/>
          </p15:clr>
        </p15:guide>
        <p15:guide id="6" orient="horz" pos="1512">
          <p15:clr>
            <a:srgbClr val="FBAE40"/>
          </p15:clr>
        </p15:guide>
        <p15:guide id="7" orient="horz" pos="360">
          <p15:clr>
            <a:srgbClr val="FBAE40"/>
          </p15:clr>
        </p15:guide>
        <p15:guide id="8" pos="672">
          <p15:clr>
            <a:srgbClr val="FBAE40"/>
          </p15:clr>
        </p15:guide>
        <p15:guide id="9" pos="3720">
          <p15:clr>
            <a:srgbClr val="FBAE40"/>
          </p15:clr>
        </p15:guide>
        <p15:guide id="10" pos="6360">
          <p15:clr>
            <a:srgbClr val="FBAE40"/>
          </p15:clr>
        </p15:guide>
        <p15:guide id="11" pos="71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F5A99-1456-D2CC-3D67-2A24336CB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43B402A-8850-791C-DB39-6BD8C5645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5820A99-E7B7-705E-E7BF-24EC49832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1BB4562-E802-E8D0-00AC-3D2E7E347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4294C28-FE61-9C2E-E174-CB66EFA08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55792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620FCA6-EC73-B881-C9B5-876941383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9DF753-E32C-E871-124D-51070ADCF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A9081CC8-FDE1-D3E5-B00F-FEB440C3B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62638D1-5B48-792E-9BB9-AFFE2DCBB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61109E3-9980-00F8-DB59-57AB642DE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D5C7731-BBF7-5856-E988-FFC0E9EF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03677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B14974-C8F5-E2D7-8016-E2D64B87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F1B80FE-94BD-8288-548B-76B5882EE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76A60C8F-A026-9EEB-DF25-D00BC1636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678E08F7-0900-E716-0C6C-82767E37FC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5F99F42-76BF-9BE2-C368-5F54C01912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291E32CE-8EC3-9C80-2DE5-537FB91B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59BF5AFC-230F-9D45-E014-18908A88C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4507FEBA-62E3-B8AE-E611-9D9E9666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5241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1FEB0E4-CA6A-D96C-FBC1-BF23DC5D8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A9836A3F-C215-88FA-5734-67FF9895D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3E6E7DA-FD9F-6F17-27D7-1C935561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2F34E916-816F-1FE9-92D2-1F04FBDD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32899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6A2C727-A8B4-FFF1-713D-76932003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E04C3A2-B739-8708-25F0-AF3D11C5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A96CC7D-123B-65FB-DC3F-9DF01A293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6177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12CF9E-0EA0-343B-D9FF-65ABE758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4593651-6702-7400-17E9-14FBFA27F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560E55D-66ED-594D-0ECB-A2ECF213B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7682D70-CB8B-AA6D-59D9-C335158F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8AC48E0-DE17-36A4-7C6B-9274DA370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F6EE739-03AB-4527-2EFE-43EEDBC59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0552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3A5A16-21C0-8A60-8E0F-658AC20CD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98ED58A-DCCC-4049-B526-43A6F2DF2D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5B22A13-C61A-00B2-EC96-C1F6FA1FE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2D99563-0BE4-9887-79CA-07E7AE6C4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4171707-7CBD-B297-611E-5B465BAEA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187268E8-7BF7-8E16-C524-C3FAC7D5F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61892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4AFA7BD-0E07-C5E5-9124-F17AB0FE5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A3A7E20-DC4F-2CB6-3525-1B6767024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4370DF9-7135-6D98-84E0-990C7A2B21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3677915-F6DA-EBF6-1F8B-038152719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7CFC72-09C7-F318-5018-611FBABC82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6D3B7A-83D6-42C2-ABBB-B9CFDF372F1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387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4C769-5B6E-5C22-9516-5D7BE462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3190F5-D493-CE67-ED1B-D761BFA69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225E-A593-BBE5-FA35-2952DE6D56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 16,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30E95-9162-1956-4897-1AA052698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709E4-652E-524A-8D35-CF602AA44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50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60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>
              <a:lumMod val="85000"/>
              <a:lumOff val="15000"/>
            </a:schemeClr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6144">
          <p15:clr>
            <a:srgbClr val="F26B43"/>
          </p15:clr>
        </p15:guide>
        <p15:guide id="4" pos="7416">
          <p15:clr>
            <a:srgbClr val="F26B43"/>
          </p15:clr>
        </p15:guide>
        <p15:guide id="5" pos="3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4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3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1.jpg"/><Relationship Id="rId10" Type="http://schemas.openxmlformats.org/officeDocument/2006/relationships/image" Target="../media/image37.svg"/><Relationship Id="rId4" Type="http://schemas.openxmlformats.org/officeDocument/2006/relationships/image" Target="../media/image31.svg"/><Relationship Id="rId9" Type="http://schemas.openxmlformats.org/officeDocument/2006/relationships/image" Target="../media/image36.png"/><Relationship Id="rId1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43.png"/><Relationship Id="rId10" Type="http://schemas.openxmlformats.org/officeDocument/2006/relationships/image" Target="../media/image4.png"/><Relationship Id="rId4" Type="http://schemas.openxmlformats.org/officeDocument/2006/relationships/image" Target="../media/image42.png"/><Relationship Id="rId9" Type="http://schemas.openxmlformats.org/officeDocument/2006/relationships/image" Target="../media/image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.jpg"/><Relationship Id="rId3" Type="http://schemas.openxmlformats.org/officeDocument/2006/relationships/image" Target="../media/image161.png"/><Relationship Id="rId21" Type="http://schemas.openxmlformats.org/officeDocument/2006/relationships/image" Target="../media/image4.png"/><Relationship Id="rId12" Type="http://schemas.openxmlformats.org/officeDocument/2006/relationships/image" Target="../media/image1010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0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15" Type="http://schemas.openxmlformats.org/officeDocument/2006/relationships/image" Target="../media/image130.png"/><Relationship Id="rId10" Type="http://schemas.openxmlformats.org/officeDocument/2006/relationships/image" Target="../media/image83.png"/><Relationship Id="rId19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75.png"/><Relationship Id="rId14" Type="http://schemas.openxmlformats.org/officeDocument/2006/relationships/image" Target="../media/image1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8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4.png"/><Relationship Id="rId4" Type="http://schemas.openxmlformats.org/officeDocument/2006/relationships/image" Target="../media/image24.png"/><Relationship Id="rId9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2.png"/><Relationship Id="rId3" Type="http://schemas.openxmlformats.org/officeDocument/2006/relationships/image" Target="../media/image51.png"/><Relationship Id="rId21" Type="http://schemas.openxmlformats.org/officeDocument/2006/relationships/image" Target="../media/image3.sv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40.png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30.png"/><Relationship Id="rId19" Type="http://schemas.openxmlformats.org/officeDocument/2006/relationships/image" Target="../media/image1.jpg"/><Relationship Id="rId2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4.png"/><Relationship Id="rId3" Type="http://schemas.openxmlformats.org/officeDocument/2006/relationships/image" Target="../media/image53.png"/><Relationship Id="rId21" Type="http://schemas.openxmlformats.org/officeDocument/2006/relationships/image" Target="../media/image2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40.png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130.png"/><Relationship Id="rId23" Type="http://schemas.openxmlformats.org/officeDocument/2006/relationships/image" Target="../media/image4.png"/><Relationship Id="rId19" Type="http://schemas.openxmlformats.org/officeDocument/2006/relationships/image" Target="../media/image55.png"/><Relationship Id="rId22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0.png"/><Relationship Id="rId18" Type="http://schemas.openxmlformats.org/officeDocument/2006/relationships/image" Target="../media/image1.jpg"/><Relationship Id="rId3" Type="http://schemas.openxmlformats.org/officeDocument/2006/relationships/image" Target="../media/image611.png"/><Relationship Id="rId21" Type="http://schemas.openxmlformats.org/officeDocument/2006/relationships/image" Target="../media/image4.png"/><Relationship Id="rId12" Type="http://schemas.openxmlformats.org/officeDocument/2006/relationships/image" Target="../media/image1010.png"/><Relationship Id="rId17" Type="http://schemas.openxmlformats.org/officeDocument/2006/relationships/image" Target="../media/image15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40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8.png"/><Relationship Id="rId15" Type="http://schemas.openxmlformats.org/officeDocument/2006/relationships/image" Target="../media/image130.png"/><Relationship Id="rId10" Type="http://schemas.openxmlformats.org/officeDocument/2006/relationships/image" Target="../media/image83.png"/><Relationship Id="rId19" Type="http://schemas.openxmlformats.org/officeDocument/2006/relationships/image" Target="../media/image2.png"/><Relationship Id="rId4" Type="http://schemas.openxmlformats.org/officeDocument/2006/relationships/image" Target="../media/image24.png"/><Relationship Id="rId9" Type="http://schemas.openxmlformats.org/officeDocument/2006/relationships/image" Target="../media/image75.png"/><Relationship Id="rId1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1.jpg"/><Relationship Id="rId3" Type="http://schemas.openxmlformats.org/officeDocument/2006/relationships/image" Target="../media/image160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0.png"/><Relationship Id="rId15" Type="http://schemas.openxmlformats.org/officeDocument/2006/relationships/image" Target="../media/image3.svg"/><Relationship Id="rId10" Type="http://schemas.openxmlformats.org/officeDocument/2006/relationships/image" Target="../media/image190.png"/><Relationship Id="rId9" Type="http://schemas.openxmlformats.org/officeDocument/2006/relationships/image" Target="../media/image180.png"/><Relationship Id="rId1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1.png"/><Relationship Id="rId26" Type="http://schemas.openxmlformats.org/officeDocument/2006/relationships/image" Target="../media/image321.png"/><Relationship Id="rId3" Type="http://schemas.openxmlformats.org/officeDocument/2006/relationships/image" Target="../media/image221.png"/><Relationship Id="rId34" Type="http://schemas.openxmlformats.org/officeDocument/2006/relationships/image" Target="../media/image4.png"/><Relationship Id="rId7" Type="http://schemas.openxmlformats.org/officeDocument/2006/relationships/image" Target="../media/image59.svg"/><Relationship Id="rId12" Type="http://schemas.openxmlformats.org/officeDocument/2006/relationships/image" Target="../media/image230.png"/><Relationship Id="rId25" Type="http://schemas.openxmlformats.org/officeDocument/2006/relationships/image" Target="../media/image310.png"/><Relationship Id="rId17" Type="http://schemas.openxmlformats.org/officeDocument/2006/relationships/image" Target="../media/image320.png"/><Relationship Id="rId33" Type="http://schemas.openxmlformats.org/officeDocument/2006/relationships/image" Target="../media/image3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92.png"/><Relationship Id="rId20" Type="http://schemas.openxmlformats.org/officeDocument/2006/relationships/image" Target="../media/image351.png"/><Relationship Id="rId29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24" Type="http://schemas.openxmlformats.org/officeDocument/2006/relationships/image" Target="../media/image301.png"/><Relationship Id="rId32" Type="http://schemas.openxmlformats.org/officeDocument/2006/relationships/image" Target="../media/image2.png"/><Relationship Id="rId5" Type="http://schemas.openxmlformats.org/officeDocument/2006/relationships/image" Target="../media/image57.svg"/><Relationship Id="rId15" Type="http://schemas.openxmlformats.org/officeDocument/2006/relationships/image" Target="../media/image280.png"/><Relationship Id="rId23" Type="http://schemas.openxmlformats.org/officeDocument/2006/relationships/image" Target="../media/image380.png"/><Relationship Id="rId28" Type="http://schemas.openxmlformats.org/officeDocument/2006/relationships/image" Target="../media/image330.png"/><Relationship Id="rId31" Type="http://schemas.openxmlformats.org/officeDocument/2006/relationships/image" Target="../media/image1.jpg"/><Relationship Id="rId4" Type="http://schemas.openxmlformats.org/officeDocument/2006/relationships/image" Target="../media/image56.png"/><Relationship Id="rId14" Type="http://schemas.openxmlformats.org/officeDocument/2006/relationships/image" Target="../media/image260.png"/><Relationship Id="rId27" Type="http://schemas.openxmlformats.org/officeDocument/2006/relationships/image" Target="../media/image290.png"/><Relationship Id="rId30" Type="http://schemas.openxmlformats.org/officeDocument/2006/relationships/image" Target="../media/image36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2.png"/><Relationship Id="rId18" Type="http://schemas.openxmlformats.org/officeDocument/2006/relationships/image" Target="../media/image2.png"/><Relationship Id="rId3" Type="http://schemas.openxmlformats.org/officeDocument/2006/relationships/image" Target="../media/image60.png"/><Relationship Id="rId12" Type="http://schemas.openxmlformats.org/officeDocument/2006/relationships/image" Target="../media/image411.png"/><Relationship Id="rId17" Type="http://schemas.openxmlformats.org/officeDocument/2006/relationships/image" Target="../media/image1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9.sv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70.png"/><Relationship Id="rId15" Type="http://schemas.openxmlformats.org/officeDocument/2006/relationships/image" Target="../media/image58.png"/><Relationship Id="rId10" Type="http://schemas.openxmlformats.org/officeDocument/2006/relationships/image" Target="../media/image400.png"/><Relationship Id="rId19" Type="http://schemas.openxmlformats.org/officeDocument/2006/relationships/image" Target="../media/image3.svg"/><Relationship Id="rId4" Type="http://schemas.openxmlformats.org/officeDocument/2006/relationships/image" Target="../media/image61.svg"/><Relationship Id="rId9" Type="http://schemas.openxmlformats.org/officeDocument/2006/relationships/image" Target="../media/image390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13" Type="http://schemas.openxmlformats.org/officeDocument/2006/relationships/image" Target="../media/image64.png"/><Relationship Id="rId18" Type="http://schemas.openxmlformats.org/officeDocument/2006/relationships/image" Target="../media/image2.png"/><Relationship Id="rId7" Type="http://schemas.openxmlformats.org/officeDocument/2006/relationships/image" Target="../media/image420.png"/><Relationship Id="rId12" Type="http://schemas.openxmlformats.org/officeDocument/2006/relationships/image" Target="../media/image63.png"/><Relationship Id="rId17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1.sv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50.png"/><Relationship Id="rId15" Type="http://schemas.openxmlformats.org/officeDocument/2006/relationships/image" Target="../media/image60.png"/><Relationship Id="rId10" Type="http://schemas.openxmlformats.org/officeDocument/2006/relationships/image" Target="../media/image57.svg"/><Relationship Id="rId19" Type="http://schemas.openxmlformats.org/officeDocument/2006/relationships/image" Target="../media/image3.svg"/><Relationship Id="rId9" Type="http://schemas.openxmlformats.org/officeDocument/2006/relationships/image" Target="../media/image56.png"/><Relationship Id="rId14" Type="http://schemas.openxmlformats.org/officeDocument/2006/relationships/image" Target="../media/image65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1.png"/><Relationship Id="rId13" Type="http://schemas.openxmlformats.org/officeDocument/2006/relationships/image" Target="../media/image3.svg"/><Relationship Id="rId7" Type="http://schemas.openxmlformats.org/officeDocument/2006/relationships/image" Target="../media/image5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.jpg"/><Relationship Id="rId10" Type="http://schemas.openxmlformats.org/officeDocument/2006/relationships/image" Target="../media/image620.png"/><Relationship Id="rId9" Type="http://schemas.openxmlformats.org/officeDocument/2006/relationships/image" Target="../media/image61.png"/><Relationship Id="rId1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3" Type="http://schemas.openxmlformats.org/officeDocument/2006/relationships/image" Target="../media/image50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.svg"/><Relationship Id="rId10" Type="http://schemas.openxmlformats.org/officeDocument/2006/relationships/image" Target="../media/image2.png"/><Relationship Id="rId9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581.png"/><Relationship Id="rId18" Type="http://schemas.openxmlformats.org/officeDocument/2006/relationships/image" Target="../media/image67.png"/><Relationship Id="rId21" Type="http://schemas.openxmlformats.org/officeDocument/2006/relationships/image" Target="../media/image2.png"/><Relationship Id="rId7" Type="http://schemas.openxmlformats.org/officeDocument/2006/relationships/image" Target="../media/image520.png"/><Relationship Id="rId12" Type="http://schemas.openxmlformats.org/officeDocument/2006/relationships/image" Target="../media/image57.png"/><Relationship Id="rId17" Type="http://schemas.openxmlformats.org/officeDocument/2006/relationships/image" Target="../media/image660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650.png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60.png"/><Relationship Id="rId15" Type="http://schemas.openxmlformats.org/officeDocument/2006/relationships/image" Target="../media/image640.png"/><Relationship Id="rId23" Type="http://schemas.openxmlformats.org/officeDocument/2006/relationships/image" Target="../media/image4.png"/><Relationship Id="rId10" Type="http://schemas.openxmlformats.org/officeDocument/2006/relationships/image" Target="../media/image550.png"/><Relationship Id="rId19" Type="http://schemas.openxmlformats.org/officeDocument/2006/relationships/image" Target="../media/image68.png"/><Relationship Id="rId9" Type="http://schemas.openxmlformats.org/officeDocument/2006/relationships/image" Target="../media/image67.svg"/><Relationship Id="rId14" Type="http://schemas.openxmlformats.org/officeDocument/2006/relationships/image" Target="../media/image630.png"/><Relationship Id="rId22" Type="http://schemas.openxmlformats.org/officeDocument/2006/relationships/image" Target="../media/image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6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5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4.png"/><Relationship Id="rId4" Type="http://schemas.openxmlformats.org/officeDocument/2006/relationships/image" Target="../media/image57.svg"/><Relationship Id="rId9" Type="http://schemas.openxmlformats.org/officeDocument/2006/relationships/image" Target="../media/image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.jpg"/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3.svg"/><Relationship Id="rId10" Type="http://schemas.openxmlformats.org/officeDocument/2006/relationships/image" Target="../media/image18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2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4.png"/><Relationship Id="rId10" Type="http://schemas.openxmlformats.org/officeDocument/2006/relationships/image" Target="../media/image4.png"/><Relationship Id="rId4" Type="http://schemas.openxmlformats.org/officeDocument/2006/relationships/image" Target="../media/image73.png"/><Relationship Id="rId9" Type="http://schemas.openxmlformats.org/officeDocument/2006/relationships/image" Target="../media/image3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9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8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84.png"/><Relationship Id="rId4" Type="http://schemas.openxmlformats.org/officeDocument/2006/relationships/image" Target="../media/image82.png"/><Relationship Id="rId9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9.pn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svg"/><Relationship Id="rId11" Type="http://schemas.openxmlformats.org/officeDocument/2006/relationships/image" Target="../media/image2.png"/><Relationship Id="rId5" Type="http://schemas.openxmlformats.org/officeDocument/2006/relationships/image" Target="../media/image15.png"/><Relationship Id="rId10" Type="http://schemas.openxmlformats.org/officeDocument/2006/relationships/image" Target="../media/image1.jpg"/><Relationship Id="rId4" Type="http://schemas.openxmlformats.org/officeDocument/2006/relationships/image" Target="../media/image14.svg"/><Relationship Id="rId9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2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7" Type="http://schemas.openxmlformats.org/officeDocument/2006/relationships/image" Target="../media/image92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.svg"/><Relationship Id="rId10" Type="http://schemas.openxmlformats.org/officeDocument/2006/relationships/image" Target="../media/image2.png"/><Relationship Id="rId9" Type="http://schemas.openxmlformats.org/officeDocument/2006/relationships/image" Target="../media/image1.jp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0.png"/><Relationship Id="rId13" Type="http://schemas.openxmlformats.org/officeDocument/2006/relationships/image" Target="../media/image1.jpg"/><Relationship Id="rId7" Type="http://schemas.openxmlformats.org/officeDocument/2006/relationships/image" Target="../media/image940.pn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9.png"/><Relationship Id="rId15" Type="http://schemas.openxmlformats.org/officeDocument/2006/relationships/image" Target="../media/image3.svg"/><Relationship Id="rId10" Type="http://schemas.openxmlformats.org/officeDocument/2006/relationships/image" Target="../media/image970.png"/><Relationship Id="rId9" Type="http://schemas.openxmlformats.org/officeDocument/2006/relationships/image" Target="../media/image961.png"/><Relationship Id="rId1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4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5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9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7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0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2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3.svg"/><Relationship Id="rId7" Type="http://schemas.openxmlformats.org/officeDocument/2006/relationships/image" Target="../media/image111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.jpg"/><Relationship Id="rId10" Type="http://schemas.openxmlformats.org/officeDocument/2006/relationships/image" Target="../media/image114.png"/><Relationship Id="rId9" Type="http://schemas.openxmlformats.org/officeDocument/2006/relationships/image" Target="../media/image113.png"/><Relationship Id="rId1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3.png"/><Relationship Id="rId18" Type="http://schemas.openxmlformats.org/officeDocument/2006/relationships/image" Target="../media/image4.png"/><Relationship Id="rId3" Type="http://schemas.openxmlformats.org/officeDocument/2006/relationships/image" Target="../media/image103.png"/><Relationship Id="rId12" Type="http://schemas.openxmlformats.org/officeDocument/2006/relationships/image" Target="../media/image122.png"/><Relationship Id="rId17" Type="http://schemas.openxmlformats.org/officeDocument/2006/relationships/image" Target="../media/image3.sv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9.png"/><Relationship Id="rId15" Type="http://schemas.openxmlformats.org/officeDocument/2006/relationships/image" Target="../media/image1.jpg"/><Relationship Id="rId10" Type="http://schemas.openxmlformats.org/officeDocument/2006/relationships/image" Target="../media/image118.png"/><Relationship Id="rId9" Type="http://schemas.openxmlformats.org/officeDocument/2006/relationships/image" Target="../media/image117.png"/><Relationship Id="rId14" Type="http://schemas.openxmlformats.org/officeDocument/2006/relationships/image" Target="../media/image12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4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10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.png"/><Relationship Id="rId5" Type="http://schemas.openxmlformats.org/officeDocument/2006/relationships/image" Target="../media/image9.png"/><Relationship Id="rId10" Type="http://schemas.openxmlformats.org/officeDocument/2006/relationships/image" Target="../media/image1.jp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7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108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image" Target="../media/image116.svg"/><Relationship Id="rId10" Type="http://schemas.openxmlformats.org/officeDocument/2006/relationships/image" Target="../media/image105.png"/><Relationship Id="rId4" Type="http://schemas.openxmlformats.org/officeDocument/2006/relationships/image" Target="../media/image115.png"/><Relationship Id="rId9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9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10" Type="http://schemas.openxmlformats.org/officeDocument/2006/relationships/image" Target="../media/image4.png"/><Relationship Id="rId4" Type="http://schemas.openxmlformats.org/officeDocument/2006/relationships/image" Target="../media/image121.png"/><Relationship Id="rId9" Type="http://schemas.openxmlformats.org/officeDocument/2006/relationships/image" Target="../media/image3.sv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27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29.png"/></Relationships>
</file>

<file path=ppt/slides/_rels/slide7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jpg"/><Relationship Id="rId12" Type="http://schemas.openxmlformats.org/officeDocument/2006/relationships/image" Target="../media/image133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34.png"/><Relationship Id="rId15" Type="http://schemas.openxmlformats.org/officeDocument/2006/relationships/image" Target="../media/image3.svg"/><Relationship Id="rId10" Type="http://schemas.openxmlformats.org/officeDocument/2006/relationships/image" Target="../media/image132.png"/><Relationship Id="rId9" Type="http://schemas.openxmlformats.org/officeDocument/2006/relationships/image" Target="../media/image680.png"/><Relationship Id="rId1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5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37.png"/></Relationships>
</file>

<file path=ppt/slides/_rels/slide7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.jpg"/><Relationship Id="rId3" Type="http://schemas.openxmlformats.org/officeDocument/2006/relationships/image" Target="../media/image136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155.png"/><Relationship Id="rId15" Type="http://schemas.openxmlformats.org/officeDocument/2006/relationships/image" Target="../media/image3.svg"/><Relationship Id="rId10" Type="http://schemas.openxmlformats.org/officeDocument/2006/relationships/image" Target="../media/image154.png"/><Relationship Id="rId4" Type="http://schemas.openxmlformats.org/officeDocument/2006/relationships/image" Target="../media/image138.png"/><Relationship Id="rId9" Type="http://schemas.openxmlformats.org/officeDocument/2006/relationships/image" Target="../media/image153.png"/><Relationship Id="rId1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2.png"/><Relationship Id="rId7" Type="http://schemas.openxmlformats.org/officeDocument/2006/relationships/image" Target="../media/image3.sv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image" Target="../media/image1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2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.svg"/><Relationship Id="rId4" Type="http://schemas.openxmlformats.org/officeDocument/2006/relationships/image" Target="../media/image22.png"/><Relationship Id="rId9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6.png"/><Relationship Id="rId7" Type="http://schemas.openxmlformats.org/officeDocument/2006/relationships/image" Target="../media/image50.pn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3.svg"/><Relationship Id="rId5" Type="http://schemas.openxmlformats.org/officeDocument/2006/relationships/image" Target="../media/image24.png"/><Relationship Id="rId10" Type="http://schemas.openxmlformats.org/officeDocument/2006/relationships/image" Target="../media/image2.png"/><Relationship Id="rId4" Type="http://schemas.openxmlformats.org/officeDocument/2006/relationships/image" Target="../media/image48.png"/><Relationship Id="rId9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png"/><Relationship Id="rId7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F3D0F68-F289-C904-1C76-F841BBCB1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8350" y="1506348"/>
            <a:ext cx="9835299" cy="2000813"/>
          </a:xfrm>
        </p:spPr>
        <p:txBody>
          <a:bodyPr>
            <a:normAutofit fontScale="90000"/>
          </a:bodyPr>
          <a:lstStyle/>
          <a:p>
            <a:r>
              <a:rPr lang="en-US" dirty="0"/>
              <a:t>Counterfactual Explanations in ML: Concepts, Methods, and Fairness Audits</a:t>
            </a:r>
            <a:endParaRPr lang="el-GR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Υπότιτλος 2">
                <a:extLst>
                  <a:ext uri="{FF2B5EF4-FFF2-40B4-BE49-F238E27FC236}">
                    <a16:creationId xmlns:a16="http://schemas.microsoft.com/office/drawing/2014/main" id="{FE25A457-0528-4220-E26F-FC86108AFF5E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523999" y="3782791"/>
                <a:ext cx="9144000" cy="1655762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 smtClean="0"/>
                        <m:t>Christos</m:t>
                      </m:r>
                      <m:r>
                        <m:rPr>
                          <m:nor/>
                        </m:rPr>
                        <a:rPr lang="en-US" dirty="0" smtClean="0"/>
                        <m:t> </m:t>
                      </m:r>
                      <m:r>
                        <m:rPr>
                          <m:nor/>
                        </m:rPr>
                        <a:rPr lang="en-US" dirty="0" smtClean="0"/>
                        <m:t>Fragkathoulas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" name="Υπότιτλος 2">
                <a:extLst>
                  <a:ext uri="{FF2B5EF4-FFF2-40B4-BE49-F238E27FC236}">
                    <a16:creationId xmlns:a16="http://schemas.microsoft.com/office/drawing/2014/main" id="{FE25A457-0528-4220-E26F-FC86108AFF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523999" y="3782791"/>
                <a:ext cx="9144000" cy="1655762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D3816270-7916-CB6F-444F-3996A87CA9A7}"/>
              </a:ext>
            </a:extLst>
          </p:cNvPr>
          <p:cNvSpPr txBox="1"/>
          <p:nvPr/>
        </p:nvSpPr>
        <p:spPr>
          <a:xfrm>
            <a:off x="2209800" y="4255078"/>
            <a:ext cx="777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Department of Computer Science and Engineering at University of Ioannina,</a:t>
            </a:r>
          </a:p>
          <a:p>
            <a:pPr algn="ctr"/>
            <a:r>
              <a:rPr lang="en-US" dirty="0"/>
              <a:t>Archimedes Unit of Athena Research Center, Greece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06F9317C-A898-1CC5-89C4-12FB5C19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3466F08-BEE6-8C73-17CE-380FEF7D0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1</a:t>
            </a:fld>
            <a:endParaRPr lang="el-GR"/>
          </a:p>
        </p:txBody>
      </p:sp>
      <p:pic>
        <p:nvPicPr>
          <p:cNvPr id="8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7AF49DB-28C7-DB4A-48AD-C286E7A676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556E18-DB9A-51F9-4E44-05865FF4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4FED55E-9A1B-B8EC-9A5C-A7E7FACCC7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19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BB856-8532-067C-0848-AC07A56F5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92C6C-FB07-59D3-8230-C1D454B705A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Why Explainable AI Matters?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20B417A-3E8B-2042-8BB8-E0C02EDB1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10</a:t>
            </a:fld>
            <a:endParaRPr lang="el-GR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804A5E13-DEC0-AC08-1B2B-A1B4524E0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CB859A7B-52FB-F8FC-CFC7-471D7143157C}"/>
              </a:ext>
            </a:extLst>
          </p:cNvPr>
          <p:cNvSpPr/>
          <p:nvPr/>
        </p:nvSpPr>
        <p:spPr>
          <a:xfrm>
            <a:off x="1539550" y="2362100"/>
            <a:ext cx="2146041" cy="681135"/>
          </a:xfrm>
          <a:prstGeom prst="wedgeRectCallou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Why am I getting this prediction?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8909715-5EF3-4417-84B0-6B10A1D94F0E}"/>
              </a:ext>
            </a:extLst>
          </p:cNvPr>
          <p:cNvSpPr/>
          <p:nvPr/>
        </p:nvSpPr>
        <p:spPr>
          <a:xfrm rot="10800000">
            <a:off x="1539550" y="3920562"/>
            <a:ext cx="2146041" cy="681135"/>
          </a:xfrm>
          <a:prstGeom prst="wedgeRectCallou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1490F5A-11B9-DDC5-3500-9FE2316DE69B}"/>
              </a:ext>
            </a:extLst>
          </p:cNvPr>
          <p:cNvSpPr/>
          <p:nvPr/>
        </p:nvSpPr>
        <p:spPr>
          <a:xfrm>
            <a:off x="8811597" y="1685608"/>
            <a:ext cx="1791478" cy="550507"/>
          </a:xfrm>
          <a:custGeom>
            <a:avLst/>
            <a:gdLst>
              <a:gd name="connsiteX0" fmla="*/ 0 w 1791478"/>
              <a:gd name="connsiteY0" fmla="*/ 91753 h 550507"/>
              <a:gd name="connsiteX1" fmla="*/ 91753 w 1791478"/>
              <a:gd name="connsiteY1" fmla="*/ 0 h 550507"/>
              <a:gd name="connsiteX2" fmla="*/ 298580 w 1791478"/>
              <a:gd name="connsiteY2" fmla="*/ 0 h 550507"/>
              <a:gd name="connsiteX3" fmla="*/ 298580 w 1791478"/>
              <a:gd name="connsiteY3" fmla="*/ 0 h 550507"/>
              <a:gd name="connsiteX4" fmla="*/ 746449 w 1791478"/>
              <a:gd name="connsiteY4" fmla="*/ 0 h 550507"/>
              <a:gd name="connsiteX5" fmla="*/ 1699725 w 1791478"/>
              <a:gd name="connsiteY5" fmla="*/ 0 h 550507"/>
              <a:gd name="connsiteX6" fmla="*/ 1791478 w 1791478"/>
              <a:gd name="connsiteY6" fmla="*/ 91753 h 550507"/>
              <a:gd name="connsiteX7" fmla="*/ 1791478 w 1791478"/>
              <a:gd name="connsiteY7" fmla="*/ 321129 h 550507"/>
              <a:gd name="connsiteX8" fmla="*/ 1791478 w 1791478"/>
              <a:gd name="connsiteY8" fmla="*/ 321129 h 550507"/>
              <a:gd name="connsiteX9" fmla="*/ 1791478 w 1791478"/>
              <a:gd name="connsiteY9" fmla="*/ 458756 h 550507"/>
              <a:gd name="connsiteX10" fmla="*/ 1791478 w 1791478"/>
              <a:gd name="connsiteY10" fmla="*/ 458754 h 550507"/>
              <a:gd name="connsiteX11" fmla="*/ 1699725 w 1791478"/>
              <a:gd name="connsiteY11" fmla="*/ 550507 h 550507"/>
              <a:gd name="connsiteX12" fmla="*/ 746449 w 1791478"/>
              <a:gd name="connsiteY12" fmla="*/ 550507 h 550507"/>
              <a:gd name="connsiteX13" fmla="*/ 522520 w 1791478"/>
              <a:gd name="connsiteY13" fmla="*/ 619320 h 550507"/>
              <a:gd name="connsiteX14" fmla="*/ 298580 w 1791478"/>
              <a:gd name="connsiteY14" fmla="*/ 550507 h 550507"/>
              <a:gd name="connsiteX15" fmla="*/ 91753 w 1791478"/>
              <a:gd name="connsiteY15" fmla="*/ 550507 h 550507"/>
              <a:gd name="connsiteX16" fmla="*/ 0 w 1791478"/>
              <a:gd name="connsiteY16" fmla="*/ 458754 h 550507"/>
              <a:gd name="connsiteX17" fmla="*/ 0 w 1791478"/>
              <a:gd name="connsiteY17" fmla="*/ 458756 h 550507"/>
              <a:gd name="connsiteX18" fmla="*/ 0 w 1791478"/>
              <a:gd name="connsiteY18" fmla="*/ 321129 h 550507"/>
              <a:gd name="connsiteX19" fmla="*/ 0 w 1791478"/>
              <a:gd name="connsiteY19" fmla="*/ 321129 h 550507"/>
              <a:gd name="connsiteX20" fmla="*/ 0 w 1791478"/>
              <a:gd name="connsiteY20" fmla="*/ 91753 h 55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91478" h="550507" extrusionOk="0">
                <a:moveTo>
                  <a:pt x="0" y="91753"/>
                </a:moveTo>
                <a:cubicBezTo>
                  <a:pt x="-4427" y="35023"/>
                  <a:pt x="42344" y="-668"/>
                  <a:pt x="91753" y="0"/>
                </a:cubicBezTo>
                <a:cubicBezTo>
                  <a:pt x="144932" y="3366"/>
                  <a:pt x="268424" y="9828"/>
                  <a:pt x="298580" y="0"/>
                </a:cubicBezTo>
                <a:lnTo>
                  <a:pt x="298580" y="0"/>
                </a:lnTo>
                <a:cubicBezTo>
                  <a:pt x="496192" y="-16135"/>
                  <a:pt x="701033" y="15239"/>
                  <a:pt x="746449" y="0"/>
                </a:cubicBezTo>
                <a:cubicBezTo>
                  <a:pt x="1102954" y="49669"/>
                  <a:pt x="1372970" y="-78606"/>
                  <a:pt x="1699725" y="0"/>
                </a:cubicBezTo>
                <a:cubicBezTo>
                  <a:pt x="1747998" y="-9829"/>
                  <a:pt x="1788416" y="34765"/>
                  <a:pt x="1791478" y="91753"/>
                </a:cubicBezTo>
                <a:cubicBezTo>
                  <a:pt x="1801582" y="202602"/>
                  <a:pt x="1802693" y="217608"/>
                  <a:pt x="1791478" y="321129"/>
                </a:cubicBezTo>
                <a:lnTo>
                  <a:pt x="1791478" y="321129"/>
                </a:lnTo>
                <a:cubicBezTo>
                  <a:pt x="1791925" y="343474"/>
                  <a:pt x="1799730" y="437776"/>
                  <a:pt x="1791478" y="458756"/>
                </a:cubicBezTo>
                <a:lnTo>
                  <a:pt x="1791478" y="458754"/>
                </a:lnTo>
                <a:cubicBezTo>
                  <a:pt x="1790640" y="507643"/>
                  <a:pt x="1748812" y="553450"/>
                  <a:pt x="1699725" y="550507"/>
                </a:cubicBezTo>
                <a:cubicBezTo>
                  <a:pt x="1491572" y="478031"/>
                  <a:pt x="1078408" y="633492"/>
                  <a:pt x="746449" y="550507"/>
                </a:cubicBezTo>
                <a:cubicBezTo>
                  <a:pt x="662342" y="562522"/>
                  <a:pt x="591382" y="610196"/>
                  <a:pt x="522520" y="619320"/>
                </a:cubicBezTo>
                <a:cubicBezTo>
                  <a:pt x="488353" y="591560"/>
                  <a:pt x="366684" y="564419"/>
                  <a:pt x="298580" y="550507"/>
                </a:cubicBezTo>
                <a:cubicBezTo>
                  <a:pt x="245041" y="534337"/>
                  <a:pt x="116577" y="561459"/>
                  <a:pt x="91753" y="550507"/>
                </a:cubicBezTo>
                <a:cubicBezTo>
                  <a:pt x="40190" y="549701"/>
                  <a:pt x="1616" y="505398"/>
                  <a:pt x="0" y="458754"/>
                </a:cubicBezTo>
                <a:lnTo>
                  <a:pt x="0" y="458756"/>
                </a:lnTo>
                <a:cubicBezTo>
                  <a:pt x="-2850" y="408583"/>
                  <a:pt x="3404" y="360816"/>
                  <a:pt x="0" y="321129"/>
                </a:cubicBezTo>
                <a:lnTo>
                  <a:pt x="0" y="321129"/>
                </a:lnTo>
                <a:cubicBezTo>
                  <a:pt x="17899" y="294209"/>
                  <a:pt x="-76" y="125671"/>
                  <a:pt x="0" y="91753"/>
                </a:cubicBez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636461895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Can I trust our AI predictions?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E769284-83DA-524E-DE5D-CA494B250944}"/>
              </a:ext>
            </a:extLst>
          </p:cNvPr>
          <p:cNvSpPr/>
          <p:nvPr/>
        </p:nvSpPr>
        <p:spPr>
          <a:xfrm>
            <a:off x="8811597" y="2431026"/>
            <a:ext cx="1791478" cy="550507"/>
          </a:xfrm>
          <a:custGeom>
            <a:avLst/>
            <a:gdLst>
              <a:gd name="connsiteX0" fmla="*/ 0 w 1791478"/>
              <a:gd name="connsiteY0" fmla="*/ 91753 h 550507"/>
              <a:gd name="connsiteX1" fmla="*/ 91753 w 1791478"/>
              <a:gd name="connsiteY1" fmla="*/ 0 h 550507"/>
              <a:gd name="connsiteX2" fmla="*/ 298580 w 1791478"/>
              <a:gd name="connsiteY2" fmla="*/ 0 h 550507"/>
              <a:gd name="connsiteX3" fmla="*/ 298580 w 1791478"/>
              <a:gd name="connsiteY3" fmla="*/ 0 h 550507"/>
              <a:gd name="connsiteX4" fmla="*/ 746449 w 1791478"/>
              <a:gd name="connsiteY4" fmla="*/ 0 h 550507"/>
              <a:gd name="connsiteX5" fmla="*/ 1699725 w 1791478"/>
              <a:gd name="connsiteY5" fmla="*/ 0 h 550507"/>
              <a:gd name="connsiteX6" fmla="*/ 1791478 w 1791478"/>
              <a:gd name="connsiteY6" fmla="*/ 91753 h 550507"/>
              <a:gd name="connsiteX7" fmla="*/ 1791478 w 1791478"/>
              <a:gd name="connsiteY7" fmla="*/ 321129 h 550507"/>
              <a:gd name="connsiteX8" fmla="*/ 1791478 w 1791478"/>
              <a:gd name="connsiteY8" fmla="*/ 321129 h 550507"/>
              <a:gd name="connsiteX9" fmla="*/ 1791478 w 1791478"/>
              <a:gd name="connsiteY9" fmla="*/ 458756 h 550507"/>
              <a:gd name="connsiteX10" fmla="*/ 1791478 w 1791478"/>
              <a:gd name="connsiteY10" fmla="*/ 458754 h 550507"/>
              <a:gd name="connsiteX11" fmla="*/ 1699725 w 1791478"/>
              <a:gd name="connsiteY11" fmla="*/ 550507 h 550507"/>
              <a:gd name="connsiteX12" fmla="*/ 746449 w 1791478"/>
              <a:gd name="connsiteY12" fmla="*/ 550507 h 550507"/>
              <a:gd name="connsiteX13" fmla="*/ 522520 w 1791478"/>
              <a:gd name="connsiteY13" fmla="*/ 619320 h 550507"/>
              <a:gd name="connsiteX14" fmla="*/ 298580 w 1791478"/>
              <a:gd name="connsiteY14" fmla="*/ 550507 h 550507"/>
              <a:gd name="connsiteX15" fmla="*/ 91753 w 1791478"/>
              <a:gd name="connsiteY15" fmla="*/ 550507 h 550507"/>
              <a:gd name="connsiteX16" fmla="*/ 0 w 1791478"/>
              <a:gd name="connsiteY16" fmla="*/ 458754 h 550507"/>
              <a:gd name="connsiteX17" fmla="*/ 0 w 1791478"/>
              <a:gd name="connsiteY17" fmla="*/ 458756 h 550507"/>
              <a:gd name="connsiteX18" fmla="*/ 0 w 1791478"/>
              <a:gd name="connsiteY18" fmla="*/ 321129 h 550507"/>
              <a:gd name="connsiteX19" fmla="*/ 0 w 1791478"/>
              <a:gd name="connsiteY19" fmla="*/ 321129 h 550507"/>
              <a:gd name="connsiteX20" fmla="*/ 0 w 1791478"/>
              <a:gd name="connsiteY20" fmla="*/ 91753 h 55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91478" h="550507" extrusionOk="0">
                <a:moveTo>
                  <a:pt x="0" y="91753"/>
                </a:moveTo>
                <a:cubicBezTo>
                  <a:pt x="-2095" y="40121"/>
                  <a:pt x="34538" y="-5466"/>
                  <a:pt x="91753" y="0"/>
                </a:cubicBezTo>
                <a:cubicBezTo>
                  <a:pt x="118443" y="-5202"/>
                  <a:pt x="195675" y="4170"/>
                  <a:pt x="298580" y="0"/>
                </a:cubicBezTo>
                <a:lnTo>
                  <a:pt x="298580" y="0"/>
                </a:lnTo>
                <a:cubicBezTo>
                  <a:pt x="433642" y="31533"/>
                  <a:pt x="689395" y="30101"/>
                  <a:pt x="746449" y="0"/>
                </a:cubicBezTo>
                <a:cubicBezTo>
                  <a:pt x="1110972" y="-26221"/>
                  <a:pt x="1237749" y="43783"/>
                  <a:pt x="1699725" y="0"/>
                </a:cubicBezTo>
                <a:cubicBezTo>
                  <a:pt x="1757667" y="3298"/>
                  <a:pt x="1791153" y="40207"/>
                  <a:pt x="1791478" y="91753"/>
                </a:cubicBezTo>
                <a:cubicBezTo>
                  <a:pt x="1781146" y="144172"/>
                  <a:pt x="1795255" y="289441"/>
                  <a:pt x="1791478" y="321129"/>
                </a:cubicBezTo>
                <a:lnTo>
                  <a:pt x="1791478" y="321129"/>
                </a:lnTo>
                <a:cubicBezTo>
                  <a:pt x="1800868" y="387940"/>
                  <a:pt x="1797398" y="413677"/>
                  <a:pt x="1791478" y="458756"/>
                </a:cubicBezTo>
                <a:lnTo>
                  <a:pt x="1791478" y="458754"/>
                </a:lnTo>
                <a:cubicBezTo>
                  <a:pt x="1785601" y="514388"/>
                  <a:pt x="1751316" y="544649"/>
                  <a:pt x="1699725" y="550507"/>
                </a:cubicBezTo>
                <a:cubicBezTo>
                  <a:pt x="1401161" y="599994"/>
                  <a:pt x="855102" y="546680"/>
                  <a:pt x="746449" y="550507"/>
                </a:cubicBezTo>
                <a:cubicBezTo>
                  <a:pt x="704841" y="559637"/>
                  <a:pt x="634313" y="599085"/>
                  <a:pt x="522520" y="619320"/>
                </a:cubicBezTo>
                <a:cubicBezTo>
                  <a:pt x="423503" y="608242"/>
                  <a:pt x="356026" y="563961"/>
                  <a:pt x="298580" y="550507"/>
                </a:cubicBezTo>
                <a:cubicBezTo>
                  <a:pt x="206878" y="555662"/>
                  <a:pt x="156457" y="545674"/>
                  <a:pt x="91753" y="550507"/>
                </a:cubicBezTo>
                <a:cubicBezTo>
                  <a:pt x="45831" y="549188"/>
                  <a:pt x="-4715" y="504572"/>
                  <a:pt x="0" y="458754"/>
                </a:cubicBezTo>
                <a:lnTo>
                  <a:pt x="0" y="458756"/>
                </a:lnTo>
                <a:cubicBezTo>
                  <a:pt x="7971" y="424071"/>
                  <a:pt x="1173" y="347839"/>
                  <a:pt x="0" y="321129"/>
                </a:cubicBezTo>
                <a:lnTo>
                  <a:pt x="0" y="321129"/>
                </a:lnTo>
                <a:cubicBezTo>
                  <a:pt x="-18586" y="265481"/>
                  <a:pt x="2257" y="188847"/>
                  <a:pt x="0" y="91753"/>
                </a:cubicBez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578426346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How do I answer this customer complaint?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D855543-BCBA-30B8-0AA0-23B9BBED6150}"/>
              </a:ext>
            </a:extLst>
          </p:cNvPr>
          <p:cNvSpPr/>
          <p:nvPr/>
        </p:nvSpPr>
        <p:spPr>
          <a:xfrm>
            <a:off x="8811597" y="3142375"/>
            <a:ext cx="1791478" cy="550507"/>
          </a:xfrm>
          <a:custGeom>
            <a:avLst/>
            <a:gdLst>
              <a:gd name="connsiteX0" fmla="*/ 0 w 1791478"/>
              <a:gd name="connsiteY0" fmla="*/ 91753 h 550507"/>
              <a:gd name="connsiteX1" fmla="*/ 91753 w 1791478"/>
              <a:gd name="connsiteY1" fmla="*/ 0 h 550507"/>
              <a:gd name="connsiteX2" fmla="*/ 298580 w 1791478"/>
              <a:gd name="connsiteY2" fmla="*/ 0 h 550507"/>
              <a:gd name="connsiteX3" fmla="*/ 298580 w 1791478"/>
              <a:gd name="connsiteY3" fmla="*/ 0 h 550507"/>
              <a:gd name="connsiteX4" fmla="*/ 746449 w 1791478"/>
              <a:gd name="connsiteY4" fmla="*/ 0 h 550507"/>
              <a:gd name="connsiteX5" fmla="*/ 1699725 w 1791478"/>
              <a:gd name="connsiteY5" fmla="*/ 0 h 550507"/>
              <a:gd name="connsiteX6" fmla="*/ 1791478 w 1791478"/>
              <a:gd name="connsiteY6" fmla="*/ 91753 h 550507"/>
              <a:gd name="connsiteX7" fmla="*/ 1791478 w 1791478"/>
              <a:gd name="connsiteY7" fmla="*/ 321129 h 550507"/>
              <a:gd name="connsiteX8" fmla="*/ 1791478 w 1791478"/>
              <a:gd name="connsiteY8" fmla="*/ 321129 h 550507"/>
              <a:gd name="connsiteX9" fmla="*/ 1791478 w 1791478"/>
              <a:gd name="connsiteY9" fmla="*/ 458756 h 550507"/>
              <a:gd name="connsiteX10" fmla="*/ 1791478 w 1791478"/>
              <a:gd name="connsiteY10" fmla="*/ 458754 h 550507"/>
              <a:gd name="connsiteX11" fmla="*/ 1699725 w 1791478"/>
              <a:gd name="connsiteY11" fmla="*/ 550507 h 550507"/>
              <a:gd name="connsiteX12" fmla="*/ 746449 w 1791478"/>
              <a:gd name="connsiteY12" fmla="*/ 550507 h 550507"/>
              <a:gd name="connsiteX13" fmla="*/ 522520 w 1791478"/>
              <a:gd name="connsiteY13" fmla="*/ 619320 h 550507"/>
              <a:gd name="connsiteX14" fmla="*/ 298580 w 1791478"/>
              <a:gd name="connsiteY14" fmla="*/ 550507 h 550507"/>
              <a:gd name="connsiteX15" fmla="*/ 91753 w 1791478"/>
              <a:gd name="connsiteY15" fmla="*/ 550507 h 550507"/>
              <a:gd name="connsiteX16" fmla="*/ 0 w 1791478"/>
              <a:gd name="connsiteY16" fmla="*/ 458754 h 550507"/>
              <a:gd name="connsiteX17" fmla="*/ 0 w 1791478"/>
              <a:gd name="connsiteY17" fmla="*/ 458756 h 550507"/>
              <a:gd name="connsiteX18" fmla="*/ 0 w 1791478"/>
              <a:gd name="connsiteY18" fmla="*/ 321129 h 550507"/>
              <a:gd name="connsiteX19" fmla="*/ 0 w 1791478"/>
              <a:gd name="connsiteY19" fmla="*/ 321129 h 550507"/>
              <a:gd name="connsiteX20" fmla="*/ 0 w 1791478"/>
              <a:gd name="connsiteY20" fmla="*/ 91753 h 55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91478" h="550507" extrusionOk="0">
                <a:moveTo>
                  <a:pt x="0" y="91753"/>
                </a:moveTo>
                <a:cubicBezTo>
                  <a:pt x="-5132" y="46810"/>
                  <a:pt x="40787" y="-640"/>
                  <a:pt x="91753" y="0"/>
                </a:cubicBezTo>
                <a:cubicBezTo>
                  <a:pt x="162760" y="3038"/>
                  <a:pt x="277610" y="-13283"/>
                  <a:pt x="298580" y="0"/>
                </a:cubicBezTo>
                <a:lnTo>
                  <a:pt x="298580" y="0"/>
                </a:lnTo>
                <a:cubicBezTo>
                  <a:pt x="481768" y="-33859"/>
                  <a:pt x="596765" y="33510"/>
                  <a:pt x="746449" y="0"/>
                </a:cubicBezTo>
                <a:cubicBezTo>
                  <a:pt x="1011128" y="-31997"/>
                  <a:pt x="1263427" y="-48060"/>
                  <a:pt x="1699725" y="0"/>
                </a:cubicBezTo>
                <a:cubicBezTo>
                  <a:pt x="1753059" y="-8499"/>
                  <a:pt x="1787870" y="42603"/>
                  <a:pt x="1791478" y="91753"/>
                </a:cubicBezTo>
                <a:cubicBezTo>
                  <a:pt x="1812065" y="139999"/>
                  <a:pt x="1797488" y="215292"/>
                  <a:pt x="1791478" y="321129"/>
                </a:cubicBezTo>
                <a:lnTo>
                  <a:pt x="1791478" y="321129"/>
                </a:lnTo>
                <a:cubicBezTo>
                  <a:pt x="1795224" y="337346"/>
                  <a:pt x="1780323" y="421835"/>
                  <a:pt x="1791478" y="458756"/>
                </a:cubicBezTo>
                <a:lnTo>
                  <a:pt x="1791478" y="458754"/>
                </a:lnTo>
                <a:cubicBezTo>
                  <a:pt x="1792585" y="508866"/>
                  <a:pt x="1747239" y="550944"/>
                  <a:pt x="1699725" y="550507"/>
                </a:cubicBezTo>
                <a:cubicBezTo>
                  <a:pt x="1519267" y="570386"/>
                  <a:pt x="1175569" y="634274"/>
                  <a:pt x="746449" y="550507"/>
                </a:cubicBezTo>
                <a:cubicBezTo>
                  <a:pt x="687801" y="584348"/>
                  <a:pt x="570877" y="606174"/>
                  <a:pt x="522520" y="619320"/>
                </a:cubicBezTo>
                <a:cubicBezTo>
                  <a:pt x="430743" y="605647"/>
                  <a:pt x="365732" y="584917"/>
                  <a:pt x="298580" y="550507"/>
                </a:cubicBezTo>
                <a:cubicBezTo>
                  <a:pt x="232571" y="567776"/>
                  <a:pt x="184252" y="549235"/>
                  <a:pt x="91753" y="550507"/>
                </a:cubicBezTo>
                <a:cubicBezTo>
                  <a:pt x="46514" y="556696"/>
                  <a:pt x="-8052" y="506471"/>
                  <a:pt x="0" y="458754"/>
                </a:cubicBezTo>
                <a:lnTo>
                  <a:pt x="0" y="458756"/>
                </a:lnTo>
                <a:cubicBezTo>
                  <a:pt x="-11159" y="433124"/>
                  <a:pt x="-3493" y="384844"/>
                  <a:pt x="0" y="321129"/>
                </a:cubicBezTo>
                <a:lnTo>
                  <a:pt x="0" y="321129"/>
                </a:lnTo>
                <a:cubicBezTo>
                  <a:pt x="1972" y="225583"/>
                  <a:pt x="-16924" y="146700"/>
                  <a:pt x="0" y="91753"/>
                </a:cubicBez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55248844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How do I monitor and debug this model?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B8B68F0-668D-3F3A-4466-8C8A5A248A7F}"/>
              </a:ext>
            </a:extLst>
          </p:cNvPr>
          <p:cNvSpPr/>
          <p:nvPr/>
        </p:nvSpPr>
        <p:spPr>
          <a:xfrm>
            <a:off x="8811597" y="3872238"/>
            <a:ext cx="1791478" cy="550507"/>
          </a:xfrm>
          <a:custGeom>
            <a:avLst/>
            <a:gdLst>
              <a:gd name="connsiteX0" fmla="*/ 0 w 1791478"/>
              <a:gd name="connsiteY0" fmla="*/ 91753 h 550507"/>
              <a:gd name="connsiteX1" fmla="*/ 91753 w 1791478"/>
              <a:gd name="connsiteY1" fmla="*/ 0 h 550507"/>
              <a:gd name="connsiteX2" fmla="*/ 298580 w 1791478"/>
              <a:gd name="connsiteY2" fmla="*/ 0 h 550507"/>
              <a:gd name="connsiteX3" fmla="*/ 298580 w 1791478"/>
              <a:gd name="connsiteY3" fmla="*/ 0 h 550507"/>
              <a:gd name="connsiteX4" fmla="*/ 746449 w 1791478"/>
              <a:gd name="connsiteY4" fmla="*/ 0 h 550507"/>
              <a:gd name="connsiteX5" fmla="*/ 1699725 w 1791478"/>
              <a:gd name="connsiteY5" fmla="*/ 0 h 550507"/>
              <a:gd name="connsiteX6" fmla="*/ 1791478 w 1791478"/>
              <a:gd name="connsiteY6" fmla="*/ 91753 h 550507"/>
              <a:gd name="connsiteX7" fmla="*/ 1791478 w 1791478"/>
              <a:gd name="connsiteY7" fmla="*/ 321129 h 550507"/>
              <a:gd name="connsiteX8" fmla="*/ 1791478 w 1791478"/>
              <a:gd name="connsiteY8" fmla="*/ 321129 h 550507"/>
              <a:gd name="connsiteX9" fmla="*/ 1791478 w 1791478"/>
              <a:gd name="connsiteY9" fmla="*/ 458756 h 550507"/>
              <a:gd name="connsiteX10" fmla="*/ 1791478 w 1791478"/>
              <a:gd name="connsiteY10" fmla="*/ 458754 h 550507"/>
              <a:gd name="connsiteX11" fmla="*/ 1699725 w 1791478"/>
              <a:gd name="connsiteY11" fmla="*/ 550507 h 550507"/>
              <a:gd name="connsiteX12" fmla="*/ 746449 w 1791478"/>
              <a:gd name="connsiteY12" fmla="*/ 550507 h 550507"/>
              <a:gd name="connsiteX13" fmla="*/ 522520 w 1791478"/>
              <a:gd name="connsiteY13" fmla="*/ 619320 h 550507"/>
              <a:gd name="connsiteX14" fmla="*/ 298580 w 1791478"/>
              <a:gd name="connsiteY14" fmla="*/ 550507 h 550507"/>
              <a:gd name="connsiteX15" fmla="*/ 91753 w 1791478"/>
              <a:gd name="connsiteY15" fmla="*/ 550507 h 550507"/>
              <a:gd name="connsiteX16" fmla="*/ 0 w 1791478"/>
              <a:gd name="connsiteY16" fmla="*/ 458754 h 550507"/>
              <a:gd name="connsiteX17" fmla="*/ 0 w 1791478"/>
              <a:gd name="connsiteY17" fmla="*/ 458756 h 550507"/>
              <a:gd name="connsiteX18" fmla="*/ 0 w 1791478"/>
              <a:gd name="connsiteY18" fmla="*/ 321129 h 550507"/>
              <a:gd name="connsiteX19" fmla="*/ 0 w 1791478"/>
              <a:gd name="connsiteY19" fmla="*/ 321129 h 550507"/>
              <a:gd name="connsiteX20" fmla="*/ 0 w 1791478"/>
              <a:gd name="connsiteY20" fmla="*/ 91753 h 55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91478" h="550507" extrusionOk="0">
                <a:moveTo>
                  <a:pt x="0" y="91753"/>
                </a:moveTo>
                <a:cubicBezTo>
                  <a:pt x="-6282" y="48068"/>
                  <a:pt x="39138" y="-154"/>
                  <a:pt x="91753" y="0"/>
                </a:cubicBezTo>
                <a:cubicBezTo>
                  <a:pt x="146967" y="-1673"/>
                  <a:pt x="218074" y="-15173"/>
                  <a:pt x="298580" y="0"/>
                </a:cubicBezTo>
                <a:lnTo>
                  <a:pt x="298580" y="0"/>
                </a:lnTo>
                <a:cubicBezTo>
                  <a:pt x="409352" y="4587"/>
                  <a:pt x="603528" y="-2895"/>
                  <a:pt x="746449" y="0"/>
                </a:cubicBezTo>
                <a:cubicBezTo>
                  <a:pt x="1106991" y="8532"/>
                  <a:pt x="1298167" y="-34562"/>
                  <a:pt x="1699725" y="0"/>
                </a:cubicBezTo>
                <a:cubicBezTo>
                  <a:pt x="1747590" y="3540"/>
                  <a:pt x="1797139" y="34070"/>
                  <a:pt x="1791478" y="91753"/>
                </a:cubicBezTo>
                <a:cubicBezTo>
                  <a:pt x="1811142" y="119475"/>
                  <a:pt x="1776996" y="294570"/>
                  <a:pt x="1791478" y="321129"/>
                </a:cubicBezTo>
                <a:lnTo>
                  <a:pt x="1791478" y="321129"/>
                </a:lnTo>
                <a:cubicBezTo>
                  <a:pt x="1796486" y="383248"/>
                  <a:pt x="1794952" y="420741"/>
                  <a:pt x="1791478" y="458756"/>
                </a:cubicBezTo>
                <a:lnTo>
                  <a:pt x="1791478" y="458754"/>
                </a:lnTo>
                <a:cubicBezTo>
                  <a:pt x="1791251" y="512331"/>
                  <a:pt x="1754912" y="550177"/>
                  <a:pt x="1699725" y="550507"/>
                </a:cubicBezTo>
                <a:cubicBezTo>
                  <a:pt x="1502451" y="625279"/>
                  <a:pt x="977618" y="625238"/>
                  <a:pt x="746449" y="550507"/>
                </a:cubicBezTo>
                <a:cubicBezTo>
                  <a:pt x="663961" y="574294"/>
                  <a:pt x="566176" y="592353"/>
                  <a:pt x="522520" y="619320"/>
                </a:cubicBezTo>
                <a:cubicBezTo>
                  <a:pt x="503009" y="592512"/>
                  <a:pt x="339299" y="568464"/>
                  <a:pt x="298580" y="550507"/>
                </a:cubicBezTo>
                <a:cubicBezTo>
                  <a:pt x="247827" y="558638"/>
                  <a:pt x="165408" y="565706"/>
                  <a:pt x="91753" y="550507"/>
                </a:cubicBezTo>
                <a:cubicBezTo>
                  <a:pt x="43113" y="541671"/>
                  <a:pt x="-1022" y="509584"/>
                  <a:pt x="0" y="458754"/>
                </a:cubicBezTo>
                <a:lnTo>
                  <a:pt x="0" y="458756"/>
                </a:lnTo>
                <a:cubicBezTo>
                  <a:pt x="-6960" y="436321"/>
                  <a:pt x="8323" y="376605"/>
                  <a:pt x="0" y="321129"/>
                </a:cubicBezTo>
                <a:lnTo>
                  <a:pt x="0" y="321129"/>
                </a:lnTo>
                <a:cubicBezTo>
                  <a:pt x="-369" y="258538"/>
                  <a:pt x="6816" y="178656"/>
                  <a:pt x="0" y="91753"/>
                </a:cubicBez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840743938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Is this the best model that can be built?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EF712BF-2669-CAF9-6095-FA1BA5FD7453}"/>
              </a:ext>
            </a:extLst>
          </p:cNvPr>
          <p:cNvSpPr/>
          <p:nvPr/>
        </p:nvSpPr>
        <p:spPr>
          <a:xfrm>
            <a:off x="8817818" y="4602102"/>
            <a:ext cx="1791478" cy="550507"/>
          </a:xfrm>
          <a:custGeom>
            <a:avLst/>
            <a:gdLst>
              <a:gd name="connsiteX0" fmla="*/ 0 w 1791478"/>
              <a:gd name="connsiteY0" fmla="*/ 91753 h 550507"/>
              <a:gd name="connsiteX1" fmla="*/ 91753 w 1791478"/>
              <a:gd name="connsiteY1" fmla="*/ 0 h 550507"/>
              <a:gd name="connsiteX2" fmla="*/ 298580 w 1791478"/>
              <a:gd name="connsiteY2" fmla="*/ 0 h 550507"/>
              <a:gd name="connsiteX3" fmla="*/ 298580 w 1791478"/>
              <a:gd name="connsiteY3" fmla="*/ 0 h 550507"/>
              <a:gd name="connsiteX4" fmla="*/ 746449 w 1791478"/>
              <a:gd name="connsiteY4" fmla="*/ 0 h 550507"/>
              <a:gd name="connsiteX5" fmla="*/ 1699725 w 1791478"/>
              <a:gd name="connsiteY5" fmla="*/ 0 h 550507"/>
              <a:gd name="connsiteX6" fmla="*/ 1791478 w 1791478"/>
              <a:gd name="connsiteY6" fmla="*/ 91753 h 550507"/>
              <a:gd name="connsiteX7" fmla="*/ 1791478 w 1791478"/>
              <a:gd name="connsiteY7" fmla="*/ 321129 h 550507"/>
              <a:gd name="connsiteX8" fmla="*/ 1791478 w 1791478"/>
              <a:gd name="connsiteY8" fmla="*/ 321129 h 550507"/>
              <a:gd name="connsiteX9" fmla="*/ 1791478 w 1791478"/>
              <a:gd name="connsiteY9" fmla="*/ 458756 h 550507"/>
              <a:gd name="connsiteX10" fmla="*/ 1791478 w 1791478"/>
              <a:gd name="connsiteY10" fmla="*/ 458754 h 550507"/>
              <a:gd name="connsiteX11" fmla="*/ 1699725 w 1791478"/>
              <a:gd name="connsiteY11" fmla="*/ 550507 h 550507"/>
              <a:gd name="connsiteX12" fmla="*/ 746449 w 1791478"/>
              <a:gd name="connsiteY12" fmla="*/ 550507 h 550507"/>
              <a:gd name="connsiteX13" fmla="*/ 522520 w 1791478"/>
              <a:gd name="connsiteY13" fmla="*/ 619320 h 550507"/>
              <a:gd name="connsiteX14" fmla="*/ 298580 w 1791478"/>
              <a:gd name="connsiteY14" fmla="*/ 550507 h 550507"/>
              <a:gd name="connsiteX15" fmla="*/ 91753 w 1791478"/>
              <a:gd name="connsiteY15" fmla="*/ 550507 h 550507"/>
              <a:gd name="connsiteX16" fmla="*/ 0 w 1791478"/>
              <a:gd name="connsiteY16" fmla="*/ 458754 h 550507"/>
              <a:gd name="connsiteX17" fmla="*/ 0 w 1791478"/>
              <a:gd name="connsiteY17" fmla="*/ 458756 h 550507"/>
              <a:gd name="connsiteX18" fmla="*/ 0 w 1791478"/>
              <a:gd name="connsiteY18" fmla="*/ 321129 h 550507"/>
              <a:gd name="connsiteX19" fmla="*/ 0 w 1791478"/>
              <a:gd name="connsiteY19" fmla="*/ 321129 h 550507"/>
              <a:gd name="connsiteX20" fmla="*/ 0 w 1791478"/>
              <a:gd name="connsiteY20" fmla="*/ 91753 h 55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91478" h="550507" extrusionOk="0">
                <a:moveTo>
                  <a:pt x="0" y="91753"/>
                </a:moveTo>
                <a:cubicBezTo>
                  <a:pt x="-1080" y="40289"/>
                  <a:pt x="39962" y="-522"/>
                  <a:pt x="91753" y="0"/>
                </a:cubicBezTo>
                <a:cubicBezTo>
                  <a:pt x="175967" y="-14415"/>
                  <a:pt x="208637" y="6486"/>
                  <a:pt x="298580" y="0"/>
                </a:cubicBezTo>
                <a:lnTo>
                  <a:pt x="298580" y="0"/>
                </a:lnTo>
                <a:cubicBezTo>
                  <a:pt x="421778" y="12483"/>
                  <a:pt x="585764" y="-28239"/>
                  <a:pt x="746449" y="0"/>
                </a:cubicBezTo>
                <a:cubicBezTo>
                  <a:pt x="1009777" y="18132"/>
                  <a:pt x="1270906" y="-18206"/>
                  <a:pt x="1699725" y="0"/>
                </a:cubicBezTo>
                <a:cubicBezTo>
                  <a:pt x="1754677" y="-418"/>
                  <a:pt x="1794888" y="44552"/>
                  <a:pt x="1791478" y="91753"/>
                </a:cubicBezTo>
                <a:cubicBezTo>
                  <a:pt x="1778004" y="130950"/>
                  <a:pt x="1804458" y="286078"/>
                  <a:pt x="1791478" y="321129"/>
                </a:cubicBezTo>
                <a:lnTo>
                  <a:pt x="1791478" y="321129"/>
                </a:lnTo>
                <a:cubicBezTo>
                  <a:pt x="1788697" y="365353"/>
                  <a:pt x="1780115" y="442241"/>
                  <a:pt x="1791478" y="458756"/>
                </a:cubicBezTo>
                <a:lnTo>
                  <a:pt x="1791478" y="458754"/>
                </a:lnTo>
                <a:cubicBezTo>
                  <a:pt x="1789217" y="515831"/>
                  <a:pt x="1749186" y="550399"/>
                  <a:pt x="1699725" y="550507"/>
                </a:cubicBezTo>
                <a:cubicBezTo>
                  <a:pt x="1469941" y="578111"/>
                  <a:pt x="1023073" y="622102"/>
                  <a:pt x="746449" y="550507"/>
                </a:cubicBezTo>
                <a:cubicBezTo>
                  <a:pt x="640986" y="590771"/>
                  <a:pt x="586062" y="583867"/>
                  <a:pt x="522520" y="619320"/>
                </a:cubicBezTo>
                <a:cubicBezTo>
                  <a:pt x="459149" y="606772"/>
                  <a:pt x="333876" y="577419"/>
                  <a:pt x="298580" y="550507"/>
                </a:cubicBezTo>
                <a:cubicBezTo>
                  <a:pt x="246400" y="564262"/>
                  <a:pt x="129859" y="538633"/>
                  <a:pt x="91753" y="550507"/>
                </a:cubicBezTo>
                <a:cubicBezTo>
                  <a:pt x="42195" y="552520"/>
                  <a:pt x="-2218" y="511031"/>
                  <a:pt x="0" y="458754"/>
                </a:cubicBezTo>
                <a:lnTo>
                  <a:pt x="0" y="458756"/>
                </a:lnTo>
                <a:cubicBezTo>
                  <a:pt x="1422" y="436155"/>
                  <a:pt x="-9693" y="348682"/>
                  <a:pt x="0" y="321129"/>
                </a:cubicBezTo>
                <a:lnTo>
                  <a:pt x="0" y="321129"/>
                </a:lnTo>
                <a:cubicBezTo>
                  <a:pt x="-15995" y="268933"/>
                  <a:pt x="2603" y="136893"/>
                  <a:pt x="0" y="91753"/>
                </a:cubicBezTo>
                <a:close/>
              </a:path>
            </a:pathLst>
          </a:custGeom>
          <a:noFill/>
          <a:ln>
            <a:solidFill>
              <a:schemeClr val="tx2">
                <a:lumMod val="75000"/>
                <a:lumOff val="2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5262197">
                  <a:prstGeom prst="wedgeRoundRectCallou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Are these AI system decisions fair?</a:t>
            </a:r>
          </a:p>
        </p:txBody>
      </p:sp>
      <p:pic>
        <p:nvPicPr>
          <p:cNvPr id="17" name="Graphic 16" descr="Angry face outline outline">
            <a:extLst>
              <a:ext uri="{FF2B5EF4-FFF2-40B4-BE49-F238E27FC236}">
                <a16:creationId xmlns:a16="http://schemas.microsoft.com/office/drawing/2014/main" id="{27861FB6-9FCD-1013-7CF4-31D8B15D2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9180" y="3210533"/>
            <a:ext cx="542731" cy="542731"/>
          </a:xfrm>
          <a:prstGeom prst="rect">
            <a:avLst/>
          </a:prstGeom>
        </p:spPr>
      </p:pic>
      <p:pic>
        <p:nvPicPr>
          <p:cNvPr id="20" name="Graphic 19" descr="Beaker outline">
            <a:extLst>
              <a:ext uri="{FF2B5EF4-FFF2-40B4-BE49-F238E27FC236}">
                <a16:creationId xmlns:a16="http://schemas.microsoft.com/office/drawing/2014/main" id="{7027AE84-41BD-9394-F894-EAD3203D6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3512" y="3798942"/>
            <a:ext cx="403141" cy="403141"/>
          </a:xfrm>
          <a:prstGeom prst="rect">
            <a:avLst/>
          </a:prstGeom>
        </p:spPr>
      </p:pic>
      <p:pic>
        <p:nvPicPr>
          <p:cNvPr id="22" name="Graphic 21" descr="CheckList outline">
            <a:extLst>
              <a:ext uri="{FF2B5EF4-FFF2-40B4-BE49-F238E27FC236}">
                <a16:creationId xmlns:a16="http://schemas.microsoft.com/office/drawing/2014/main" id="{A51F3A31-E3A2-B64D-FB2C-B2B42E13F3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73512" y="4529272"/>
            <a:ext cx="403141" cy="403141"/>
          </a:xfrm>
          <a:prstGeom prst="rect">
            <a:avLst/>
          </a:prstGeom>
        </p:spPr>
      </p:pic>
      <p:pic>
        <p:nvPicPr>
          <p:cNvPr id="24" name="Graphic 23" descr="Comment Important outline">
            <a:extLst>
              <a:ext uri="{FF2B5EF4-FFF2-40B4-BE49-F238E27FC236}">
                <a16:creationId xmlns:a16="http://schemas.microsoft.com/office/drawing/2014/main" id="{23BF49A5-7C40-5CA0-E6A5-F3D098D0FF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8190" y="2422561"/>
            <a:ext cx="408463" cy="408463"/>
          </a:xfrm>
          <a:prstGeom prst="rect">
            <a:avLst/>
          </a:prstGeom>
        </p:spPr>
      </p:pic>
      <p:pic>
        <p:nvPicPr>
          <p:cNvPr id="27" name="Graphic 26" descr="Euro outline">
            <a:extLst>
              <a:ext uri="{FF2B5EF4-FFF2-40B4-BE49-F238E27FC236}">
                <a16:creationId xmlns:a16="http://schemas.microsoft.com/office/drawing/2014/main" id="{9E4CC9F3-1E47-D9AB-1598-31B952632CB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064861" y="1676174"/>
            <a:ext cx="411792" cy="411792"/>
          </a:xfrm>
          <a:prstGeom prst="rect">
            <a:avLst/>
          </a:prstGeom>
        </p:spPr>
      </p:pic>
      <p:pic>
        <p:nvPicPr>
          <p:cNvPr id="28" name="Εικόνα 7" descr="Εικόνα που περιέχει κουτί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BAAA3BD9-FDD7-12B5-A736-5D894E531D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25888" y="2824866"/>
            <a:ext cx="1470112" cy="13255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FB8F77-2006-2F56-7A18-CC0732DA4D7C}"/>
              </a:ext>
            </a:extLst>
          </p:cNvPr>
          <p:cNvSpPr txBox="1"/>
          <p:nvPr/>
        </p:nvSpPr>
        <p:spPr>
          <a:xfrm>
            <a:off x="1435177" y="4027815"/>
            <a:ext cx="233073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How can I get a better prediction?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A2221C-9033-97A4-22DB-028D63B36F67}"/>
              </a:ext>
            </a:extLst>
          </p:cNvPr>
          <p:cNvSpPr txBox="1"/>
          <p:nvPr/>
        </p:nvSpPr>
        <p:spPr>
          <a:xfrm>
            <a:off x="7026294" y="4956585"/>
            <a:ext cx="193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Internal Audit, Regulators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CE99BB-CC03-5D4E-F097-442193877E23}"/>
              </a:ext>
            </a:extLst>
          </p:cNvPr>
          <p:cNvSpPr txBox="1"/>
          <p:nvPr/>
        </p:nvSpPr>
        <p:spPr>
          <a:xfrm>
            <a:off x="7026293" y="4240504"/>
            <a:ext cx="193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Data Scientists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C15ED2D-23D4-6C39-1164-47DD5B3A001D}"/>
              </a:ext>
            </a:extLst>
          </p:cNvPr>
          <p:cNvSpPr txBox="1"/>
          <p:nvPr/>
        </p:nvSpPr>
        <p:spPr>
          <a:xfrm>
            <a:off x="7026292" y="3467548"/>
            <a:ext cx="193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IT &amp; Operations</a:t>
            </a:r>
          </a:p>
        </p:txBody>
      </p:sp>
      <p:pic>
        <p:nvPicPr>
          <p:cNvPr id="33" name="Graphic 32" descr="Comment Important outline">
            <a:extLst>
              <a:ext uri="{FF2B5EF4-FFF2-40B4-BE49-F238E27FC236}">
                <a16:creationId xmlns:a16="http://schemas.microsoft.com/office/drawing/2014/main" id="{1F6E2FC8-BE4A-3F83-8974-639E205918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68190" y="3170660"/>
            <a:ext cx="408463" cy="40846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84267DC-B07F-D4E3-251C-AE41C9EEA0A5}"/>
              </a:ext>
            </a:extLst>
          </p:cNvPr>
          <p:cNvSpPr txBox="1"/>
          <p:nvPr/>
        </p:nvSpPr>
        <p:spPr>
          <a:xfrm>
            <a:off x="7026292" y="2742882"/>
            <a:ext cx="193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Customer Support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FAC75F-9BAA-9A3B-0732-E7F3E1CCD003}"/>
              </a:ext>
            </a:extLst>
          </p:cNvPr>
          <p:cNvSpPr txBox="1"/>
          <p:nvPr/>
        </p:nvSpPr>
        <p:spPr>
          <a:xfrm>
            <a:off x="7026291" y="1971159"/>
            <a:ext cx="193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Business Owner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3A4AC80A-A471-4ED8-808E-9A2975B72AD0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3378200" y="3487648"/>
            <a:ext cx="124768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3DFC7F31-8AEF-FA8F-8D31-6399D3306E16}"/>
              </a:ext>
            </a:extLst>
          </p:cNvPr>
          <p:cNvSpPr txBox="1"/>
          <p:nvPr/>
        </p:nvSpPr>
        <p:spPr>
          <a:xfrm>
            <a:off x="3378200" y="3199585"/>
            <a:ext cx="1386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Poor Prediction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C2AA378-B534-D6AC-EF28-A9ABC96498F5}"/>
              </a:ext>
            </a:extLst>
          </p:cNvPr>
          <p:cNvCxnSpPr>
            <a:stCxn id="28" idx="3"/>
            <a:endCxn id="35" idx="1"/>
          </p:cNvCxnSpPr>
          <p:nvPr/>
        </p:nvCxnSpPr>
        <p:spPr>
          <a:xfrm flipV="1">
            <a:off x="6096000" y="2109659"/>
            <a:ext cx="930291" cy="1377989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1809BA6-C0A6-C84E-083A-29259918655E}"/>
              </a:ext>
            </a:extLst>
          </p:cNvPr>
          <p:cNvCxnSpPr>
            <a:cxnSpLocks/>
            <a:stCxn id="28" idx="3"/>
            <a:endCxn id="34" idx="1"/>
          </p:cNvCxnSpPr>
          <p:nvPr/>
        </p:nvCxnSpPr>
        <p:spPr>
          <a:xfrm flipV="1">
            <a:off x="6096000" y="2881382"/>
            <a:ext cx="930292" cy="606266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485A65-49D6-75ED-46D9-67131AE5B675}"/>
              </a:ext>
            </a:extLst>
          </p:cNvPr>
          <p:cNvCxnSpPr>
            <a:cxnSpLocks/>
            <a:stCxn id="28" idx="3"/>
            <a:endCxn id="32" idx="1"/>
          </p:cNvCxnSpPr>
          <p:nvPr/>
        </p:nvCxnSpPr>
        <p:spPr>
          <a:xfrm>
            <a:off x="6096000" y="3487648"/>
            <a:ext cx="930292" cy="118400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04C4C30C-8EBA-84ED-7B06-DD37C67CD823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6096000" y="3487648"/>
            <a:ext cx="930293" cy="891356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9DB81DF-41BE-29BE-AD1F-A87273318F03}"/>
              </a:ext>
            </a:extLst>
          </p:cNvPr>
          <p:cNvCxnSpPr>
            <a:cxnSpLocks/>
            <a:stCxn id="28" idx="3"/>
            <a:endCxn id="30" idx="1"/>
          </p:cNvCxnSpPr>
          <p:nvPr/>
        </p:nvCxnSpPr>
        <p:spPr>
          <a:xfrm>
            <a:off x="6096000" y="3487648"/>
            <a:ext cx="930294" cy="1607437"/>
          </a:xfrm>
          <a:prstGeom prst="straightConnector1">
            <a:avLst/>
          </a:prstGeom>
          <a:ln>
            <a:prstDash val="sysDot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C415318-475E-F19B-0A69-35923E9B7B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1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E785436-F507-E76E-7CEE-5AC9DBA62102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0578"/>
          <a:stretch/>
        </p:blipFill>
        <p:spPr>
          <a:xfrm>
            <a:off x="10982960" y="405067"/>
            <a:ext cx="1209040" cy="23215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3844530-ED93-96D7-FE69-1A51958D4F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94801" y="152399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49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CB7C0-18B2-8812-1AB7-E4415F894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B0869C8-75E6-81E6-69E9-B3C578AE7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4C68590-4EA2-E939-6075-6AF33786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Impact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Problems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Lack of Explainability and Fairness</a:t>
            </a:r>
            <a:br>
              <a:rPr lang="en-US" sz="1800" dirty="0"/>
            </a:br>
            <a:endParaRPr lang="en-US" sz="1800" dirty="0"/>
          </a:p>
          <a:p>
            <a:r>
              <a:rPr lang="en-US" sz="2400" dirty="0"/>
              <a:t> Explainability</a:t>
            </a:r>
          </a:p>
          <a:p>
            <a:pPr lvl="1"/>
            <a:r>
              <a:rPr lang="en-US" sz="1800" dirty="0"/>
              <a:t> Shapley Values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Counterfactual Explanations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UGCE: User Guided Counterfactual Exploration</a:t>
            </a:r>
            <a:br>
              <a:rPr lang="en-US" sz="1800" dirty="0">
                <a:solidFill>
                  <a:srgbClr val="F26464"/>
                </a:solidFill>
              </a:rPr>
            </a:br>
            <a:endParaRPr lang="en-US" sz="1800" dirty="0">
              <a:solidFill>
                <a:srgbClr val="F26464"/>
              </a:solidFill>
            </a:endParaRPr>
          </a:p>
          <a:p>
            <a:r>
              <a:rPr lang="en-US" sz="2400" dirty="0"/>
              <a:t> Fairness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rgbClr val="F26464"/>
                </a:solidFill>
              </a:rPr>
              <a:t>Intersection of Fairness and Explainability</a:t>
            </a:r>
          </a:p>
          <a:p>
            <a:pPr lvl="1"/>
            <a:r>
              <a:rPr lang="en-US" sz="1800" dirty="0"/>
              <a:t> Related Work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FACEGroup: Feasible and Actionable Counterfactual Explanations for Group Fairness Auditing</a:t>
            </a:r>
            <a:br>
              <a:rPr lang="en-US" sz="1800" dirty="0">
                <a:solidFill>
                  <a:srgbClr val="F26464"/>
                </a:solidFill>
              </a:rPr>
            </a:br>
            <a:br>
              <a:rPr lang="en-US" sz="1800" dirty="0">
                <a:solidFill>
                  <a:srgbClr val="F26464"/>
                </a:solidFill>
              </a:rPr>
            </a:br>
            <a:endParaRPr lang="en-US" sz="1800" dirty="0"/>
          </a:p>
          <a:p>
            <a:r>
              <a:rPr lang="en-US" sz="2400" dirty="0"/>
              <a:t> Gaps Identified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C3AB5C9-E26D-BEDC-5109-8BF4DD99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11</a:t>
            </a:fld>
            <a:endParaRPr lang="el-GR" dirty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D016E137-04D9-CF81-FF05-534E31B44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39E8579-7967-7A39-BD52-CED39C8D92C7}"/>
              </a:ext>
            </a:extLst>
          </p:cNvPr>
          <p:cNvSpPr/>
          <p:nvPr/>
        </p:nvSpPr>
        <p:spPr>
          <a:xfrm>
            <a:off x="804766" y="1807828"/>
            <a:ext cx="346786" cy="357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37F9113C-E22A-D41C-38C7-6E03C2581CD3}"/>
              </a:ext>
            </a:extLst>
          </p:cNvPr>
          <p:cNvSpPr/>
          <p:nvPr/>
        </p:nvSpPr>
        <p:spPr>
          <a:xfrm>
            <a:off x="804766" y="3063875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4228811-582F-C863-CD08-D3DDB43E2C91}"/>
              </a:ext>
            </a:extLst>
          </p:cNvPr>
          <p:cNvSpPr/>
          <p:nvPr/>
        </p:nvSpPr>
        <p:spPr>
          <a:xfrm>
            <a:off x="804766" y="4126084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7A0BD818-5BCF-B4D3-F374-F2B6F76C17E9}"/>
              </a:ext>
            </a:extLst>
          </p:cNvPr>
          <p:cNvSpPr/>
          <p:nvPr/>
        </p:nvSpPr>
        <p:spPr>
          <a:xfrm>
            <a:off x="804766" y="4707653"/>
            <a:ext cx="346786" cy="36512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E80E9E9-1F9D-A47B-8BDA-1484055081FB}"/>
              </a:ext>
            </a:extLst>
          </p:cNvPr>
          <p:cNvSpPr/>
          <p:nvPr/>
        </p:nvSpPr>
        <p:spPr>
          <a:xfrm>
            <a:off x="804766" y="5769513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542F462-9FC8-FC0A-22A4-3D76E6B83798}"/>
              </a:ext>
            </a:extLst>
          </p:cNvPr>
          <p:cNvCxnSpPr>
            <a:stCxn id="13" idx="4"/>
            <a:endCxn id="14" idx="0"/>
          </p:cNvCxnSpPr>
          <p:nvPr/>
        </p:nvCxnSpPr>
        <p:spPr>
          <a:xfrm>
            <a:off x="978159" y="2165566"/>
            <a:ext cx="0" cy="89830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21709F-ABBA-3B62-7067-8EB16AAEFB57}"/>
              </a:ext>
            </a:extLst>
          </p:cNvPr>
          <p:cNvCxnSpPr>
            <a:cxnSpLocks/>
            <a:stCxn id="14" idx="4"/>
            <a:endCxn id="15" idx="0"/>
          </p:cNvCxnSpPr>
          <p:nvPr/>
        </p:nvCxnSpPr>
        <p:spPr>
          <a:xfrm>
            <a:off x="978159" y="3429000"/>
            <a:ext cx="0" cy="6970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59E8E6-E1C6-1078-87D1-43A849E38A1B}"/>
              </a:ext>
            </a:extLst>
          </p:cNvPr>
          <p:cNvCxnSpPr>
            <a:cxnSpLocks/>
          </p:cNvCxnSpPr>
          <p:nvPr/>
        </p:nvCxnSpPr>
        <p:spPr>
          <a:xfrm>
            <a:off x="978159" y="4509871"/>
            <a:ext cx="0" cy="235106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A2689DF-9827-AF4A-CA50-48B2AAD60FA8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>
            <a:off x="978159" y="5072779"/>
            <a:ext cx="0" cy="696734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5FA9D39-B800-A6F9-5440-9CF225307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B0850F80-9B5C-0BBD-CEE2-731825F22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82960" y="405067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724E6AC-C2DF-AA6E-2108-7C51E9D3B3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94801" y="152399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2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0A8207-47B3-E34C-45F7-8132C1FE5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7D40D-B467-CD4D-665E-09C913434F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Interpretability-Accuracy Trade-offs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0AEB9DD-F667-7B90-B188-1A9C1AE9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12</a:t>
            </a:fld>
            <a:endParaRPr lang="el-GR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95490E74-3576-EFB4-9B09-0AC98385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" name="Picture 4" descr="Application of artificial intelligence in gastroenterology">
            <a:extLst>
              <a:ext uri="{FF2B5EF4-FFF2-40B4-BE49-F238E27FC236}">
                <a16:creationId xmlns:a16="http://schemas.microsoft.com/office/drawing/2014/main" id="{879378E6-1F84-0650-7B84-C342D94B6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254" y="2205920"/>
            <a:ext cx="6661491" cy="3635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DAFB5C8A-CAD7-41F5-8A82-79922CBD0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F18A8875-F165-F74C-DB05-CEFA81219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82960" y="405067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5E457D91-BFEC-6CBA-3950-E81875D29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94801" y="152399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5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525"/>
            <a:ext cx="10515600" cy="1325563"/>
          </a:xfrm>
        </p:spPr>
        <p:txBody>
          <a:bodyPr/>
          <a:lstStyle/>
          <a:p>
            <a:r>
              <a:rPr lang="en-US" dirty="0"/>
              <a:t>Explanation Approaches</a:t>
            </a:r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382416C3-7454-103B-73B3-2F1DED80C8F5}"/>
              </a:ext>
            </a:extLst>
          </p:cNvPr>
          <p:cNvSpPr/>
          <p:nvPr/>
        </p:nvSpPr>
        <p:spPr>
          <a:xfrm>
            <a:off x="896764" y="3465881"/>
            <a:ext cx="757018" cy="72301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XAI</a:t>
            </a:r>
            <a:endParaRPr lang="el-GR" sz="16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33E0DDD-9739-CBBC-0E75-FE7248B50AEA}"/>
              </a:ext>
            </a:extLst>
          </p:cNvPr>
          <p:cNvSpPr/>
          <p:nvPr/>
        </p:nvSpPr>
        <p:spPr>
          <a:xfrm>
            <a:off x="1967316" y="1780859"/>
            <a:ext cx="1013305" cy="507815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Stage</a:t>
            </a:r>
            <a:endParaRPr lang="el-GR" sz="1600" dirty="0"/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FA404A1B-8128-077F-5E2D-B40644C08DE5}"/>
              </a:ext>
            </a:extLst>
          </p:cNvPr>
          <p:cNvSpPr/>
          <p:nvPr/>
        </p:nvSpPr>
        <p:spPr>
          <a:xfrm>
            <a:off x="3293880" y="1450188"/>
            <a:ext cx="1612478" cy="2646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Intrinsic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2A3FF826-2DB7-FE82-C1F2-62FA171DD48E}"/>
              </a:ext>
            </a:extLst>
          </p:cNvPr>
          <p:cNvSpPr/>
          <p:nvPr/>
        </p:nvSpPr>
        <p:spPr>
          <a:xfrm>
            <a:off x="3293791" y="1819867"/>
            <a:ext cx="1618550" cy="46164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Preprocess/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Data-Based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CFB0E92-E00F-58DA-6AA8-3E00DC7FD92D}"/>
              </a:ext>
            </a:extLst>
          </p:cNvPr>
          <p:cNvSpPr/>
          <p:nvPr/>
        </p:nvSpPr>
        <p:spPr>
          <a:xfrm>
            <a:off x="3293880" y="2393554"/>
            <a:ext cx="1612478" cy="25892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Post-Hoc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17" name="Γραμμή σύνδεσης: Γωνιώδης 16">
            <a:extLst>
              <a:ext uri="{FF2B5EF4-FFF2-40B4-BE49-F238E27FC236}">
                <a16:creationId xmlns:a16="http://schemas.microsoft.com/office/drawing/2014/main" id="{98B441D4-126B-44A7-3EC5-C57B4100B9C4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2980621" y="2034767"/>
            <a:ext cx="313259" cy="4882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Γραμμή σύνδεσης: Γωνιώδης 17">
            <a:extLst>
              <a:ext uri="{FF2B5EF4-FFF2-40B4-BE49-F238E27FC236}">
                <a16:creationId xmlns:a16="http://schemas.microsoft.com/office/drawing/2014/main" id="{89622688-8DE3-7B11-C196-EFA399AA92EF}"/>
              </a:ext>
            </a:extLst>
          </p:cNvPr>
          <p:cNvCxnSpPr>
            <a:cxnSpLocks/>
            <a:stCxn id="3" idx="3"/>
            <a:endCxn id="9" idx="1"/>
          </p:cNvCxnSpPr>
          <p:nvPr/>
        </p:nvCxnSpPr>
        <p:spPr>
          <a:xfrm>
            <a:off x="2980621" y="2034767"/>
            <a:ext cx="313170" cy="1592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Γραμμή σύνδεσης: Γωνιώδης 20">
            <a:extLst>
              <a:ext uri="{FF2B5EF4-FFF2-40B4-BE49-F238E27FC236}">
                <a16:creationId xmlns:a16="http://schemas.microsoft.com/office/drawing/2014/main" id="{98980FF5-9B20-7430-6299-B1FBB2829498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 flipV="1">
            <a:off x="2980621" y="1582500"/>
            <a:ext cx="313259" cy="45226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EB189B0E-E813-722A-D248-8ED3765057C9}"/>
              </a:ext>
            </a:extLst>
          </p:cNvPr>
          <p:cNvSpPr/>
          <p:nvPr/>
        </p:nvSpPr>
        <p:spPr>
          <a:xfrm>
            <a:off x="5309996" y="1395185"/>
            <a:ext cx="1670804" cy="27253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Model Access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6" name="Ορθογώνιο: Στρογγύλεμα γωνιών 25">
            <a:extLst>
              <a:ext uri="{FF2B5EF4-FFF2-40B4-BE49-F238E27FC236}">
                <a16:creationId xmlns:a16="http://schemas.microsoft.com/office/drawing/2014/main" id="{B79879C3-775E-1668-0CE0-A19F733E8EBD}"/>
              </a:ext>
            </a:extLst>
          </p:cNvPr>
          <p:cNvSpPr/>
          <p:nvPr/>
        </p:nvSpPr>
        <p:spPr>
          <a:xfrm>
            <a:off x="7244354" y="1110954"/>
            <a:ext cx="1933975" cy="23396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Gradient-Based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10AB78ED-18EA-923C-A8F7-BF162163DE79}"/>
              </a:ext>
            </a:extLst>
          </p:cNvPr>
          <p:cNvSpPr/>
          <p:nvPr/>
        </p:nvSpPr>
        <p:spPr>
          <a:xfrm>
            <a:off x="7252548" y="1541615"/>
            <a:ext cx="1933976" cy="207801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Black-Box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28" name="Γραμμή σύνδεσης: Γωνιώδης 27">
            <a:extLst>
              <a:ext uri="{FF2B5EF4-FFF2-40B4-BE49-F238E27FC236}">
                <a16:creationId xmlns:a16="http://schemas.microsoft.com/office/drawing/2014/main" id="{02323323-FD52-E144-4AEF-FBB653F8E00F}"/>
              </a:ext>
            </a:extLst>
          </p:cNvPr>
          <p:cNvCxnSpPr>
            <a:cxnSpLocks/>
            <a:stCxn id="10" idx="3"/>
            <a:endCxn id="25" idx="1"/>
          </p:cNvCxnSpPr>
          <p:nvPr/>
        </p:nvCxnSpPr>
        <p:spPr>
          <a:xfrm flipV="1">
            <a:off x="4906358" y="1531451"/>
            <a:ext cx="403638" cy="9915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Γραμμή σύνδεσης: Γωνιώδης 31">
            <a:extLst>
              <a:ext uri="{FF2B5EF4-FFF2-40B4-BE49-F238E27FC236}">
                <a16:creationId xmlns:a16="http://schemas.microsoft.com/office/drawing/2014/main" id="{D7AD90FC-86FF-45F6-4BFB-17C09B6DBF95}"/>
              </a:ext>
            </a:extLst>
          </p:cNvPr>
          <p:cNvCxnSpPr>
            <a:cxnSpLocks/>
            <a:stCxn id="25" idx="3"/>
            <a:endCxn id="26" idx="1"/>
          </p:cNvCxnSpPr>
          <p:nvPr/>
        </p:nvCxnSpPr>
        <p:spPr>
          <a:xfrm flipV="1">
            <a:off x="6980800" y="1227936"/>
            <a:ext cx="263554" cy="3035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Γραμμή σύνδεσης: Γωνιώδης 34">
            <a:extLst>
              <a:ext uri="{FF2B5EF4-FFF2-40B4-BE49-F238E27FC236}">
                <a16:creationId xmlns:a16="http://schemas.microsoft.com/office/drawing/2014/main" id="{F7DDB1E4-3D2F-E087-CB16-8CBB4F00F89A}"/>
              </a:ext>
            </a:extLst>
          </p:cNvPr>
          <p:cNvCxnSpPr>
            <a:cxnSpLocks/>
            <a:stCxn id="25" idx="3"/>
            <a:endCxn id="27" idx="1"/>
          </p:cNvCxnSpPr>
          <p:nvPr/>
        </p:nvCxnSpPr>
        <p:spPr>
          <a:xfrm>
            <a:off x="6980800" y="1531451"/>
            <a:ext cx="271748" cy="11406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4AA2C51B-4B1E-124F-EBFF-1CA3CCEE878E}"/>
              </a:ext>
            </a:extLst>
          </p:cNvPr>
          <p:cNvSpPr/>
          <p:nvPr/>
        </p:nvSpPr>
        <p:spPr>
          <a:xfrm>
            <a:off x="5297447" y="2105983"/>
            <a:ext cx="1665294" cy="2451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Agnosticism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4" name="Ορθογώνιο: Στρογγύλεμα γωνιών 13">
            <a:extLst>
              <a:ext uri="{FF2B5EF4-FFF2-40B4-BE49-F238E27FC236}">
                <a16:creationId xmlns:a16="http://schemas.microsoft.com/office/drawing/2014/main" id="{8370C44E-94BC-7149-7255-56C5017E4624}"/>
              </a:ext>
            </a:extLst>
          </p:cNvPr>
          <p:cNvSpPr/>
          <p:nvPr/>
        </p:nvSpPr>
        <p:spPr>
          <a:xfrm>
            <a:off x="7242609" y="1948851"/>
            <a:ext cx="1945716" cy="245795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Model Agnostic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5" name="Ορθογώνιο: Στρογγύλεμα γωνιών 14">
            <a:extLst>
              <a:ext uri="{FF2B5EF4-FFF2-40B4-BE49-F238E27FC236}">
                <a16:creationId xmlns:a16="http://schemas.microsoft.com/office/drawing/2014/main" id="{7DF8F667-2447-8F23-42B4-84B18112030B}"/>
              </a:ext>
            </a:extLst>
          </p:cNvPr>
          <p:cNvSpPr/>
          <p:nvPr/>
        </p:nvSpPr>
        <p:spPr>
          <a:xfrm>
            <a:off x="7237179" y="2335990"/>
            <a:ext cx="1945716" cy="26400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Model Specific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16" name="Γραμμή σύνδεσης: Γωνιώδης 15">
            <a:extLst>
              <a:ext uri="{FF2B5EF4-FFF2-40B4-BE49-F238E27FC236}">
                <a16:creationId xmlns:a16="http://schemas.microsoft.com/office/drawing/2014/main" id="{351677FA-E459-D428-BE00-96216F2B93B9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 flipV="1">
            <a:off x="4906358" y="2228576"/>
            <a:ext cx="391089" cy="29444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Γραμμή σύνδεσης: Γωνιώδης 18">
            <a:extLst>
              <a:ext uri="{FF2B5EF4-FFF2-40B4-BE49-F238E27FC236}">
                <a16:creationId xmlns:a16="http://schemas.microsoft.com/office/drawing/2014/main" id="{647CB0E8-AAA7-336E-4EB2-1A3B3B899C55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6962741" y="2071749"/>
            <a:ext cx="279868" cy="1568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Γραμμή σύνδεσης: Γωνιώδης 19">
            <a:extLst>
              <a:ext uri="{FF2B5EF4-FFF2-40B4-BE49-F238E27FC236}">
                <a16:creationId xmlns:a16="http://schemas.microsoft.com/office/drawing/2014/main" id="{75DB1047-B21F-B10D-C1DE-53EA4215C2F1}"/>
              </a:ext>
            </a:extLst>
          </p:cNvPr>
          <p:cNvCxnSpPr>
            <a:cxnSpLocks/>
            <a:stCxn id="13" idx="3"/>
            <a:endCxn id="15" idx="1"/>
          </p:cNvCxnSpPr>
          <p:nvPr/>
        </p:nvCxnSpPr>
        <p:spPr>
          <a:xfrm>
            <a:off x="6962741" y="2228576"/>
            <a:ext cx="274438" cy="23941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Ορθογώνιο: Στρογγύλεμα γωνιών 29">
            <a:extLst>
              <a:ext uri="{FF2B5EF4-FFF2-40B4-BE49-F238E27FC236}">
                <a16:creationId xmlns:a16="http://schemas.microsoft.com/office/drawing/2014/main" id="{79569678-A705-55E0-C95D-20C48BA19ED7}"/>
              </a:ext>
            </a:extLst>
          </p:cNvPr>
          <p:cNvSpPr/>
          <p:nvPr/>
        </p:nvSpPr>
        <p:spPr>
          <a:xfrm>
            <a:off x="5315506" y="3015408"/>
            <a:ext cx="1665294" cy="23528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Scope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31" name="Ορθογώνιο: Στρογγύλεμα γωνιών 30">
            <a:extLst>
              <a:ext uri="{FF2B5EF4-FFF2-40B4-BE49-F238E27FC236}">
                <a16:creationId xmlns:a16="http://schemas.microsoft.com/office/drawing/2014/main" id="{F8BFDF8E-7E1F-189E-2E33-62C107B00AFA}"/>
              </a:ext>
            </a:extLst>
          </p:cNvPr>
          <p:cNvSpPr/>
          <p:nvPr/>
        </p:nvSpPr>
        <p:spPr>
          <a:xfrm>
            <a:off x="7278232" y="2815373"/>
            <a:ext cx="1903635" cy="249192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Local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33" name="Ορθογώνιο: Στρογγύλεμα γωνιών 32">
            <a:extLst>
              <a:ext uri="{FF2B5EF4-FFF2-40B4-BE49-F238E27FC236}">
                <a16:creationId xmlns:a16="http://schemas.microsoft.com/office/drawing/2014/main" id="{45C87D1D-9125-766C-A43F-D3B8C2269294}"/>
              </a:ext>
            </a:extLst>
          </p:cNvPr>
          <p:cNvSpPr/>
          <p:nvPr/>
        </p:nvSpPr>
        <p:spPr>
          <a:xfrm>
            <a:off x="7269488" y="3178364"/>
            <a:ext cx="1903635" cy="26415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Global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34" name="Γραμμή σύνδεσης: Γωνιώδης 33">
            <a:extLst>
              <a:ext uri="{FF2B5EF4-FFF2-40B4-BE49-F238E27FC236}">
                <a16:creationId xmlns:a16="http://schemas.microsoft.com/office/drawing/2014/main" id="{873E18B3-0826-5CF3-20FE-B14D90CD33CE}"/>
              </a:ext>
            </a:extLst>
          </p:cNvPr>
          <p:cNvCxnSpPr>
            <a:cxnSpLocks/>
            <a:stCxn id="10" idx="3"/>
            <a:endCxn id="30" idx="1"/>
          </p:cNvCxnSpPr>
          <p:nvPr/>
        </p:nvCxnSpPr>
        <p:spPr>
          <a:xfrm>
            <a:off x="4906358" y="2523016"/>
            <a:ext cx="409148" cy="6100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Γραμμή σύνδεσης: Γωνιώδης 35">
            <a:extLst>
              <a:ext uri="{FF2B5EF4-FFF2-40B4-BE49-F238E27FC236}">
                <a16:creationId xmlns:a16="http://schemas.microsoft.com/office/drawing/2014/main" id="{C972157D-62E3-7C58-87C3-0C1F4872C5DD}"/>
              </a:ext>
            </a:extLst>
          </p:cNvPr>
          <p:cNvCxnSpPr>
            <a:cxnSpLocks/>
            <a:stCxn id="30" idx="3"/>
            <a:endCxn id="31" idx="1"/>
          </p:cNvCxnSpPr>
          <p:nvPr/>
        </p:nvCxnSpPr>
        <p:spPr>
          <a:xfrm flipV="1">
            <a:off x="6980800" y="2939969"/>
            <a:ext cx="297432" cy="19308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Γραμμή σύνδεσης: Γωνιώδης 36">
            <a:extLst>
              <a:ext uri="{FF2B5EF4-FFF2-40B4-BE49-F238E27FC236}">
                <a16:creationId xmlns:a16="http://schemas.microsoft.com/office/drawing/2014/main" id="{DC2D2198-1545-8DD1-D732-5B18DFD6FD41}"/>
              </a:ext>
            </a:extLst>
          </p:cNvPr>
          <p:cNvCxnSpPr>
            <a:cxnSpLocks/>
            <a:stCxn id="30" idx="3"/>
            <a:endCxn id="33" idx="1"/>
          </p:cNvCxnSpPr>
          <p:nvPr/>
        </p:nvCxnSpPr>
        <p:spPr>
          <a:xfrm>
            <a:off x="6980800" y="3133049"/>
            <a:ext cx="288688" cy="17739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Ορθογώνιο: Στρογγύλεμα γωνιών 77">
            <a:extLst>
              <a:ext uri="{FF2B5EF4-FFF2-40B4-BE49-F238E27FC236}">
                <a16:creationId xmlns:a16="http://schemas.microsoft.com/office/drawing/2014/main" id="{3F1F4592-C90B-1BDD-9B70-91726F866788}"/>
              </a:ext>
            </a:extLst>
          </p:cNvPr>
          <p:cNvSpPr/>
          <p:nvPr/>
        </p:nvSpPr>
        <p:spPr>
          <a:xfrm>
            <a:off x="5315506" y="3840469"/>
            <a:ext cx="1665294" cy="263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Multiplicity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79" name="Ορθογώνιο: Στρογγύλεμα γωνιών 78">
            <a:extLst>
              <a:ext uri="{FF2B5EF4-FFF2-40B4-BE49-F238E27FC236}">
                <a16:creationId xmlns:a16="http://schemas.microsoft.com/office/drawing/2014/main" id="{D042D4A3-8655-AFF3-A6C1-96566B28D7B0}"/>
              </a:ext>
            </a:extLst>
          </p:cNvPr>
          <p:cNvSpPr/>
          <p:nvPr/>
        </p:nvSpPr>
        <p:spPr>
          <a:xfrm>
            <a:off x="7278233" y="3659426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Single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80" name="Ορθογώνιο: Στρογγύλεμα γωνιών 79">
            <a:extLst>
              <a:ext uri="{FF2B5EF4-FFF2-40B4-BE49-F238E27FC236}">
                <a16:creationId xmlns:a16="http://schemas.microsoft.com/office/drawing/2014/main" id="{6B6CDA8F-C124-3FF3-B35A-30688E8CC43A}"/>
              </a:ext>
            </a:extLst>
          </p:cNvPr>
          <p:cNvSpPr/>
          <p:nvPr/>
        </p:nvSpPr>
        <p:spPr>
          <a:xfrm>
            <a:off x="7278233" y="4032042"/>
            <a:ext cx="1882362" cy="25005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Multiple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81" name="Γραμμή σύνδεσης: Γωνιώδης 80">
            <a:extLst>
              <a:ext uri="{FF2B5EF4-FFF2-40B4-BE49-F238E27FC236}">
                <a16:creationId xmlns:a16="http://schemas.microsoft.com/office/drawing/2014/main" id="{573DB4B6-C283-64BA-8C86-C12EB87CE707}"/>
              </a:ext>
            </a:extLst>
          </p:cNvPr>
          <p:cNvCxnSpPr>
            <a:cxnSpLocks/>
            <a:stCxn id="10" idx="3"/>
            <a:endCxn id="78" idx="1"/>
          </p:cNvCxnSpPr>
          <p:nvPr/>
        </p:nvCxnSpPr>
        <p:spPr>
          <a:xfrm>
            <a:off x="4906358" y="2523016"/>
            <a:ext cx="409148" cy="144904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Γραμμή σύνδεσης: Γωνιώδης 81">
            <a:extLst>
              <a:ext uri="{FF2B5EF4-FFF2-40B4-BE49-F238E27FC236}">
                <a16:creationId xmlns:a16="http://schemas.microsoft.com/office/drawing/2014/main" id="{5219A2B2-BEA5-F641-ABA4-344A1C448AEF}"/>
              </a:ext>
            </a:extLst>
          </p:cNvPr>
          <p:cNvCxnSpPr>
            <a:cxnSpLocks/>
            <a:stCxn id="78" idx="3"/>
            <a:endCxn id="79" idx="1"/>
          </p:cNvCxnSpPr>
          <p:nvPr/>
        </p:nvCxnSpPr>
        <p:spPr>
          <a:xfrm flipV="1">
            <a:off x="6980800" y="3791128"/>
            <a:ext cx="297433" cy="18093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Γραμμή σύνδεσης: Γωνιώδης 82">
            <a:extLst>
              <a:ext uri="{FF2B5EF4-FFF2-40B4-BE49-F238E27FC236}">
                <a16:creationId xmlns:a16="http://schemas.microsoft.com/office/drawing/2014/main" id="{EB5C7392-C240-F323-B213-54FB789906D9}"/>
              </a:ext>
            </a:extLst>
          </p:cNvPr>
          <p:cNvCxnSpPr>
            <a:cxnSpLocks/>
            <a:stCxn id="78" idx="3"/>
            <a:endCxn id="80" idx="1"/>
          </p:cNvCxnSpPr>
          <p:nvPr/>
        </p:nvCxnSpPr>
        <p:spPr>
          <a:xfrm>
            <a:off x="6980800" y="3972065"/>
            <a:ext cx="297433" cy="18500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Ορθογώνιο: Στρογγύλεμα γωνιών 113">
            <a:extLst>
              <a:ext uri="{FF2B5EF4-FFF2-40B4-BE49-F238E27FC236}">
                <a16:creationId xmlns:a16="http://schemas.microsoft.com/office/drawing/2014/main" id="{48C9F081-67CF-F18E-7182-CE155B2144CE}"/>
              </a:ext>
            </a:extLst>
          </p:cNvPr>
          <p:cNvSpPr/>
          <p:nvPr/>
        </p:nvSpPr>
        <p:spPr>
          <a:xfrm>
            <a:off x="5297447" y="4866423"/>
            <a:ext cx="1665294" cy="2631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Explanation Type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115" name="Γραμμή σύνδεσης: Γωνιώδης 114">
            <a:extLst>
              <a:ext uri="{FF2B5EF4-FFF2-40B4-BE49-F238E27FC236}">
                <a16:creationId xmlns:a16="http://schemas.microsoft.com/office/drawing/2014/main" id="{3D996D8B-B2E0-5A7B-BD7C-A06AAEE24D9B}"/>
              </a:ext>
            </a:extLst>
          </p:cNvPr>
          <p:cNvCxnSpPr>
            <a:cxnSpLocks/>
            <a:stCxn id="10" idx="3"/>
            <a:endCxn id="114" idx="1"/>
          </p:cNvCxnSpPr>
          <p:nvPr/>
        </p:nvCxnSpPr>
        <p:spPr>
          <a:xfrm>
            <a:off x="4906358" y="2523016"/>
            <a:ext cx="391089" cy="247500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Ορθογώνιο: Στρογγύλεμα γωνιών 123">
            <a:extLst>
              <a:ext uri="{FF2B5EF4-FFF2-40B4-BE49-F238E27FC236}">
                <a16:creationId xmlns:a16="http://schemas.microsoft.com/office/drawing/2014/main" id="{756C21FD-4C3C-66A0-09E3-82B8FC99DC95}"/>
              </a:ext>
            </a:extLst>
          </p:cNvPr>
          <p:cNvSpPr/>
          <p:nvPr/>
        </p:nvSpPr>
        <p:spPr>
          <a:xfrm>
            <a:off x="7244355" y="4510575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Feature-Based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25" name="Ορθογώνιο: Στρογγύλεμα γωνιών 124">
            <a:extLst>
              <a:ext uri="{FF2B5EF4-FFF2-40B4-BE49-F238E27FC236}">
                <a16:creationId xmlns:a16="http://schemas.microsoft.com/office/drawing/2014/main" id="{FDB0217D-19F5-E478-C84D-4DC29E4920F8}"/>
              </a:ext>
            </a:extLst>
          </p:cNvPr>
          <p:cNvSpPr/>
          <p:nvPr/>
        </p:nvSpPr>
        <p:spPr>
          <a:xfrm>
            <a:off x="7244355" y="4883191"/>
            <a:ext cx="1882362" cy="25005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Example- Based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137" name="Γραμμή σύνδεσης: Γωνιώδης 136">
            <a:extLst>
              <a:ext uri="{FF2B5EF4-FFF2-40B4-BE49-F238E27FC236}">
                <a16:creationId xmlns:a16="http://schemas.microsoft.com/office/drawing/2014/main" id="{4731B30E-A7D1-AA75-38AE-CCE9AFFCC9B1}"/>
              </a:ext>
            </a:extLst>
          </p:cNvPr>
          <p:cNvCxnSpPr>
            <a:cxnSpLocks/>
            <a:stCxn id="114" idx="3"/>
            <a:endCxn id="124" idx="1"/>
          </p:cNvCxnSpPr>
          <p:nvPr/>
        </p:nvCxnSpPr>
        <p:spPr>
          <a:xfrm flipV="1">
            <a:off x="6962741" y="4642277"/>
            <a:ext cx="281614" cy="35574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Γραμμή σύνδεσης: Γωνιώδης 139">
            <a:extLst>
              <a:ext uri="{FF2B5EF4-FFF2-40B4-BE49-F238E27FC236}">
                <a16:creationId xmlns:a16="http://schemas.microsoft.com/office/drawing/2014/main" id="{4AD19FDF-9116-B860-7051-884F5CB51DC4}"/>
              </a:ext>
            </a:extLst>
          </p:cNvPr>
          <p:cNvCxnSpPr>
            <a:cxnSpLocks/>
            <a:stCxn id="114" idx="3"/>
            <a:endCxn id="125" idx="1"/>
          </p:cNvCxnSpPr>
          <p:nvPr/>
        </p:nvCxnSpPr>
        <p:spPr>
          <a:xfrm>
            <a:off x="6962741" y="4998019"/>
            <a:ext cx="281614" cy="1019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Γραμμή σύνδεσης: Γωνιώδης 142">
            <a:extLst>
              <a:ext uri="{FF2B5EF4-FFF2-40B4-BE49-F238E27FC236}">
                <a16:creationId xmlns:a16="http://schemas.microsoft.com/office/drawing/2014/main" id="{E5160EFA-AB63-8286-FFC1-BAF6F936406D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6962741" y="4998019"/>
            <a:ext cx="274438" cy="35528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Ορθογώνιο: Στρογγύλεμα γωνιών 166">
            <a:extLst>
              <a:ext uri="{FF2B5EF4-FFF2-40B4-BE49-F238E27FC236}">
                <a16:creationId xmlns:a16="http://schemas.microsoft.com/office/drawing/2014/main" id="{6705A171-E311-A742-D400-C8D3D8E13D7A}"/>
              </a:ext>
            </a:extLst>
          </p:cNvPr>
          <p:cNvSpPr/>
          <p:nvPr/>
        </p:nvSpPr>
        <p:spPr>
          <a:xfrm>
            <a:off x="9736906" y="1244373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Feature Importance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68" name="Ορθογώνιο: Στρογγύλεμα γωνιών 167">
            <a:extLst>
              <a:ext uri="{FF2B5EF4-FFF2-40B4-BE49-F238E27FC236}">
                <a16:creationId xmlns:a16="http://schemas.microsoft.com/office/drawing/2014/main" id="{D80E4350-4465-FFC4-8BF3-29F6669F0090}"/>
              </a:ext>
            </a:extLst>
          </p:cNvPr>
          <p:cNvSpPr/>
          <p:nvPr/>
        </p:nvSpPr>
        <p:spPr>
          <a:xfrm>
            <a:off x="9736906" y="1623641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PDP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69" name="Ορθογώνιο: Στρογγύλεμα γωνιών 168">
            <a:extLst>
              <a:ext uri="{FF2B5EF4-FFF2-40B4-BE49-F238E27FC236}">
                <a16:creationId xmlns:a16="http://schemas.microsoft.com/office/drawing/2014/main" id="{F310F4C9-8D6A-07C7-E60D-854C1D2B5483}"/>
              </a:ext>
            </a:extLst>
          </p:cNvPr>
          <p:cNvSpPr/>
          <p:nvPr/>
        </p:nvSpPr>
        <p:spPr>
          <a:xfrm>
            <a:off x="9736906" y="2031760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Shapley-Based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170" name="Γραμμή σύνδεσης: Γωνιώδης 169">
            <a:extLst>
              <a:ext uri="{FF2B5EF4-FFF2-40B4-BE49-F238E27FC236}">
                <a16:creationId xmlns:a16="http://schemas.microsoft.com/office/drawing/2014/main" id="{D4A559F7-33ED-FFDD-0FAE-B705E7CC3870}"/>
              </a:ext>
            </a:extLst>
          </p:cNvPr>
          <p:cNvCxnSpPr>
            <a:cxnSpLocks/>
            <a:stCxn id="124" idx="3"/>
            <a:endCxn id="167" idx="1"/>
          </p:cNvCxnSpPr>
          <p:nvPr/>
        </p:nvCxnSpPr>
        <p:spPr>
          <a:xfrm flipV="1">
            <a:off x="9126717" y="1376075"/>
            <a:ext cx="610189" cy="3266202"/>
          </a:xfrm>
          <a:prstGeom prst="bentConnector3">
            <a:avLst>
              <a:gd name="adj1" fmla="val 2956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Γραμμή σύνδεσης: Γωνιώδης 172">
            <a:extLst>
              <a:ext uri="{FF2B5EF4-FFF2-40B4-BE49-F238E27FC236}">
                <a16:creationId xmlns:a16="http://schemas.microsoft.com/office/drawing/2014/main" id="{9F6E1D64-20DE-CE80-276E-F03F8406CA96}"/>
              </a:ext>
            </a:extLst>
          </p:cNvPr>
          <p:cNvCxnSpPr>
            <a:cxnSpLocks/>
            <a:stCxn id="124" idx="3"/>
            <a:endCxn id="168" idx="1"/>
          </p:cNvCxnSpPr>
          <p:nvPr/>
        </p:nvCxnSpPr>
        <p:spPr>
          <a:xfrm flipV="1">
            <a:off x="9126717" y="1755343"/>
            <a:ext cx="610189" cy="2886934"/>
          </a:xfrm>
          <a:prstGeom prst="bentConnector3">
            <a:avLst>
              <a:gd name="adj1" fmla="val 2956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Γραμμή σύνδεσης: Γωνιώδης 175">
            <a:extLst>
              <a:ext uri="{FF2B5EF4-FFF2-40B4-BE49-F238E27FC236}">
                <a16:creationId xmlns:a16="http://schemas.microsoft.com/office/drawing/2014/main" id="{DC07145F-2CFF-49F1-D0B8-07C658746B4C}"/>
              </a:ext>
            </a:extLst>
          </p:cNvPr>
          <p:cNvCxnSpPr>
            <a:cxnSpLocks/>
            <a:stCxn id="124" idx="3"/>
            <a:endCxn id="169" idx="1"/>
          </p:cNvCxnSpPr>
          <p:nvPr/>
        </p:nvCxnSpPr>
        <p:spPr>
          <a:xfrm flipV="1">
            <a:off x="9126717" y="2163462"/>
            <a:ext cx="610189" cy="2478815"/>
          </a:xfrm>
          <a:prstGeom prst="bentConnector3">
            <a:avLst>
              <a:gd name="adj1" fmla="val 2843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Ορθογώνιο: Στρογγύλεμα γωνιών 2">
            <a:extLst>
              <a:ext uri="{FF2B5EF4-FFF2-40B4-BE49-F238E27FC236}">
                <a16:creationId xmlns:a16="http://schemas.microsoft.com/office/drawing/2014/main" id="{CB01B3F2-2DF7-62FF-2A3F-D59C3A68E4F6}"/>
              </a:ext>
            </a:extLst>
          </p:cNvPr>
          <p:cNvSpPr/>
          <p:nvPr/>
        </p:nvSpPr>
        <p:spPr>
          <a:xfrm>
            <a:off x="1997004" y="3239541"/>
            <a:ext cx="1013306" cy="48190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Task</a:t>
            </a:r>
            <a:endParaRPr lang="el-GR" sz="1600" dirty="0"/>
          </a:p>
        </p:txBody>
      </p:sp>
      <p:sp>
        <p:nvSpPr>
          <p:cNvPr id="45" name="Ορθογώνιο: Στρογγύλεμα γωνιών 2">
            <a:extLst>
              <a:ext uri="{FF2B5EF4-FFF2-40B4-BE49-F238E27FC236}">
                <a16:creationId xmlns:a16="http://schemas.microsoft.com/office/drawing/2014/main" id="{07A8F00B-C849-AF1C-F311-891CC0F82864}"/>
              </a:ext>
            </a:extLst>
          </p:cNvPr>
          <p:cNvSpPr/>
          <p:nvPr/>
        </p:nvSpPr>
        <p:spPr>
          <a:xfrm>
            <a:off x="1967315" y="4480507"/>
            <a:ext cx="1013306" cy="48190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Modality</a:t>
            </a:r>
            <a:endParaRPr lang="el-GR" sz="1600" dirty="0"/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id="{DD6E5D10-F194-0323-008D-D16F9C4DCBF3}"/>
              </a:ext>
            </a:extLst>
          </p:cNvPr>
          <p:cNvCxnSpPr>
            <a:stCxn id="7" idx="3"/>
            <a:endCxn id="3" idx="1"/>
          </p:cNvCxnSpPr>
          <p:nvPr/>
        </p:nvCxnSpPr>
        <p:spPr>
          <a:xfrm flipV="1">
            <a:off x="1653782" y="2034767"/>
            <a:ext cx="313534" cy="179262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1C520852-954F-E612-2373-0E41C8EA1AB5}"/>
              </a:ext>
            </a:extLst>
          </p:cNvPr>
          <p:cNvCxnSpPr>
            <a:cxnSpLocks/>
            <a:stCxn id="7" idx="3"/>
            <a:endCxn id="44" idx="1"/>
          </p:cNvCxnSpPr>
          <p:nvPr/>
        </p:nvCxnSpPr>
        <p:spPr>
          <a:xfrm flipV="1">
            <a:off x="1653782" y="3480495"/>
            <a:ext cx="343222" cy="346893"/>
          </a:xfrm>
          <a:prstGeom prst="bentConnector3">
            <a:avLst>
              <a:gd name="adj1" fmla="val 4534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31E643FF-6D6F-6119-A60B-623D9C9718CD}"/>
              </a:ext>
            </a:extLst>
          </p:cNvPr>
          <p:cNvCxnSpPr>
            <a:cxnSpLocks/>
            <a:stCxn id="7" idx="3"/>
            <a:endCxn id="45" idx="1"/>
          </p:cNvCxnSpPr>
          <p:nvPr/>
        </p:nvCxnSpPr>
        <p:spPr>
          <a:xfrm>
            <a:off x="1653782" y="3827388"/>
            <a:ext cx="313533" cy="894073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Ορθογώνιο: Στρογγύλεμα γωνιών 39">
            <a:extLst>
              <a:ext uri="{FF2B5EF4-FFF2-40B4-BE49-F238E27FC236}">
                <a16:creationId xmlns:a16="http://schemas.microsoft.com/office/drawing/2014/main" id="{06C6806D-03CE-0F11-0AB3-6E910D8248B1}"/>
              </a:ext>
            </a:extLst>
          </p:cNvPr>
          <p:cNvSpPr/>
          <p:nvPr/>
        </p:nvSpPr>
        <p:spPr>
          <a:xfrm>
            <a:off x="9740464" y="2753115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Prototypes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12" name="Ορθογώνιο: Στρογγύλεμα γωνιών 40">
            <a:extLst>
              <a:ext uri="{FF2B5EF4-FFF2-40B4-BE49-F238E27FC236}">
                <a16:creationId xmlns:a16="http://schemas.microsoft.com/office/drawing/2014/main" id="{78F2EF3D-E213-74A7-5740-12BA5411F1BA}"/>
              </a:ext>
            </a:extLst>
          </p:cNvPr>
          <p:cNvSpPr/>
          <p:nvPr/>
        </p:nvSpPr>
        <p:spPr>
          <a:xfrm>
            <a:off x="9751776" y="3110430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Nearest Neighbors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2" name="Ορθογώνιο: Στρογγύλεμα γωνιών 41">
            <a:extLst>
              <a:ext uri="{FF2B5EF4-FFF2-40B4-BE49-F238E27FC236}">
                <a16:creationId xmlns:a16="http://schemas.microsoft.com/office/drawing/2014/main" id="{21DA4949-924D-508B-BA23-2413FEC9DE1B}"/>
              </a:ext>
            </a:extLst>
          </p:cNvPr>
          <p:cNvSpPr/>
          <p:nvPr/>
        </p:nvSpPr>
        <p:spPr>
          <a:xfrm>
            <a:off x="9751776" y="3482642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Counterfactuals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3" name="Ορθογώνιο: Στρογγύλεμα γωνιών 46">
            <a:extLst>
              <a:ext uri="{FF2B5EF4-FFF2-40B4-BE49-F238E27FC236}">
                <a16:creationId xmlns:a16="http://schemas.microsoft.com/office/drawing/2014/main" id="{DD25C72F-D3CD-9697-1B6B-C6B74DC4739D}"/>
              </a:ext>
            </a:extLst>
          </p:cNvPr>
          <p:cNvSpPr/>
          <p:nvPr/>
        </p:nvSpPr>
        <p:spPr>
          <a:xfrm>
            <a:off x="9730525" y="3875898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Recourse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4" name="Ορθογώνιο: Στρογγύλεμα γωνιών 47">
            <a:extLst>
              <a:ext uri="{FF2B5EF4-FFF2-40B4-BE49-F238E27FC236}">
                <a16:creationId xmlns:a16="http://schemas.microsoft.com/office/drawing/2014/main" id="{94351235-8F11-2180-B58B-396A7FC93E22}"/>
              </a:ext>
            </a:extLst>
          </p:cNvPr>
          <p:cNvSpPr/>
          <p:nvPr/>
        </p:nvSpPr>
        <p:spPr>
          <a:xfrm>
            <a:off x="9740104" y="4269154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Contrastive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29" name="Ορθογώνιο: Στρογγύλεμα γωνιών 48">
            <a:extLst>
              <a:ext uri="{FF2B5EF4-FFF2-40B4-BE49-F238E27FC236}">
                <a16:creationId xmlns:a16="http://schemas.microsoft.com/office/drawing/2014/main" id="{16E5BB8C-39BD-E6F8-8BBE-658C6A58DC42}"/>
              </a:ext>
            </a:extLst>
          </p:cNvPr>
          <p:cNvSpPr/>
          <p:nvPr/>
        </p:nvSpPr>
        <p:spPr>
          <a:xfrm>
            <a:off x="9729839" y="4654487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Influence-based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39" name="Connector: Elbow 38">
            <a:extLst>
              <a:ext uri="{FF2B5EF4-FFF2-40B4-BE49-F238E27FC236}">
                <a16:creationId xmlns:a16="http://schemas.microsoft.com/office/drawing/2014/main" id="{D45A3B13-3822-0BC6-A2C5-5A110B5C78B9}"/>
              </a:ext>
            </a:extLst>
          </p:cNvPr>
          <p:cNvCxnSpPr>
            <a:stCxn id="125" idx="3"/>
            <a:endCxn id="11" idx="1"/>
          </p:cNvCxnSpPr>
          <p:nvPr/>
        </p:nvCxnSpPr>
        <p:spPr>
          <a:xfrm flipV="1">
            <a:off x="9126717" y="2884817"/>
            <a:ext cx="613747" cy="212340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7B79D0F0-FAFB-608C-93AC-18B07238CC4A}"/>
              </a:ext>
            </a:extLst>
          </p:cNvPr>
          <p:cNvCxnSpPr>
            <a:stCxn id="125" idx="3"/>
            <a:endCxn id="12" idx="1"/>
          </p:cNvCxnSpPr>
          <p:nvPr/>
        </p:nvCxnSpPr>
        <p:spPr>
          <a:xfrm flipV="1">
            <a:off x="9126717" y="3242132"/>
            <a:ext cx="625059" cy="1766085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89234CE8-AF3D-A3BB-B5E6-46D374735301}"/>
              </a:ext>
            </a:extLst>
          </p:cNvPr>
          <p:cNvCxnSpPr>
            <a:stCxn id="125" idx="3"/>
            <a:endCxn id="22" idx="1"/>
          </p:cNvCxnSpPr>
          <p:nvPr/>
        </p:nvCxnSpPr>
        <p:spPr>
          <a:xfrm flipV="1">
            <a:off x="9126717" y="3614344"/>
            <a:ext cx="625059" cy="13938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5AAD9D6D-D7AE-2C3A-52BD-B487D3E93187}"/>
              </a:ext>
            </a:extLst>
          </p:cNvPr>
          <p:cNvCxnSpPr>
            <a:stCxn id="125" idx="3"/>
            <a:endCxn id="23" idx="1"/>
          </p:cNvCxnSpPr>
          <p:nvPr/>
        </p:nvCxnSpPr>
        <p:spPr>
          <a:xfrm flipV="1">
            <a:off x="9126717" y="4007600"/>
            <a:ext cx="603808" cy="1000617"/>
          </a:xfrm>
          <a:prstGeom prst="bentConnector3">
            <a:avLst>
              <a:gd name="adj1" fmla="val 5352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965BE984-3B5B-CE92-E466-A667BC31E13F}"/>
              </a:ext>
            </a:extLst>
          </p:cNvPr>
          <p:cNvCxnSpPr>
            <a:stCxn id="125" idx="3"/>
            <a:endCxn id="24" idx="1"/>
          </p:cNvCxnSpPr>
          <p:nvPr/>
        </p:nvCxnSpPr>
        <p:spPr>
          <a:xfrm flipV="1">
            <a:off x="9126717" y="4400856"/>
            <a:ext cx="613387" cy="60736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Elbow 65">
            <a:extLst>
              <a:ext uri="{FF2B5EF4-FFF2-40B4-BE49-F238E27FC236}">
                <a16:creationId xmlns:a16="http://schemas.microsoft.com/office/drawing/2014/main" id="{84DFEDE9-760D-D8BF-CC57-6E15D18650C0}"/>
              </a:ext>
            </a:extLst>
          </p:cNvPr>
          <p:cNvCxnSpPr>
            <a:stCxn id="125" idx="3"/>
            <a:endCxn id="29" idx="1"/>
          </p:cNvCxnSpPr>
          <p:nvPr/>
        </p:nvCxnSpPr>
        <p:spPr>
          <a:xfrm flipV="1">
            <a:off x="9126717" y="4786189"/>
            <a:ext cx="603122" cy="222028"/>
          </a:xfrm>
          <a:prstGeom prst="bentConnector3">
            <a:avLst>
              <a:gd name="adj1" fmla="val 5352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Ορθογώνιο: Στρογγύλεμα γωνιών 7">
            <a:extLst>
              <a:ext uri="{FF2B5EF4-FFF2-40B4-BE49-F238E27FC236}">
                <a16:creationId xmlns:a16="http://schemas.microsoft.com/office/drawing/2014/main" id="{6258AAA6-99FB-23B1-C3F8-0D296B13350F}"/>
              </a:ext>
            </a:extLst>
          </p:cNvPr>
          <p:cNvSpPr/>
          <p:nvPr/>
        </p:nvSpPr>
        <p:spPr>
          <a:xfrm>
            <a:off x="3294154" y="2875243"/>
            <a:ext cx="1593872" cy="27242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Classification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53" name="Ορθογώνιο: Στρογγύλεμα γωνιών 8">
            <a:extLst>
              <a:ext uri="{FF2B5EF4-FFF2-40B4-BE49-F238E27FC236}">
                <a16:creationId xmlns:a16="http://schemas.microsoft.com/office/drawing/2014/main" id="{89EAF43C-EF5A-B16B-ABD3-66FE46C68F24}"/>
              </a:ext>
            </a:extLst>
          </p:cNvPr>
          <p:cNvSpPr/>
          <p:nvPr/>
        </p:nvSpPr>
        <p:spPr>
          <a:xfrm>
            <a:off x="3294366" y="3273032"/>
            <a:ext cx="1617967" cy="41968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Recommendation/Ranking</a:t>
            </a:r>
          </a:p>
        </p:txBody>
      </p:sp>
      <p:sp>
        <p:nvSpPr>
          <p:cNvPr id="54" name="Ορθογώνιο: Στρογγύλεμα γωνιών 9">
            <a:extLst>
              <a:ext uri="{FF2B5EF4-FFF2-40B4-BE49-F238E27FC236}">
                <a16:creationId xmlns:a16="http://schemas.microsoft.com/office/drawing/2014/main" id="{45F12970-788E-CE28-7125-AB9A3A26E0D2}"/>
              </a:ext>
            </a:extLst>
          </p:cNvPr>
          <p:cNvSpPr/>
          <p:nvPr/>
        </p:nvSpPr>
        <p:spPr>
          <a:xfrm>
            <a:off x="3286119" y="3817534"/>
            <a:ext cx="1602027" cy="2619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Other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2D36FD73-8C24-1A7A-CDD2-7ABD068C67D4}"/>
              </a:ext>
            </a:extLst>
          </p:cNvPr>
          <p:cNvCxnSpPr>
            <a:cxnSpLocks/>
            <a:stCxn id="44" idx="3"/>
            <a:endCxn id="51" idx="1"/>
          </p:cNvCxnSpPr>
          <p:nvPr/>
        </p:nvCxnSpPr>
        <p:spPr>
          <a:xfrm flipV="1">
            <a:off x="3010310" y="3011454"/>
            <a:ext cx="283844" cy="46904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Elbow 59">
            <a:extLst>
              <a:ext uri="{FF2B5EF4-FFF2-40B4-BE49-F238E27FC236}">
                <a16:creationId xmlns:a16="http://schemas.microsoft.com/office/drawing/2014/main" id="{084CB6C0-BF6E-A648-2984-F70C6909E0AD}"/>
              </a:ext>
            </a:extLst>
          </p:cNvPr>
          <p:cNvCxnSpPr>
            <a:cxnSpLocks/>
            <a:stCxn id="44" idx="3"/>
            <a:endCxn id="53" idx="1"/>
          </p:cNvCxnSpPr>
          <p:nvPr/>
        </p:nvCxnSpPr>
        <p:spPr>
          <a:xfrm>
            <a:off x="3010310" y="3480495"/>
            <a:ext cx="284056" cy="237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28340364-9E03-613D-6D3B-55DD2DA00DD4}"/>
              </a:ext>
            </a:extLst>
          </p:cNvPr>
          <p:cNvCxnSpPr>
            <a:cxnSpLocks/>
            <a:stCxn id="44" idx="3"/>
            <a:endCxn id="54" idx="1"/>
          </p:cNvCxnSpPr>
          <p:nvPr/>
        </p:nvCxnSpPr>
        <p:spPr>
          <a:xfrm>
            <a:off x="3010310" y="3480495"/>
            <a:ext cx="275809" cy="46802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Ορθογώνιο: Στρογγύλεμα γωνιών 7">
            <a:extLst>
              <a:ext uri="{FF2B5EF4-FFF2-40B4-BE49-F238E27FC236}">
                <a16:creationId xmlns:a16="http://schemas.microsoft.com/office/drawing/2014/main" id="{4A807A57-0C93-0889-CF2E-964A2E0B8ADC}"/>
              </a:ext>
            </a:extLst>
          </p:cNvPr>
          <p:cNvSpPr/>
          <p:nvPr/>
        </p:nvSpPr>
        <p:spPr>
          <a:xfrm>
            <a:off x="3283638" y="4298555"/>
            <a:ext cx="1617968" cy="2231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Tabular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62" name="Ορθογώνιο: Στρογγύλεμα γωνιών 8">
            <a:extLst>
              <a:ext uri="{FF2B5EF4-FFF2-40B4-BE49-F238E27FC236}">
                <a16:creationId xmlns:a16="http://schemas.microsoft.com/office/drawing/2014/main" id="{B7B32BF0-558E-B3B5-32AD-E47A13AAE3EF}"/>
              </a:ext>
            </a:extLst>
          </p:cNvPr>
          <p:cNvSpPr/>
          <p:nvPr/>
        </p:nvSpPr>
        <p:spPr>
          <a:xfrm>
            <a:off x="3294237" y="4599681"/>
            <a:ext cx="1618096" cy="2436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Graph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65" name="Ορθογώνιο: Στρογγύλεμα γωνιών 9">
            <a:extLst>
              <a:ext uri="{FF2B5EF4-FFF2-40B4-BE49-F238E27FC236}">
                <a16:creationId xmlns:a16="http://schemas.microsoft.com/office/drawing/2014/main" id="{563D13BD-075D-8AD8-9161-CCA271921C83}"/>
              </a:ext>
            </a:extLst>
          </p:cNvPr>
          <p:cNvSpPr/>
          <p:nvPr/>
        </p:nvSpPr>
        <p:spPr>
          <a:xfrm>
            <a:off x="3275753" y="4932862"/>
            <a:ext cx="1626706" cy="2436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Other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C897B79E-47FD-FA7B-85CA-043BD7D41CC4}"/>
              </a:ext>
            </a:extLst>
          </p:cNvPr>
          <p:cNvCxnSpPr>
            <a:cxnSpLocks/>
            <a:stCxn id="45" idx="3"/>
            <a:endCxn id="58" idx="1"/>
          </p:cNvCxnSpPr>
          <p:nvPr/>
        </p:nvCxnSpPr>
        <p:spPr>
          <a:xfrm flipV="1">
            <a:off x="2980621" y="4410108"/>
            <a:ext cx="303017" cy="31135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0C3FDCF9-DD63-1094-2BA1-950FCA13039C}"/>
              </a:ext>
            </a:extLst>
          </p:cNvPr>
          <p:cNvCxnSpPr>
            <a:cxnSpLocks/>
            <a:stCxn id="45" idx="3"/>
            <a:endCxn id="62" idx="1"/>
          </p:cNvCxnSpPr>
          <p:nvPr/>
        </p:nvCxnSpPr>
        <p:spPr>
          <a:xfrm>
            <a:off x="2980621" y="4721461"/>
            <a:ext cx="313616" cy="4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498D4631-7E29-8188-1138-969EB585E93C}"/>
              </a:ext>
            </a:extLst>
          </p:cNvPr>
          <p:cNvCxnSpPr>
            <a:cxnSpLocks/>
            <a:stCxn id="45" idx="3"/>
            <a:endCxn id="65" idx="1"/>
          </p:cNvCxnSpPr>
          <p:nvPr/>
        </p:nvCxnSpPr>
        <p:spPr>
          <a:xfrm>
            <a:off x="2980621" y="4721461"/>
            <a:ext cx="295132" cy="33322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Ορθογώνιο: Στρογγύλεμα γωνιών 125">
            <a:extLst>
              <a:ext uri="{FF2B5EF4-FFF2-40B4-BE49-F238E27FC236}">
                <a16:creationId xmlns:a16="http://schemas.microsoft.com/office/drawing/2014/main" id="{090E8211-7631-8E64-B1DD-916D34D0FFC2}"/>
              </a:ext>
            </a:extLst>
          </p:cNvPr>
          <p:cNvSpPr/>
          <p:nvPr/>
        </p:nvSpPr>
        <p:spPr>
          <a:xfrm>
            <a:off x="7237179" y="5242887"/>
            <a:ext cx="1889538" cy="220825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Approximation-Based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43" name="Ορθογώνιο: Στρογγύλεμα γωνιών 76">
            <a:extLst>
              <a:ext uri="{FF2B5EF4-FFF2-40B4-BE49-F238E27FC236}">
                <a16:creationId xmlns:a16="http://schemas.microsoft.com/office/drawing/2014/main" id="{68A37668-D76A-04A0-CD6B-7AE24822DDA5}"/>
              </a:ext>
            </a:extLst>
          </p:cNvPr>
          <p:cNvSpPr/>
          <p:nvPr/>
        </p:nvSpPr>
        <p:spPr>
          <a:xfrm>
            <a:off x="9751776" y="5226333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Rule-Based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47" name="Ορθογώνιο: Στρογγύλεμα γωνιών 83">
            <a:extLst>
              <a:ext uri="{FF2B5EF4-FFF2-40B4-BE49-F238E27FC236}">
                <a16:creationId xmlns:a16="http://schemas.microsoft.com/office/drawing/2014/main" id="{ABF430DE-5621-4CB4-9AEC-768AC700359C}"/>
              </a:ext>
            </a:extLst>
          </p:cNvPr>
          <p:cNvSpPr/>
          <p:nvPr/>
        </p:nvSpPr>
        <p:spPr>
          <a:xfrm>
            <a:off x="9751776" y="5605654"/>
            <a:ext cx="1882362" cy="26340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Surrogate-Based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2742C0B0-EE1A-1D20-AF79-C7AF02A6D4C2}"/>
              </a:ext>
            </a:extLst>
          </p:cNvPr>
          <p:cNvCxnSpPr>
            <a:stCxn id="41" idx="3"/>
            <a:endCxn id="43" idx="1"/>
          </p:cNvCxnSpPr>
          <p:nvPr/>
        </p:nvCxnSpPr>
        <p:spPr>
          <a:xfrm>
            <a:off x="9126717" y="5353300"/>
            <a:ext cx="625059" cy="4735"/>
          </a:xfrm>
          <a:prstGeom prst="bentConnector3">
            <a:avLst>
              <a:gd name="adj1" fmla="val 5170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FA81CDF2-41D1-B65C-9833-B2AF9EB0DF93}"/>
              </a:ext>
            </a:extLst>
          </p:cNvPr>
          <p:cNvCxnSpPr>
            <a:stCxn id="41" idx="3"/>
            <a:endCxn id="47" idx="1"/>
          </p:cNvCxnSpPr>
          <p:nvPr/>
        </p:nvCxnSpPr>
        <p:spPr>
          <a:xfrm>
            <a:off x="9126717" y="5353300"/>
            <a:ext cx="625059" cy="384056"/>
          </a:xfrm>
          <a:prstGeom prst="bentConnector3">
            <a:avLst>
              <a:gd name="adj1" fmla="val 5000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493B2E-D3B8-B6FC-2D5E-CF31518FC8AE}"/>
              </a:ext>
            </a:extLst>
          </p:cNvPr>
          <p:cNvCxnSpPr>
            <a:cxnSpLocks/>
          </p:cNvCxnSpPr>
          <p:nvPr/>
        </p:nvCxnSpPr>
        <p:spPr>
          <a:xfrm>
            <a:off x="1847850" y="6414054"/>
            <a:ext cx="84201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Rectangle 1">
            <a:extLst>
              <a:ext uri="{FF2B5EF4-FFF2-40B4-BE49-F238E27FC236}">
                <a16:creationId xmlns:a16="http://schemas.microsoft.com/office/drawing/2014/main" id="{FC107BFA-3F0B-0377-139A-31AD649DC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406726"/>
            <a:ext cx="81594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Fragkathoulas, C., et al. (2024).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On Explaining Unfairness: An Overview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. ICDEW 2024, IEEE.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Slide Number Placeholder 41">
            <a:extLst>
              <a:ext uri="{FF2B5EF4-FFF2-40B4-BE49-F238E27FC236}">
                <a16:creationId xmlns:a16="http://schemas.microsoft.com/office/drawing/2014/main" id="{B928569C-02EB-A529-33B7-2155C0871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120" y="6356350"/>
            <a:ext cx="36068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13</a:t>
            </a:fld>
            <a:endParaRPr lang="el-GR" dirty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1486E2B5-2320-2DD4-1435-DC6D78F1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5" name="Ορθογώνιο: Στρογγύλεμα γωνιών 2">
            <a:extLst>
              <a:ext uri="{FF2B5EF4-FFF2-40B4-BE49-F238E27FC236}">
                <a16:creationId xmlns:a16="http://schemas.microsoft.com/office/drawing/2014/main" id="{87E83C0C-33C8-6D0B-74D9-3B23A3465213}"/>
              </a:ext>
            </a:extLst>
          </p:cNvPr>
          <p:cNvSpPr/>
          <p:nvPr/>
        </p:nvSpPr>
        <p:spPr>
          <a:xfrm>
            <a:off x="1942358" y="5490669"/>
            <a:ext cx="1013306" cy="48190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Stake-</a:t>
            </a:r>
          </a:p>
          <a:p>
            <a:pPr algn="ctr"/>
            <a:r>
              <a:rPr lang="en-US" sz="1600" dirty="0"/>
              <a:t>holders</a:t>
            </a:r>
            <a:endParaRPr lang="el-GR" sz="1600" dirty="0"/>
          </a:p>
        </p:txBody>
      </p:sp>
      <p:sp>
        <p:nvSpPr>
          <p:cNvPr id="40" name="Ορθογώνιο: Στρογγύλεμα γωνιών 7">
            <a:extLst>
              <a:ext uri="{FF2B5EF4-FFF2-40B4-BE49-F238E27FC236}">
                <a16:creationId xmlns:a16="http://schemas.microsoft.com/office/drawing/2014/main" id="{08349522-0A63-6EE8-F4D7-DE32BD94F71E}"/>
              </a:ext>
            </a:extLst>
          </p:cNvPr>
          <p:cNvSpPr/>
          <p:nvPr/>
        </p:nvSpPr>
        <p:spPr>
          <a:xfrm>
            <a:off x="3258681" y="5355364"/>
            <a:ext cx="1617968" cy="22310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Consumers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46" name="Ορθογώνιο: Στρογγύλεμα γωνιών 8">
            <a:extLst>
              <a:ext uri="{FF2B5EF4-FFF2-40B4-BE49-F238E27FC236}">
                <a16:creationId xmlns:a16="http://schemas.microsoft.com/office/drawing/2014/main" id="{3E8A28CB-9CB0-802B-8C07-4BC86371BAA9}"/>
              </a:ext>
            </a:extLst>
          </p:cNvPr>
          <p:cNvSpPr/>
          <p:nvPr/>
        </p:nvSpPr>
        <p:spPr>
          <a:xfrm>
            <a:off x="3269280" y="5656490"/>
            <a:ext cx="1618096" cy="24363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Model Designers</a:t>
            </a:r>
            <a:endParaRPr lang="el-GR" sz="1400" dirty="0">
              <a:solidFill>
                <a:schemeClr val="tx1"/>
              </a:solidFill>
            </a:endParaRPr>
          </a:p>
        </p:txBody>
      </p:sp>
      <p:sp>
        <p:nvSpPr>
          <p:cNvPr id="56" name="Ορθογώνιο: Στρογγύλεμα γωνιών 9">
            <a:extLst>
              <a:ext uri="{FF2B5EF4-FFF2-40B4-BE49-F238E27FC236}">
                <a16:creationId xmlns:a16="http://schemas.microsoft.com/office/drawing/2014/main" id="{886EED21-57DB-F5B1-E900-9012003714C8}"/>
              </a:ext>
            </a:extLst>
          </p:cNvPr>
          <p:cNvSpPr/>
          <p:nvPr/>
        </p:nvSpPr>
        <p:spPr>
          <a:xfrm>
            <a:off x="3250796" y="5989671"/>
            <a:ext cx="1626706" cy="24363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Auditors</a:t>
            </a:r>
            <a:endParaRPr lang="el-GR" sz="1400" dirty="0">
              <a:solidFill>
                <a:schemeClr val="tx1"/>
              </a:solidFill>
            </a:endParaRPr>
          </a:p>
        </p:txBody>
      </p:sp>
      <p:cxnSp>
        <p:nvCxnSpPr>
          <p:cNvPr id="68" name="Connector: Elbow 67">
            <a:extLst>
              <a:ext uri="{FF2B5EF4-FFF2-40B4-BE49-F238E27FC236}">
                <a16:creationId xmlns:a16="http://schemas.microsoft.com/office/drawing/2014/main" id="{62D0434C-0232-9B63-E3BE-39C0B603569B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2955664" y="5466917"/>
            <a:ext cx="303017" cy="31135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027A0D3B-A593-AD7C-ACF5-90AC2E65C5AF}"/>
              </a:ext>
            </a:extLst>
          </p:cNvPr>
          <p:cNvCxnSpPr>
            <a:cxnSpLocks/>
            <a:endCxn id="46" idx="1"/>
          </p:cNvCxnSpPr>
          <p:nvPr/>
        </p:nvCxnSpPr>
        <p:spPr>
          <a:xfrm>
            <a:off x="2955664" y="5778270"/>
            <a:ext cx="313616" cy="4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nector: Elbow 71">
            <a:extLst>
              <a:ext uri="{FF2B5EF4-FFF2-40B4-BE49-F238E27FC236}">
                <a16:creationId xmlns:a16="http://schemas.microsoft.com/office/drawing/2014/main" id="{C8E946CB-1982-33DE-6FFF-1BD9712B7F24}"/>
              </a:ext>
            </a:extLst>
          </p:cNvPr>
          <p:cNvCxnSpPr>
            <a:cxnSpLocks/>
            <a:endCxn id="56" idx="1"/>
          </p:cNvCxnSpPr>
          <p:nvPr/>
        </p:nvCxnSpPr>
        <p:spPr>
          <a:xfrm>
            <a:off x="2955664" y="5778270"/>
            <a:ext cx="295132" cy="33322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>
            <a:extLst>
              <a:ext uri="{FF2B5EF4-FFF2-40B4-BE49-F238E27FC236}">
                <a16:creationId xmlns:a16="http://schemas.microsoft.com/office/drawing/2014/main" id="{3B84D8C0-58E3-9152-8DC3-025523813216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>
            <a:off x="1653782" y="3827388"/>
            <a:ext cx="288576" cy="1904235"/>
          </a:xfrm>
          <a:prstGeom prst="bentConnector3">
            <a:avLst>
              <a:gd name="adj1" fmla="val 5415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76E5AF4-698A-8E55-508A-067A9DC2D8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0C4DBF5D-3630-2ACA-C58B-B314111AA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8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EC75AE8-E7AF-21CD-113E-62952C5A39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1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F1106-542D-1C6C-8604-22C66894E9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60C621-E4F7-E220-E8E0-5B2E5702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Notation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79F09A-58AB-4D4D-BC2D-61B45E6C3583}"/>
                  </a:ext>
                </a:extLst>
              </p:cNvPr>
              <p:cNvSpPr txBox="1"/>
              <p:nvPr/>
            </p:nvSpPr>
            <p:spPr>
              <a:xfrm>
                <a:off x="951897" y="1678729"/>
                <a:ext cx="5144103" cy="144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Binary </a:t>
                </a:r>
                <a:r>
                  <a:rPr lang="en-US" sz="2000" dirty="0">
                    <a:solidFill>
                      <a:schemeClr val="dk1"/>
                    </a:solidFill>
                  </a:rPr>
                  <a:t>classifier: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→{0,1}</m:t>
                    </m:r>
                  </m:oMath>
                </a14:m>
                <a:r>
                  <a:rPr lang="en-US" sz="2000" dirty="0">
                    <a:solidFill>
                      <a:schemeClr val="dk1"/>
                    </a:solidFill>
                  </a:rPr>
                  <a:t> 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>
                    <a:solidFill>
                      <a:schemeClr val="dk1"/>
                    </a:solidFill>
                  </a:rPr>
                  <a:t>Input space: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0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dirty="0"/>
                  <a:t>Instance: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0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879F09A-58AB-4D4D-BC2D-61B45E6C3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97" y="1678729"/>
                <a:ext cx="5144103" cy="1448538"/>
              </a:xfrm>
              <a:prstGeom prst="rect">
                <a:avLst/>
              </a:prstGeom>
              <a:blipFill>
                <a:blip r:embed="rId3"/>
                <a:stretch>
                  <a:fillRect l="-1066" b="-67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5B19D18-716B-CBC5-1103-59950350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14</a:t>
            </a:fld>
            <a:endParaRPr lang="el-GR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6EA430B2-5CE5-E84A-6795-A6083384C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graphicFrame>
        <p:nvGraphicFramePr>
          <p:cNvPr id="24" name="Πίνακας 6">
            <a:extLst>
              <a:ext uri="{FF2B5EF4-FFF2-40B4-BE49-F238E27FC236}">
                <a16:creationId xmlns:a16="http://schemas.microsoft.com/office/drawing/2014/main" id="{45429738-469D-590E-1B99-AE2C3D1B2C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014178"/>
              </p:ext>
            </p:extLst>
          </p:nvPr>
        </p:nvGraphicFramePr>
        <p:xfrm>
          <a:off x="1298526" y="3835254"/>
          <a:ext cx="5324614" cy="1834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9288">
                  <a:extLst>
                    <a:ext uri="{9D8B030D-6E8A-4147-A177-3AD203B41FA5}">
                      <a16:colId xmlns:a16="http://schemas.microsoft.com/office/drawing/2014/main" val="4183792558"/>
                    </a:ext>
                  </a:extLst>
                </a:gridCol>
                <a:gridCol w="1219511">
                  <a:extLst>
                    <a:ext uri="{9D8B030D-6E8A-4147-A177-3AD203B41FA5}">
                      <a16:colId xmlns:a16="http://schemas.microsoft.com/office/drawing/2014/main" val="2219515360"/>
                    </a:ext>
                  </a:extLst>
                </a:gridCol>
                <a:gridCol w="1366160">
                  <a:extLst>
                    <a:ext uri="{9D8B030D-6E8A-4147-A177-3AD203B41FA5}">
                      <a16:colId xmlns:a16="http://schemas.microsoft.com/office/drawing/2014/main" val="3140903279"/>
                    </a:ext>
                  </a:extLst>
                </a:gridCol>
                <a:gridCol w="1489655">
                  <a:extLst>
                    <a:ext uri="{9D8B030D-6E8A-4147-A177-3AD203B41FA5}">
                      <a16:colId xmlns:a16="http://schemas.microsoft.com/office/drawing/2014/main" val="4114855663"/>
                    </a:ext>
                  </a:extLst>
                </a:gridCol>
              </a:tblGrid>
              <a:tr h="50016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Avg Grade</a:t>
                      </a:r>
                      <a:endParaRPr lang="el-GR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Courses</a:t>
                      </a:r>
                      <a:endParaRPr lang="el-GR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Absences</a:t>
                      </a:r>
                      <a:endParaRPr lang="el-GR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Failures</a:t>
                      </a:r>
                      <a:endParaRPr lang="el-GR" sz="16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500133"/>
                  </a:ext>
                </a:extLst>
              </a:tr>
              <a:tr h="652395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6</a:t>
                      </a:r>
                      <a:endParaRPr lang="el-GR" sz="1600" dirty="0"/>
                    </a:p>
                  </a:txBody>
                  <a:tcPr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23</a:t>
                      </a:r>
                      <a:endParaRPr lang="el-GR" sz="1600" dirty="0"/>
                    </a:p>
                  </a:txBody>
                  <a:tcPr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2</a:t>
                      </a:r>
                      <a:endParaRPr lang="el-GR" sz="1600" dirty="0"/>
                    </a:p>
                  </a:txBody>
                  <a:tcPr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 lang="el-GR" sz="1600" dirty="0"/>
                    </a:p>
                  </a:txBody>
                  <a:tcPr>
                    <a:solidFill>
                      <a:srgbClr val="E26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16003"/>
                  </a:ext>
                </a:extLst>
              </a:tr>
              <a:tr h="682041">
                <a:tc>
                  <a:txBody>
                    <a:bodyPr/>
                    <a:lstStyle/>
                    <a:p>
                      <a:r>
                        <a:rPr lang="en-US" sz="1600" dirty="0"/>
                        <a:t>8</a:t>
                      </a:r>
                      <a:endParaRPr lang="el-GR" sz="1600" dirty="0"/>
                    </a:p>
                  </a:txBody>
                  <a:tcPr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34</a:t>
                      </a:r>
                      <a:endParaRPr lang="el-GR" sz="1600" dirty="0"/>
                    </a:p>
                  </a:txBody>
                  <a:tcPr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7</a:t>
                      </a:r>
                      <a:endParaRPr lang="el-GR" sz="1600" dirty="0"/>
                    </a:p>
                    <a:p>
                      <a:endParaRPr lang="el-GR" sz="1600" dirty="0"/>
                    </a:p>
                  </a:txBody>
                  <a:tcPr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2</a:t>
                      </a:r>
                      <a:endParaRPr lang="el-GR" sz="1600" dirty="0"/>
                    </a:p>
                  </a:txBody>
                  <a:tcPr>
                    <a:solidFill>
                      <a:srgbClr val="77E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611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B9FF10-BAE2-3E74-289F-4F6C7084960E}"/>
                  </a:ext>
                </a:extLst>
              </p:cNvPr>
              <p:cNvSpPr txBox="1"/>
              <p:nvPr/>
            </p:nvSpPr>
            <p:spPr>
              <a:xfrm>
                <a:off x="7973705" y="4939887"/>
                <a:ext cx="3321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l-GR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B9FF10-BAE2-3E74-289F-4F6C708496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705" y="4939887"/>
                <a:ext cx="332183" cy="307777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C7A0ED0D-64CE-40BF-52B8-6DA7D2A13E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6381837"/>
                  </p:ext>
                </p:extLst>
              </p:nvPr>
            </p:nvGraphicFramePr>
            <p:xfrm>
              <a:off x="9754423" y="3754853"/>
              <a:ext cx="597793" cy="18500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7793">
                      <a:extLst>
                        <a:ext uri="{9D8B030D-6E8A-4147-A177-3AD203B41FA5}">
                          <a16:colId xmlns:a16="http://schemas.microsoft.com/office/drawing/2014/main" val="2270639487"/>
                        </a:ext>
                      </a:extLst>
                    </a:gridCol>
                  </a:tblGrid>
                  <a:tr h="537698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l-GR" sz="2000" dirty="0"/>
                        </a:p>
                        <a:p>
                          <a:endParaRPr lang="el-GR" sz="1600" dirty="0"/>
                        </a:p>
                      </a:txBody>
                      <a:tcP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1459512"/>
                      </a:ext>
                    </a:extLst>
                  </a:tr>
                  <a:tr h="537698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dk1"/>
                              </a:solidFill>
                              <a:latin typeface="+mn-lt"/>
                              <a:ea typeface="Arial"/>
                              <a:cs typeface="Arial"/>
                              <a:sym typeface="Arial"/>
                            </a:rPr>
                            <a:t>0</a:t>
                          </a:r>
                          <a:endParaRPr lang="el-GR" sz="1600" dirty="0"/>
                        </a:p>
                      </a:txBody>
                      <a:tcPr>
                        <a:solidFill>
                          <a:srgbClr val="E2646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79420"/>
                      </a:ext>
                    </a:extLst>
                  </a:tr>
                  <a:tr h="73322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dk1"/>
                              </a:solidFill>
                              <a:latin typeface="+mn-lt"/>
                              <a:cs typeface="Arial"/>
                              <a:sym typeface="Arial"/>
                            </a:rPr>
                            <a:t>1</a:t>
                          </a:r>
                          <a:endParaRPr lang="el-GR" sz="1600" dirty="0"/>
                        </a:p>
                      </a:txBody>
                      <a:tcPr>
                        <a:solidFill>
                          <a:srgbClr val="77E99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991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6" name="Table 25">
                <a:extLst>
                  <a:ext uri="{FF2B5EF4-FFF2-40B4-BE49-F238E27FC236}">
                    <a16:creationId xmlns:a16="http://schemas.microsoft.com/office/drawing/2014/main" id="{C7A0ED0D-64CE-40BF-52B8-6DA7D2A13E5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16381837"/>
                  </p:ext>
                </p:extLst>
              </p:nvPr>
            </p:nvGraphicFramePr>
            <p:xfrm>
              <a:off x="9754423" y="3754853"/>
              <a:ext cx="597793" cy="18500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597793">
                      <a:extLst>
                        <a:ext uri="{9D8B030D-6E8A-4147-A177-3AD203B41FA5}">
                          <a16:colId xmlns:a16="http://schemas.microsoft.com/office/drawing/2014/main" val="2270639487"/>
                        </a:ext>
                      </a:extLst>
                    </a:gridCol>
                  </a:tblGrid>
                  <a:tr h="5791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l="-1010" t="-1053" r="-4040" b="-2231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01459512"/>
                      </a:ext>
                    </a:extLst>
                  </a:tr>
                  <a:tr h="537698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dk1"/>
                              </a:solidFill>
                              <a:latin typeface="+mn-lt"/>
                              <a:ea typeface="Arial"/>
                              <a:cs typeface="Arial"/>
                              <a:sym typeface="Arial"/>
                            </a:rPr>
                            <a:t>0</a:t>
                          </a:r>
                          <a:endParaRPr lang="el-GR" sz="1600" dirty="0"/>
                        </a:p>
                      </a:txBody>
                      <a:tcPr>
                        <a:solidFill>
                          <a:srgbClr val="E2646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7779420"/>
                      </a:ext>
                    </a:extLst>
                  </a:tr>
                  <a:tr h="733224"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dk1"/>
                              </a:solidFill>
                              <a:latin typeface="+mn-lt"/>
                              <a:cs typeface="Arial"/>
                              <a:sym typeface="Arial"/>
                            </a:rPr>
                            <a:t>1</a:t>
                          </a:r>
                          <a:endParaRPr lang="el-GR" sz="1600" dirty="0"/>
                        </a:p>
                      </a:txBody>
                      <a:tcPr>
                        <a:solidFill>
                          <a:srgbClr val="77E99D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279911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7" name="Εικόνα 7" descr="Εικόνα που περιέχει κουτί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9FAA9575-15BC-E678-A9F0-B00FD30B56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557" y="4450209"/>
            <a:ext cx="1234662" cy="1113264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1D5F109-E314-5657-9590-4D7BE6450615}"/>
              </a:ext>
            </a:extLst>
          </p:cNvPr>
          <p:cNvCxnSpPr>
            <a:cxnSpLocks/>
            <a:endCxn id="27" idx="1"/>
          </p:cNvCxnSpPr>
          <p:nvPr/>
        </p:nvCxnSpPr>
        <p:spPr>
          <a:xfrm>
            <a:off x="6687534" y="5006841"/>
            <a:ext cx="100102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799BF94-5DDE-B2A5-301E-19D1B28AE9DB}"/>
              </a:ext>
            </a:extLst>
          </p:cNvPr>
          <p:cNvCxnSpPr>
            <a:cxnSpLocks/>
          </p:cNvCxnSpPr>
          <p:nvPr/>
        </p:nvCxnSpPr>
        <p:spPr>
          <a:xfrm>
            <a:off x="8858825" y="5006841"/>
            <a:ext cx="8312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6D4D44A6-AD9D-C97C-33EA-C60ABC7064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975B4F6-4676-11F1-550F-7F384F9DEB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7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B358CBF-57A5-8D44-6606-D5F6831134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93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3CA66-98B3-7158-79FB-618EB1FAB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FBCCEB-A4F3-54D4-B0A2-2446CFAB7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Shapley Values</a:t>
            </a:r>
            <a:endParaRPr lang="el-GR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82F423-0F83-7C2F-F32E-B74E60B5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15</a:t>
            </a:fld>
            <a:endParaRPr lang="el-GR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E4B0D991-D5DE-F94E-0A9F-49B3E68584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88F0483-2593-D2AD-F53B-B2EFCF5C6AB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8446" y="1592470"/>
                <a:ext cx="10515600" cy="4351338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N players. Subset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excludes specific player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lit/>
                      </m:rPr>
                      <a:rPr lang="en-US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i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For all possible coalitions of players S, get </a:t>
                </a:r>
                <a:r>
                  <a:rPr lang="en-US" dirty="0">
                    <a:solidFill>
                      <a:srgbClr val="F26464"/>
                    </a:solidFill>
                  </a:rPr>
                  <a:t>two</a:t>
                </a:r>
                <a:r>
                  <a:rPr lang="en-US" dirty="0"/>
                  <a:t> values:</a:t>
                </a:r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solidFill>
                      <a:srgbClr val="F26464"/>
                    </a:solidFill>
                  </a:rPr>
                  <a:t>Including</a:t>
                </a:r>
                <a:r>
                  <a:rPr lang="en-US" dirty="0"/>
                  <a:t> the player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∪{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}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</a:t>
                </a:r>
                <a:r>
                  <a:rPr lang="en-US" dirty="0">
                    <a:solidFill>
                      <a:srgbClr val="F26464"/>
                    </a:solidFill>
                  </a:rPr>
                  <a:t>Excluding</a:t>
                </a:r>
                <a:r>
                  <a:rPr lang="en-US" dirty="0"/>
                  <a:t> the player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 Value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Shapley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br>
                  <a:rPr lang="en-US" dirty="0"/>
                </a:b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088F0483-2593-D2AD-F53B-B2EFCF5C6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46" y="1592470"/>
                <a:ext cx="10515600" cy="4351338"/>
              </a:xfrm>
              <a:prstGeom prst="rect">
                <a:avLst/>
              </a:prstGeom>
              <a:blipFill>
                <a:blip r:embed="rId3"/>
                <a:stretch>
                  <a:fillRect l="-1159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E4C5F50-5F80-4194-35EF-4B4BF6DE95B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078" y="4270126"/>
                <a:ext cx="10815321" cy="107550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>
                  <a:buFont typeface="Arial" panose="020B0604020202020204" pitchFamily="34" charset="0"/>
                  <a:buNone/>
                </a:pPr>
                <a:r>
                  <a:rPr lang="en-US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sty m:val="p"/>
                          </m:rPr>
                          <a:rPr lang="en-US" dirty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dirty="0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d>
                            <m:r>
                              <a:rPr lang="en-US" dirty="0" smtClean="0">
                                <a:latin typeface="Cambria Math" panose="02040503050406030204" pitchFamily="18" charset="0"/>
                              </a:rPr>
                              <m:t>! </m:t>
                            </m:r>
                            <m:d>
                              <m:dPr>
                                <m:ctrlP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dirty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</m:d>
                                <m:r>
                                  <a:rPr lang="en-US" dirty="0" smtClean="0">
                                    <a:latin typeface="Cambria Math" panose="02040503050406030204" pitchFamily="18" charset="0"/>
                                  </a:rPr>
                                  <m:t> −1</m:t>
                                </m:r>
                              </m:e>
                            </m:d>
                            <m:r>
                              <a:rPr lang="en-US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dirty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∪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d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∪{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}</m:t>
                                </m:r>
                              </m:sub>
                            </m:sSub>
                          </m:e>
                        </m:d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</m:nary>
                  </m:oMath>
                </a14:m>
                <a:r>
                  <a:rPr lang="en-US" dirty="0"/>
                  <a:t>		(1)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2E4C5F50-5F80-4194-35EF-4B4BF6DE95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78" y="4270126"/>
                <a:ext cx="10815321" cy="10755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147BF5B-64C8-6EA8-98E6-9281AD258FF8}"/>
              </a:ext>
            </a:extLst>
          </p:cNvPr>
          <p:cNvSpPr txBox="1"/>
          <p:nvPr/>
        </p:nvSpPr>
        <p:spPr>
          <a:xfrm>
            <a:off x="5643879" y="5401946"/>
            <a:ext cx="4096512" cy="30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Value of the coalition including player i</a:t>
            </a:r>
          </a:p>
        </p:txBody>
      </p:sp>
      <p:cxnSp>
        <p:nvCxnSpPr>
          <p:cNvPr id="8" name="Straight Arrow Connector 32">
            <a:extLst>
              <a:ext uri="{FF2B5EF4-FFF2-40B4-BE49-F238E27FC236}">
                <a16:creationId xmlns:a16="http://schemas.microsoft.com/office/drawing/2014/main" id="{AF10D15F-9790-A2F8-096B-0C1790D0C6BF}"/>
              </a:ext>
            </a:extLst>
          </p:cNvPr>
          <p:cNvCxnSpPr>
            <a:cxnSpLocks/>
          </p:cNvCxnSpPr>
          <p:nvPr/>
        </p:nvCxnSpPr>
        <p:spPr>
          <a:xfrm flipV="1">
            <a:off x="6574646" y="5045467"/>
            <a:ext cx="0" cy="4510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AE856AB-0AE8-D6D0-451E-266CCD4C5486}"/>
              </a:ext>
            </a:extLst>
          </p:cNvPr>
          <p:cNvSpPr txBox="1"/>
          <p:nvPr/>
        </p:nvSpPr>
        <p:spPr>
          <a:xfrm>
            <a:off x="5643879" y="5789077"/>
            <a:ext cx="4739706" cy="30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Marginal contribution of player i to coalition S</a:t>
            </a:r>
          </a:p>
        </p:txBody>
      </p:sp>
      <p:sp>
        <p:nvSpPr>
          <p:cNvPr id="13" name="Right Brace 39">
            <a:extLst>
              <a:ext uri="{FF2B5EF4-FFF2-40B4-BE49-F238E27FC236}">
                <a16:creationId xmlns:a16="http://schemas.microsoft.com/office/drawing/2014/main" id="{F2D57FAE-A6C2-4F2E-A356-74843109A294}"/>
              </a:ext>
            </a:extLst>
          </p:cNvPr>
          <p:cNvSpPr/>
          <p:nvPr/>
        </p:nvSpPr>
        <p:spPr>
          <a:xfrm rot="5400000">
            <a:off x="6933972" y="3998777"/>
            <a:ext cx="287956" cy="22980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Brace 40">
            <a:extLst>
              <a:ext uri="{FF2B5EF4-FFF2-40B4-BE49-F238E27FC236}">
                <a16:creationId xmlns:a16="http://schemas.microsoft.com/office/drawing/2014/main" id="{783CBA8E-EB91-E38E-2553-A4CDF9901891}"/>
              </a:ext>
            </a:extLst>
          </p:cNvPr>
          <p:cNvSpPr/>
          <p:nvPr/>
        </p:nvSpPr>
        <p:spPr>
          <a:xfrm rot="5400000">
            <a:off x="6484570" y="4309034"/>
            <a:ext cx="180152" cy="129144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42">
            <a:extLst>
              <a:ext uri="{FF2B5EF4-FFF2-40B4-BE49-F238E27FC236}">
                <a16:creationId xmlns:a16="http://schemas.microsoft.com/office/drawing/2014/main" id="{78C5C1F8-556E-0E53-09BC-85008EEA4CC2}"/>
              </a:ext>
            </a:extLst>
          </p:cNvPr>
          <p:cNvCxnSpPr>
            <a:cxnSpLocks/>
          </p:cNvCxnSpPr>
          <p:nvPr/>
        </p:nvCxnSpPr>
        <p:spPr>
          <a:xfrm flipV="1">
            <a:off x="7077950" y="5291780"/>
            <a:ext cx="0" cy="5776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A123746-9522-CD6C-F7BB-0A7352450DCA}"/>
              </a:ext>
            </a:extLst>
          </p:cNvPr>
          <p:cNvSpPr txBox="1"/>
          <p:nvPr/>
        </p:nvSpPr>
        <p:spPr>
          <a:xfrm>
            <a:off x="1905316" y="6385023"/>
            <a:ext cx="6878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Shapley, L. S. (1953). 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A value for n-person games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Contribution to the Theory of Games.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D751E81-3C43-77D5-59BF-9520DCC40526}"/>
              </a:ext>
            </a:extLst>
          </p:cNvPr>
          <p:cNvCxnSpPr>
            <a:cxnSpLocks/>
          </p:cNvCxnSpPr>
          <p:nvPr/>
        </p:nvCxnSpPr>
        <p:spPr>
          <a:xfrm>
            <a:off x="1881047" y="6417974"/>
            <a:ext cx="87869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F951B452-F898-7032-5146-0D448D92CD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12DC9C5-C388-EAEA-184B-3E403BA87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9CEC384-249F-F81A-28F3-0A53828D2F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4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E0CB7-9F91-0FDE-0B60-9DF4F7985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31553FD-334F-FFA7-5882-F4FBAFA16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 in classification settings</a:t>
            </a:r>
            <a:endParaRPr lang="el-GR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80BCCDD-DE74-773A-E8E5-B41DBA5D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16</a:t>
            </a:fld>
            <a:endParaRPr lang="el-GR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6E8F0D81-6F6C-2DF9-534B-99588FB94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969D4596-D4F6-7AB8-BA2F-8A6A6D45E1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504335"/>
                <a:ext cx="10901517" cy="482612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Assume a binary label y, define a prediction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400" dirty="0"/>
                  <a:t>.</a:t>
                </a:r>
                <a:br>
                  <a:rPr lang="en-US" sz="2400" dirty="0"/>
                </a:br>
                <a:endParaRPr lang="en-US" sz="2400" dirty="0"/>
              </a:p>
              <a:p>
                <a:r>
                  <a:rPr lang="en-US" sz="2200" dirty="0"/>
                  <a:t>For all possible coalitions of features S,</a:t>
                </a:r>
                <a:br>
                  <a:rPr lang="en-US" sz="2200" dirty="0"/>
                </a:br>
                <a:r>
                  <a:rPr lang="en-US" sz="2200" dirty="0"/>
                  <a:t> get two values:</a:t>
                </a:r>
              </a:p>
              <a:p>
                <a:pPr lvl="1"/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F26464"/>
                    </a:solidFill>
                  </a:rPr>
                  <a:t>Including</a:t>
                </a:r>
                <a:r>
                  <a:rPr lang="en-US" sz="2000" dirty="0"/>
                  <a:t> the feature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∪{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F26464"/>
                    </a:solidFill>
                  </a:rPr>
                  <a:t>Excluding</a:t>
                </a:r>
                <a:r>
                  <a:rPr lang="en-US" sz="2000" dirty="0"/>
                  <a:t> the feature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 Value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l-G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r>
                  <a:rPr lang="en-US" sz="2200" dirty="0"/>
                  <a:t>Local Shapley Values: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sz="2200" i="1" dirty="0" smtClean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sSub>
                          <m:sSubPr>
                            <m:ctrlPr>
                              <a:rPr lang="el-G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20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sty m:val="p"/>
                          </m:rPr>
                          <a:rPr lang="en-US" sz="2200" dirty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2200" dirty="0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d>
                            <m: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! </m:t>
                            </m:r>
                            <m:d>
                              <m:dPr>
                                <m:ctrlP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dirty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</m:d>
                                <m: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∪{</m:t>
                                </m:r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}</m:t>
                                </m:r>
                              </m:sub>
                            </m:sSub>
                          </m:e>
                        </m:d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</m:nary>
                  </m:oMath>
                </a14:m>
                <a:endParaRPr lang="en-US" sz="2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200" dirty="0"/>
                  <a:t>Global Shapley Values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a:rPr lang="el-GR" sz="2200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969D4596-D4F6-7AB8-BA2F-8A6A6D45E1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04335"/>
                <a:ext cx="10901517" cy="4826127"/>
              </a:xfrm>
              <a:prstGeom prst="rect">
                <a:avLst/>
              </a:prstGeom>
              <a:blipFill>
                <a:blip r:embed="rId3"/>
                <a:stretch>
                  <a:fillRect l="-727" t="-1391" b="-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AA90700C-F820-BAC4-7AB2-CC38814A6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CC75DE4-55BE-910B-82E8-509018E80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7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95E007C-ABEE-F379-DD1B-A85862845D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A26B69C-516C-4C84-D32D-F8CE0CA1F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417" y="2303020"/>
            <a:ext cx="3658060" cy="22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3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C8C31-B312-44F2-698C-9961BCF6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feature-based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95320-A954-C5FF-774F-21B4EB7F66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Shapley Values</a:t>
            </a:r>
            <a:r>
              <a:rPr lang="en-US" dirty="0"/>
              <a:t> explain which features influenced a prediction.</a:t>
            </a:r>
          </a:p>
          <a:p>
            <a:pPr>
              <a:lnSpc>
                <a:spcPct val="150000"/>
              </a:lnSpc>
            </a:pPr>
            <a:r>
              <a:rPr lang="en-US" dirty="0"/>
              <a:t>They </a:t>
            </a:r>
            <a:r>
              <a:rPr lang="en-US" b="1" dirty="0"/>
              <a:t>don’t tell us what to change </a:t>
            </a:r>
            <a:r>
              <a:rPr lang="en-US" dirty="0"/>
              <a:t>to get a different outcome.</a:t>
            </a:r>
          </a:p>
          <a:p>
            <a:pPr>
              <a:lnSpc>
                <a:spcPct val="150000"/>
              </a:lnSpc>
            </a:pPr>
            <a:r>
              <a:rPr lang="en-US" dirty="0"/>
              <a:t>They may be </a:t>
            </a:r>
            <a:r>
              <a:rPr lang="en-US" dirty="0">
                <a:solidFill>
                  <a:srgbClr val="F26464"/>
                </a:solidFill>
              </a:rPr>
              <a:t>descriptive</a:t>
            </a:r>
            <a:r>
              <a:rPr lang="en-US" dirty="0"/>
              <a:t>, but not </a:t>
            </a:r>
            <a:r>
              <a:rPr lang="en-US" dirty="0">
                <a:solidFill>
                  <a:srgbClr val="00B0F0"/>
                </a:solidFill>
              </a:rPr>
              <a:t>actionable</a:t>
            </a:r>
            <a:r>
              <a:rPr lang="en-US" dirty="0"/>
              <a:t>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8A8BC-0B13-7C39-5D05-5B6A8B9F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 16, 2024</a:t>
            </a:r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75DEE-61EF-980F-0275-40300EC7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17</a:t>
            </a:fld>
            <a:endParaRPr lang="el-GR"/>
          </a:p>
        </p:txBody>
      </p:sp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BA0B5C7-40E0-31CC-D14B-C47F55EC7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BDE76F7-4D8B-DF06-9514-5BD09F02F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D392A15-C76D-F91B-439D-76888181E4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65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82955-EEA7-5A5C-7133-6FAE42BC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0BAE-ED56-EC78-56FB-5643CB16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911AB-A4D0-F7CF-58B2-C86F94ED3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785" y="1562915"/>
                <a:ext cx="5920293" cy="281985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Binary </a:t>
                </a:r>
                <a:r>
                  <a:rPr lang="en-US" sz="2400" dirty="0">
                    <a:solidFill>
                      <a:schemeClr val="dk1"/>
                    </a:solidFill>
                  </a:rPr>
                  <a:t>classifier: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→{0,1}</m:t>
                    </m:r>
                  </m:oMath>
                </a14:m>
                <a:r>
                  <a:rPr lang="en-US" sz="2400" dirty="0">
                    <a:solidFill>
                      <a:schemeClr val="dk1"/>
                    </a:solidFill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>
                    <a:solidFill>
                      <a:schemeClr val="dk1"/>
                    </a:solidFill>
                  </a:rPr>
                  <a:t>Input space: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Instance: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400" dirty="0"/>
                  <a:t>,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New instance (counterfactual):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911AB-A4D0-F7CF-58B2-C86F94ED3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785" y="1562915"/>
                <a:ext cx="5920293" cy="2819854"/>
              </a:xfrm>
              <a:blipFill>
                <a:blip r:embed="rId3"/>
                <a:stretch>
                  <a:fillRect l="-1339" b="-10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01FC8753-9F36-5260-E14D-1B7800363A22}"/>
              </a:ext>
            </a:extLst>
          </p:cNvPr>
          <p:cNvGrpSpPr/>
          <p:nvPr/>
        </p:nvGrpSpPr>
        <p:grpSpPr>
          <a:xfrm>
            <a:off x="6843003" y="1693630"/>
            <a:ext cx="4266215" cy="1639008"/>
            <a:chOff x="6359054" y="2592076"/>
            <a:chExt cx="4266215" cy="1639008"/>
          </a:xfrm>
        </p:grpSpPr>
        <p:pic>
          <p:nvPicPr>
            <p:cNvPr id="8" name="Εικόνα 7" descr="Εικόνα που περιέχει κουτί, σχεδίαση&#10;&#10;Το περιεχόμενο που δημιουργείται από AI ενδέχεται να είναι εσφαλμένο.">
              <a:extLst>
                <a:ext uri="{FF2B5EF4-FFF2-40B4-BE49-F238E27FC236}">
                  <a16:creationId xmlns:a16="http://schemas.microsoft.com/office/drawing/2014/main" id="{A0BA465B-525F-7D30-A0C9-A0435BDE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4113" y="2981954"/>
              <a:ext cx="1234662" cy="1113264"/>
            </a:xfrm>
            <a:prstGeom prst="rect">
              <a:avLst/>
            </a:prstGeom>
          </p:spPr>
        </p:pic>
        <p:cxnSp>
          <p:nvCxnSpPr>
            <p:cNvPr id="14" name="Ευθύγραμμο βέλος σύνδεσης 13">
              <a:extLst>
                <a:ext uri="{FF2B5EF4-FFF2-40B4-BE49-F238E27FC236}">
                  <a16:creationId xmlns:a16="http://schemas.microsoft.com/office/drawing/2014/main" id="{0EB81265-4572-C2AB-1382-71DE8C4D610E}"/>
                </a:ext>
              </a:extLst>
            </p:cNvPr>
            <p:cNvCxnSpPr/>
            <p:nvPr/>
          </p:nvCxnSpPr>
          <p:spPr>
            <a:xfrm>
              <a:off x="6359054" y="3538586"/>
              <a:ext cx="15150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ύγραμμο βέλος σύνδεσης 15">
              <a:extLst>
                <a:ext uri="{FF2B5EF4-FFF2-40B4-BE49-F238E27FC236}">
                  <a16:creationId xmlns:a16="http://schemas.microsoft.com/office/drawing/2014/main" id="{0FB57ACC-1678-50D8-7B20-5AC40CBE9259}"/>
                </a:ext>
              </a:extLst>
            </p:cNvPr>
            <p:cNvCxnSpPr/>
            <p:nvPr/>
          </p:nvCxnSpPr>
          <p:spPr>
            <a:xfrm>
              <a:off x="9110210" y="3538586"/>
              <a:ext cx="15150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301D0B8-33A5-00FA-2500-304D1DC812E3}"/>
                    </a:ext>
                  </a:extLst>
                </p:cNvPr>
                <p:cNvSpPr txBox="1"/>
                <p:nvPr/>
              </p:nvSpPr>
              <p:spPr>
                <a:xfrm>
                  <a:off x="6895353" y="3169254"/>
                  <a:ext cx="44246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  <a:p>
                  <a:endParaRPr lang="el-GR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301D0B8-33A5-00FA-2500-304D1DC81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5353" y="3169254"/>
                  <a:ext cx="442460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C30843-57AF-370F-2CA8-10D448EDA8AD}"/>
                    </a:ext>
                  </a:extLst>
                </p:cNvPr>
                <p:cNvSpPr txBox="1"/>
                <p:nvPr/>
              </p:nvSpPr>
              <p:spPr>
                <a:xfrm>
                  <a:off x="9316624" y="3169254"/>
                  <a:ext cx="11161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C30843-57AF-370F-2CA8-10D448EDA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6624" y="3169254"/>
                  <a:ext cx="1116139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3C0AA1E-6EE0-99BF-C218-55F3D11BB9F0}"/>
                    </a:ext>
                  </a:extLst>
                </p:cNvPr>
                <p:cNvSpPr txBox="1"/>
                <p:nvPr/>
              </p:nvSpPr>
              <p:spPr>
                <a:xfrm>
                  <a:off x="8076935" y="2592076"/>
                  <a:ext cx="829018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3C0AA1E-6EE0-99BF-C218-55F3D11BB9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6935" y="2592076"/>
                  <a:ext cx="829018" cy="5078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0FC33F3-398E-809E-387A-5AE079B8D213}"/>
                    </a:ext>
                  </a:extLst>
                </p:cNvPr>
                <p:cNvSpPr txBox="1"/>
                <p:nvPr/>
              </p:nvSpPr>
              <p:spPr>
                <a:xfrm>
                  <a:off x="6893918" y="3584753"/>
                  <a:ext cx="4531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dirty="0"/>
                </a:p>
                <a:p>
                  <a:endParaRPr lang="el-GR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0FC33F3-398E-809E-387A-5AE079B8D2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918" y="3584753"/>
                  <a:ext cx="453137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C00A61C-ED38-A5E2-7B9A-8D8F5490D95E}"/>
                    </a:ext>
                  </a:extLst>
                </p:cNvPr>
                <p:cNvSpPr txBox="1"/>
                <p:nvPr/>
              </p:nvSpPr>
              <p:spPr>
                <a:xfrm>
                  <a:off x="9316624" y="3584753"/>
                  <a:ext cx="11022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/>
                    <a:t>1</a:t>
                  </a:r>
                  <a:endParaRPr lang="el-GR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C00A61C-ED38-A5E2-7B9A-8D8F5490D9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6624" y="3584753"/>
                  <a:ext cx="1102230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657" t="-8333" b="-2833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06F073-2D61-2F5A-189D-16A8DED4CDBB}"/>
                  </a:ext>
                </a:extLst>
              </p:cNvPr>
              <p:cNvSpPr txBox="1"/>
              <p:nvPr/>
            </p:nvSpPr>
            <p:spPr>
              <a:xfrm>
                <a:off x="837016" y="4760807"/>
                <a:ext cx="63259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𝑐𝑜𝑠𝑡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06F073-2D61-2F5A-189D-16A8DED4C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16" y="4760807"/>
                <a:ext cx="6325996" cy="1077218"/>
              </a:xfrm>
              <a:prstGeom prst="rect">
                <a:avLst/>
              </a:prstGeom>
              <a:blipFill>
                <a:blip r:embed="rId14"/>
                <a:stretch>
                  <a:fillRect l="-12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8EE07A03-8181-6A84-088E-4C8A5148B26B}"/>
              </a:ext>
            </a:extLst>
          </p:cNvPr>
          <p:cNvGrpSpPr/>
          <p:nvPr/>
        </p:nvGrpSpPr>
        <p:grpSpPr>
          <a:xfrm>
            <a:off x="7318969" y="3638327"/>
            <a:ext cx="3897382" cy="2681362"/>
            <a:chOff x="7318969" y="3638327"/>
            <a:chExt cx="3897382" cy="2681362"/>
          </a:xfrm>
        </p:grpSpPr>
        <p:grpSp>
          <p:nvGrpSpPr>
            <p:cNvPr id="29" name="Ομάδα 28">
              <a:extLst>
                <a:ext uri="{FF2B5EF4-FFF2-40B4-BE49-F238E27FC236}">
                  <a16:creationId xmlns:a16="http://schemas.microsoft.com/office/drawing/2014/main" id="{5CFBD028-C9BC-C137-5604-C7DFF9053459}"/>
                </a:ext>
              </a:extLst>
            </p:cNvPr>
            <p:cNvGrpSpPr/>
            <p:nvPr/>
          </p:nvGrpSpPr>
          <p:grpSpPr>
            <a:xfrm>
              <a:off x="7318969" y="3638327"/>
              <a:ext cx="3897382" cy="2681362"/>
              <a:chOff x="7275007" y="1951560"/>
              <a:chExt cx="4078793" cy="272642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F369C42-1D62-9DE2-8035-1A10EA7DE91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275007" y="1951560"/>
                <a:ext cx="4078793" cy="2270927"/>
                <a:chOff x="7275007" y="1014884"/>
                <a:chExt cx="4078793" cy="2270927"/>
              </a:xfrm>
              <a:noFill/>
              <a:effectLst/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37BC7C69-3E00-A1A5-5592-6E88CC7EEA11}"/>
                    </a:ext>
                  </a:extLst>
                </p:cNvPr>
                <p:cNvSpPr/>
                <p:nvPr/>
              </p:nvSpPr>
              <p:spPr>
                <a:xfrm>
                  <a:off x="7275007" y="1014884"/>
                  <a:ext cx="4078793" cy="2270927"/>
                </a:xfrm>
                <a:prstGeom prst="roundRect">
                  <a:avLst/>
                </a:prstGeom>
                <a:grp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Free-form: Shape 11">
                  <a:extLst>
                    <a:ext uri="{FF2B5EF4-FFF2-40B4-BE49-F238E27FC236}">
                      <a16:creationId xmlns:a16="http://schemas.microsoft.com/office/drawing/2014/main" id="{26AEBB37-FE4C-1BC6-3792-E593749A8887}"/>
                    </a:ext>
                  </a:extLst>
                </p:cNvPr>
                <p:cNvSpPr/>
                <p:nvPr/>
              </p:nvSpPr>
              <p:spPr>
                <a:xfrm>
                  <a:off x="7395587" y="1129901"/>
                  <a:ext cx="3848519" cy="2049863"/>
                </a:xfrm>
                <a:custGeom>
                  <a:avLst/>
                  <a:gdLst>
                    <a:gd name="connsiteX0" fmla="*/ 0 w 3848519"/>
                    <a:gd name="connsiteY0" fmla="*/ 0 h 2049863"/>
                    <a:gd name="connsiteX1" fmla="*/ 1587639 w 3848519"/>
                    <a:gd name="connsiteY1" fmla="*/ 492369 h 2049863"/>
                    <a:gd name="connsiteX2" fmla="*/ 1798655 w 3848519"/>
                    <a:gd name="connsiteY2" fmla="*/ 1517301 h 2049863"/>
                    <a:gd name="connsiteX3" fmla="*/ 3848519 w 3848519"/>
                    <a:gd name="connsiteY3" fmla="*/ 2049863 h 2049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8519" h="2049863">
                      <a:moveTo>
                        <a:pt x="0" y="0"/>
                      </a:moveTo>
                      <a:cubicBezTo>
                        <a:pt x="643931" y="119743"/>
                        <a:pt x="1287863" y="239486"/>
                        <a:pt x="1587639" y="492369"/>
                      </a:cubicBezTo>
                      <a:cubicBezTo>
                        <a:pt x="1887415" y="745252"/>
                        <a:pt x="1421842" y="1257719"/>
                        <a:pt x="1798655" y="1517301"/>
                      </a:cubicBezTo>
                      <a:cubicBezTo>
                        <a:pt x="2175468" y="1776883"/>
                        <a:pt x="3523622" y="2016369"/>
                        <a:pt x="3848519" y="2049863"/>
                      </a:cubicBezTo>
                    </a:path>
                  </a:pathLst>
                </a:custGeom>
                <a:grp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1B384D46-6BDC-AF90-A73B-C12D05B05D3B}"/>
                      </a:ext>
                    </a:extLst>
                  </p:cNvPr>
                  <p:cNvSpPr/>
                  <p:nvPr/>
                </p:nvSpPr>
                <p:spPr>
                  <a:xfrm>
                    <a:off x="8092173" y="2575110"/>
                    <a:ext cx="284480" cy="266805"/>
                  </a:xfrm>
                  <a:prstGeom prst="flowChartConnector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1B384D46-6BDC-AF90-A73B-C12D05B05D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2173" y="2575110"/>
                    <a:ext cx="284480" cy="266805"/>
                  </a:xfrm>
                  <a:prstGeom prst="flowChartConnector">
                    <a:avLst/>
                  </a:prstGeom>
                  <a:blipFill>
                    <a:blip r:embed="rId15"/>
                    <a:stretch>
                      <a:fillRect l="-2128"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4EE7128B-27B3-E3CF-1AE7-3BD3A30FD049}"/>
                  </a:ext>
                </a:extLst>
              </p:cNvPr>
              <p:cNvSpPr/>
              <p:nvPr/>
            </p:nvSpPr>
            <p:spPr>
              <a:xfrm>
                <a:off x="8426692" y="2708512"/>
                <a:ext cx="763217" cy="45719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293131C-7209-C7A3-1A74-F29830868F20}"/>
                  </a:ext>
                </a:extLst>
              </p:cNvPr>
              <p:cNvSpPr txBox="1"/>
              <p:nvPr/>
            </p:nvSpPr>
            <p:spPr>
              <a:xfrm>
                <a:off x="9286952" y="4308649"/>
                <a:ext cx="2066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Decision Boundary</a:t>
                </a: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4FEC6448-D186-F860-294E-6976D543A874}"/>
                  </a:ext>
                </a:extLst>
              </p:cNvPr>
              <p:cNvCxnSpPr>
                <a:stCxn id="58" idx="0"/>
              </p:cNvCxnSpPr>
              <p:nvPr/>
            </p:nvCxnSpPr>
            <p:spPr>
              <a:xfrm flipH="1" flipV="1">
                <a:off x="9992360" y="3956277"/>
                <a:ext cx="328016" cy="352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86FCF8D4-7BE3-1DCC-5628-89690A91AC04}"/>
                  </a:ext>
                </a:extLst>
              </p:cNvPr>
              <p:cNvSpPr/>
              <p:nvPr/>
            </p:nvSpPr>
            <p:spPr>
              <a:xfrm rot="1121120" flipV="1">
                <a:off x="8366250" y="3129485"/>
                <a:ext cx="2052105" cy="45719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Ομάδα 19">
                <a:extLst>
                  <a:ext uri="{FF2B5EF4-FFF2-40B4-BE49-F238E27FC236}">
                    <a16:creationId xmlns:a16="http://schemas.microsoft.com/office/drawing/2014/main" id="{9AD01584-917E-09DA-B222-398AFA48E5C2}"/>
                  </a:ext>
                </a:extLst>
              </p:cNvPr>
              <p:cNvGrpSpPr/>
              <p:nvPr/>
            </p:nvGrpSpPr>
            <p:grpSpPr>
              <a:xfrm>
                <a:off x="10844554" y="2048528"/>
                <a:ext cx="307934" cy="369332"/>
                <a:chOff x="9897554" y="5099561"/>
                <a:chExt cx="515429" cy="601551"/>
              </a:xfrm>
            </p:grpSpPr>
            <p:sp>
              <p:nvSpPr>
                <p:cNvPr id="17" name="Οβάλ 16">
                  <a:extLst>
                    <a:ext uri="{FF2B5EF4-FFF2-40B4-BE49-F238E27FC236}">
                      <a16:creationId xmlns:a16="http://schemas.microsoft.com/office/drawing/2014/main" id="{70692BAF-7CFC-F151-B88A-1E33D1098B2C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B396067-A8F6-F1BD-54B7-8DE0496DDCCF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</a:t>
                  </a:r>
                  <a:endParaRPr lang="el-GR" dirty="0"/>
                </a:p>
              </p:txBody>
            </p:sp>
          </p:grpSp>
          <p:grpSp>
            <p:nvGrpSpPr>
              <p:cNvPr id="24" name="Ομάδα 23">
                <a:extLst>
                  <a:ext uri="{FF2B5EF4-FFF2-40B4-BE49-F238E27FC236}">
                    <a16:creationId xmlns:a16="http://schemas.microsoft.com/office/drawing/2014/main" id="{229EAF1A-A9BF-4CA2-D057-F8B22B89F7A3}"/>
                  </a:ext>
                </a:extLst>
              </p:cNvPr>
              <p:cNvGrpSpPr/>
              <p:nvPr/>
            </p:nvGrpSpPr>
            <p:grpSpPr>
              <a:xfrm>
                <a:off x="7459837" y="3735958"/>
                <a:ext cx="307934" cy="369332"/>
                <a:chOff x="9897554" y="5099561"/>
                <a:chExt cx="515429" cy="601551"/>
              </a:xfrm>
            </p:grpSpPr>
            <p:sp>
              <p:nvSpPr>
                <p:cNvPr id="25" name="Οβάλ 24">
                  <a:extLst>
                    <a:ext uri="{FF2B5EF4-FFF2-40B4-BE49-F238E27FC236}">
                      <a16:creationId xmlns:a16="http://schemas.microsoft.com/office/drawing/2014/main" id="{34EE026E-FD28-E20A-1954-52374C60674B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FEC406B-6704-5025-4CB9-2FD4F3B8BC69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0</a:t>
                  </a:r>
                  <a:endParaRPr lang="el-GR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Flowchart: Connector 18">
                  <a:extLst>
                    <a:ext uri="{FF2B5EF4-FFF2-40B4-BE49-F238E27FC236}">
                      <a16:creationId xmlns:a16="http://schemas.microsoft.com/office/drawing/2014/main" id="{069CA53A-A9D7-20A9-53C6-4981AFB23460}"/>
                    </a:ext>
                  </a:extLst>
                </p:cNvPr>
                <p:cNvSpPr/>
                <p:nvPr/>
              </p:nvSpPr>
              <p:spPr>
                <a:xfrm>
                  <a:off x="9226476" y="4133871"/>
                  <a:ext cx="366248" cy="350001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Flowchart: Connector 18">
                  <a:extLst>
                    <a:ext uri="{FF2B5EF4-FFF2-40B4-BE49-F238E27FC236}">
                      <a16:creationId xmlns:a16="http://schemas.microsoft.com/office/drawing/2014/main" id="{069CA53A-A9D7-20A9-53C6-4981AFB23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76" y="4133871"/>
                  <a:ext cx="366248" cy="350001"/>
                </a:xfrm>
                <a:prstGeom prst="flowChartConnector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Flowchart: Connector 18">
                  <a:extLst>
                    <a:ext uri="{FF2B5EF4-FFF2-40B4-BE49-F238E27FC236}">
                      <a16:creationId xmlns:a16="http://schemas.microsoft.com/office/drawing/2014/main" id="{16EEF277-0B49-6B64-42CD-AC3E50F7DC54}"/>
                    </a:ext>
                  </a:extLst>
                </p:cNvPr>
                <p:cNvSpPr/>
                <p:nvPr/>
              </p:nvSpPr>
              <p:spPr>
                <a:xfrm>
                  <a:off x="10349604" y="5003278"/>
                  <a:ext cx="318395" cy="296138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Flowchart: Connector 18">
                  <a:extLst>
                    <a:ext uri="{FF2B5EF4-FFF2-40B4-BE49-F238E27FC236}">
                      <a16:creationId xmlns:a16="http://schemas.microsoft.com/office/drawing/2014/main" id="{16EEF277-0B49-6B64-42CD-AC3E50F7D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9604" y="5003278"/>
                  <a:ext cx="318395" cy="296138"/>
                </a:xfrm>
                <a:prstGeom prst="flowChartConnector">
                  <a:avLst/>
                </a:prstGeom>
                <a:blipFill>
                  <a:blip r:embed="rId17"/>
                  <a:stretch>
                    <a:fillRect l="-10909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9D0BFFE6-F0A3-651E-2E4D-8129772F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18</a:t>
            </a:fld>
            <a:endParaRPr lang="el-GR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BF540A2D-FC3A-F578-0734-180B7ACB80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5162665-4485-E29F-EF71-97944E241F6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49F2A2F1-4D6C-F4A1-65E6-2E3062EC12A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35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20313BC-1728-1EA4-8033-92A3A33815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24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06283A-AF7D-41D1-0C64-C1FFF01C4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8D558-A816-D715-E276-CF59BB4B0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 Explanation</a:t>
            </a:r>
            <a:br>
              <a:rPr lang="en-US" dirty="0"/>
            </a:br>
            <a:r>
              <a:rPr lang="en-US" sz="2800" dirty="0"/>
              <a:t>	Examples</a:t>
            </a:r>
            <a:endParaRPr lang="en-US" dirty="0"/>
          </a:p>
        </p:txBody>
      </p:sp>
      <p:grpSp>
        <p:nvGrpSpPr>
          <p:cNvPr id="6" name="Group 17">
            <a:extLst>
              <a:ext uri="{FF2B5EF4-FFF2-40B4-BE49-F238E27FC236}">
                <a16:creationId xmlns:a16="http://schemas.microsoft.com/office/drawing/2014/main" id="{CEF1AB85-7E6E-F48A-9BE9-0B7C28B5E681}"/>
              </a:ext>
            </a:extLst>
          </p:cNvPr>
          <p:cNvGrpSpPr/>
          <p:nvPr/>
        </p:nvGrpSpPr>
        <p:grpSpPr>
          <a:xfrm>
            <a:off x="838200" y="2150922"/>
            <a:ext cx="4371304" cy="1278078"/>
            <a:chOff x="6096003" y="4169444"/>
            <a:chExt cx="5653478" cy="1409703"/>
          </a:xfrm>
        </p:grpSpPr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2F041E6B-A500-9E57-A3A9-14AA3251EE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82136"/>
            <a:stretch>
              <a:fillRect/>
            </a:stretch>
          </p:blipFill>
          <p:spPr>
            <a:xfrm>
              <a:off x="10845972" y="4169444"/>
              <a:ext cx="903509" cy="140970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4BBF88E-9A7A-3785-B57F-852758B8D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74" r="19453"/>
            <a:stretch>
              <a:fillRect/>
            </a:stretch>
          </p:blipFill>
          <p:spPr>
            <a:xfrm>
              <a:off x="6096003" y="4169444"/>
              <a:ext cx="3543748" cy="140970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9" name="Εικόνα 7" descr="Εικόνα που περιέχει κουτί, σχεδίαση&#10;&#10;Το περιεχόμενο που δημιουργείται από AI ενδέχεται να είναι εσφαλμένο.">
              <a:extLst>
                <a:ext uri="{FF2B5EF4-FFF2-40B4-BE49-F238E27FC236}">
                  <a16:creationId xmlns:a16="http://schemas.microsoft.com/office/drawing/2014/main" id="{DC42ECE6-DCBF-056E-DF37-57B4EF894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39751" y="4317659"/>
              <a:ext cx="1234659" cy="1113263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10" name="Straight Arrow Connector 11">
              <a:extLst>
                <a:ext uri="{FF2B5EF4-FFF2-40B4-BE49-F238E27FC236}">
                  <a16:creationId xmlns:a16="http://schemas.microsoft.com/office/drawing/2014/main" id="{24A26C7B-6D94-8205-C29D-0C29D9C957C8}"/>
                </a:ext>
              </a:extLst>
            </p:cNvPr>
            <p:cNvCxnSpPr/>
            <p:nvPr/>
          </p:nvCxnSpPr>
          <p:spPr>
            <a:xfrm>
              <a:off x="9639751" y="4317659"/>
              <a:ext cx="1206221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1" name="Straight Arrow Connector 12">
              <a:extLst>
                <a:ext uri="{FF2B5EF4-FFF2-40B4-BE49-F238E27FC236}">
                  <a16:creationId xmlns:a16="http://schemas.microsoft.com/office/drawing/2014/main" id="{4610203C-0438-D0E9-6976-DF6AE65E2F40}"/>
                </a:ext>
              </a:extLst>
            </p:cNvPr>
            <p:cNvCxnSpPr/>
            <p:nvPr/>
          </p:nvCxnSpPr>
          <p:spPr>
            <a:xfrm>
              <a:off x="9639751" y="5424357"/>
              <a:ext cx="1206221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3BFD8D-5FAB-A1D2-B786-004DF81C7912}"/>
              </a:ext>
            </a:extLst>
          </p:cNvPr>
          <p:cNvSpPr txBox="1"/>
          <p:nvPr/>
        </p:nvSpPr>
        <p:spPr>
          <a:xfrm>
            <a:off x="2756080" y="1734277"/>
            <a:ext cx="9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26464"/>
                </a:solidFill>
              </a:rPr>
              <a:t>Tabular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7D6514-EF51-1EAC-9C5F-AA4A632E82E1}"/>
              </a:ext>
            </a:extLst>
          </p:cNvPr>
          <p:cNvSpPr txBox="1"/>
          <p:nvPr/>
        </p:nvSpPr>
        <p:spPr>
          <a:xfrm>
            <a:off x="8134082" y="1690688"/>
            <a:ext cx="9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92EA28-BCCC-A670-A019-F93324FC1E04}"/>
              </a:ext>
            </a:extLst>
          </p:cNvPr>
          <p:cNvSpPr txBox="1"/>
          <p:nvPr/>
        </p:nvSpPr>
        <p:spPr>
          <a:xfrm>
            <a:off x="2756080" y="3838853"/>
            <a:ext cx="9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Text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8D5B0D-E6C7-4558-1242-77A46BC7E662}"/>
              </a:ext>
            </a:extLst>
          </p:cNvPr>
          <p:cNvSpPr txBox="1"/>
          <p:nvPr/>
        </p:nvSpPr>
        <p:spPr>
          <a:xfrm>
            <a:off x="8134082" y="3838853"/>
            <a:ext cx="95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Graph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8BE721-13DD-64B4-5D1F-638F1AC33E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5376" y="2060020"/>
            <a:ext cx="3230448" cy="16916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796978-2A0E-5489-E198-8AAADCAAC90D}"/>
              </a:ext>
            </a:extLst>
          </p:cNvPr>
          <p:cNvSpPr txBox="1"/>
          <p:nvPr/>
        </p:nvSpPr>
        <p:spPr>
          <a:xfrm>
            <a:off x="716154" y="4292028"/>
            <a:ext cx="503288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Factual: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what a script what a story what a </a:t>
            </a:r>
            <a:r>
              <a:rPr lang="en-US" b="0" i="0" dirty="0">
                <a:solidFill>
                  <a:srgbClr val="F26464"/>
                </a:solidFill>
                <a:effectLst/>
                <a:latin typeface="Consolas" panose="020B0609020204030204" pitchFamily="49" charset="0"/>
              </a:rPr>
              <a:t>mess</a:t>
            </a:r>
            <a:r>
              <a:rPr lang="en-US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Counterfactual: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what a script what a story what a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work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C3B374-37EA-C77C-59C6-C8E23A1B4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385" y="4393684"/>
            <a:ext cx="4228430" cy="1777166"/>
          </a:xfrm>
          <a:prstGeom prst="rect">
            <a:avLst/>
          </a:prstGeom>
        </p:spPr>
      </p:pic>
      <p:sp>
        <p:nvSpPr>
          <p:cNvPr id="3" name="Slide Number Placeholder 14">
            <a:extLst>
              <a:ext uri="{FF2B5EF4-FFF2-40B4-BE49-F238E27FC236}">
                <a16:creationId xmlns:a16="http://schemas.microsoft.com/office/drawing/2014/main" id="{6DC063A2-2AF5-6B87-5ACD-228847B1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19</a:t>
            </a:fld>
            <a:endParaRPr lang="el-GR"/>
          </a:p>
        </p:txBody>
      </p:sp>
      <p:sp>
        <p:nvSpPr>
          <p:cNvPr id="17" name="Date Placeholder 11">
            <a:extLst>
              <a:ext uri="{FF2B5EF4-FFF2-40B4-BE49-F238E27FC236}">
                <a16:creationId xmlns:a16="http://schemas.microsoft.com/office/drawing/2014/main" id="{EB96BC0E-99DA-971D-1492-ABADA24826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D3670A33-879D-85CA-1E25-CA783DFDD4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309783-3F06-FFC4-B53C-C7948921DF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2D586D9-7855-C14E-1698-76BE08D48D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5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CDD677-EA5A-0652-C74C-14496F86C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2B36294-D723-26AA-04A2-CE0534718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F409DF8-180D-9C1D-5344-85438B3E5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367" y="1690688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 Intro</a:t>
            </a:r>
          </a:p>
          <a:p>
            <a:pPr lvl="1"/>
            <a:r>
              <a:rPr lang="en-US" sz="1800" dirty="0"/>
              <a:t>AI Impact</a:t>
            </a:r>
          </a:p>
          <a:p>
            <a:pPr lvl="1"/>
            <a:r>
              <a:rPr lang="en-US" sz="1800" dirty="0"/>
              <a:t>Problems</a:t>
            </a:r>
          </a:p>
          <a:p>
            <a:pPr lvl="1"/>
            <a:r>
              <a:rPr lang="en-US" sz="1800" dirty="0"/>
              <a:t>Lack of Explainability</a:t>
            </a:r>
            <a:br>
              <a:rPr lang="en-US" sz="1800" dirty="0"/>
            </a:br>
            <a:endParaRPr lang="en-US" sz="1800" dirty="0"/>
          </a:p>
          <a:p>
            <a:r>
              <a:rPr lang="en-US" sz="2400" dirty="0"/>
              <a:t> Explainability</a:t>
            </a:r>
          </a:p>
          <a:p>
            <a:pPr lvl="1"/>
            <a:r>
              <a:rPr lang="en-US" sz="1800" dirty="0"/>
              <a:t> Shapley Values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Counterfactual Explanations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UGCE: User Guided Counterfactual Exploration</a:t>
            </a:r>
            <a:br>
              <a:rPr lang="en-US" sz="1800" dirty="0">
                <a:solidFill>
                  <a:srgbClr val="F26464"/>
                </a:solidFill>
              </a:rPr>
            </a:br>
            <a:endParaRPr lang="en-US" sz="1800" dirty="0">
              <a:solidFill>
                <a:srgbClr val="F26464"/>
              </a:solidFill>
            </a:endParaRPr>
          </a:p>
          <a:p>
            <a:r>
              <a:rPr lang="en-US" sz="2400" dirty="0"/>
              <a:t> Fairness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rgbClr val="F26464"/>
                </a:solidFill>
              </a:rPr>
              <a:t>Intersection of Fairness and Explainability</a:t>
            </a:r>
          </a:p>
          <a:p>
            <a:pPr lvl="1"/>
            <a:r>
              <a:rPr lang="en-US" sz="1800" dirty="0"/>
              <a:t> Related Work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FACEGroup: Feasible and Actionable Counterfactual Explanations for Group Fairness Auditing</a:t>
            </a:r>
            <a:br>
              <a:rPr lang="en-US" sz="1800" dirty="0">
                <a:solidFill>
                  <a:srgbClr val="F26464"/>
                </a:solidFill>
              </a:rPr>
            </a:br>
            <a:endParaRPr lang="en-US" sz="1800" dirty="0"/>
          </a:p>
          <a:p>
            <a:r>
              <a:rPr lang="en-US" sz="2400" dirty="0"/>
              <a:t> Gaps Identified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0A1C2B-7DDC-6E21-2B2C-5A45F34B5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2</a:t>
            </a:fld>
            <a:endParaRPr lang="el-GR" dirty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A9C30866-4152-84B2-D920-6F43070AA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CD34C-4B9F-3958-1873-CF38AFDB8CE9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1079326" y="2030629"/>
            <a:ext cx="0" cy="354476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3376A28-16AA-AB00-8522-D455FBDCF684}"/>
              </a:ext>
            </a:extLst>
          </p:cNvPr>
          <p:cNvSpPr/>
          <p:nvPr/>
        </p:nvSpPr>
        <p:spPr>
          <a:xfrm>
            <a:off x="905933" y="1672891"/>
            <a:ext cx="346786" cy="357738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E02C547D-4DB0-6E69-51AA-72F4420ED461}"/>
              </a:ext>
            </a:extLst>
          </p:cNvPr>
          <p:cNvSpPr/>
          <p:nvPr/>
        </p:nvSpPr>
        <p:spPr>
          <a:xfrm>
            <a:off x="905933" y="2816048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0AC4D0D-3752-46CD-DA84-DD7E38F2CB92}"/>
              </a:ext>
            </a:extLst>
          </p:cNvPr>
          <p:cNvSpPr/>
          <p:nvPr/>
        </p:nvSpPr>
        <p:spPr>
          <a:xfrm>
            <a:off x="905933" y="3957292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5DEC7F8B-ACBB-AB8C-8F88-77571B295549}"/>
              </a:ext>
            </a:extLst>
          </p:cNvPr>
          <p:cNvSpPr/>
          <p:nvPr/>
        </p:nvSpPr>
        <p:spPr>
          <a:xfrm>
            <a:off x="905933" y="4535394"/>
            <a:ext cx="346786" cy="36512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464DC8E3-CC5A-A554-FA73-E2F9B8F9DFD5}"/>
              </a:ext>
            </a:extLst>
          </p:cNvPr>
          <p:cNvSpPr/>
          <p:nvPr/>
        </p:nvSpPr>
        <p:spPr>
          <a:xfrm>
            <a:off x="905933" y="5502883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ABA3C20C-E4C6-CF24-0EF0-3050276E9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58887EB9-4A82-D747-D990-B89BAB023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2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03484B7-829C-EC50-EF01-1EA36F46EE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75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173A0-891A-B432-F0A8-279AAE742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9ADD-83AC-BB84-1650-9491E91AD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375"/>
            <a:ext cx="106934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Previous Work on Individual Counterfactual Explanations for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3C88E-C25B-6E1E-DB76-F105FDD1D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20</a:t>
            </a:fld>
            <a:endParaRPr lang="el-G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22B95E-7751-AB8D-4A4A-E79A7E5CEFB9}"/>
                  </a:ext>
                </a:extLst>
              </p:cNvPr>
              <p:cNvSpPr txBox="1"/>
              <p:nvPr/>
            </p:nvSpPr>
            <p:spPr>
              <a:xfrm>
                <a:off x="1067331" y="2292723"/>
                <a:ext cx="7036385" cy="16131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sz="2200" dirty="0"/>
              </a:p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n-US" sz="2200" b="0" i="1" smtClean="0">
                            <a:latin typeface="Cambria Math" panose="02040503050406030204" pitchFamily="18" charset="0"/>
                          </a:rPr>
                          <m:t>d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2000" i="1">
                                <a:latin typeface="Cambria Math" panose="02040503050406030204" pitchFamily="18" charset="0"/>
                              </a:rPr>
                              <m:t>y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func>
                  </m:oMath>
                </a14:m>
                <a:r>
                  <a:rPr lang="el-GR" sz="2200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i="1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sty m:val="p"/>
                      </m:rP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y</m:t>
                    </m:r>
                  </m:oMath>
                </a14:m>
                <a:endParaRPr lang="en-US" sz="2200" dirty="0"/>
              </a:p>
              <a:p>
                <a:pPr algn="ctr">
                  <a:lnSpc>
                    <a:spcPct val="150000"/>
                  </a:lnSpc>
                </a:pPr>
                <a:r>
                  <a:rPr lang="en-US" sz="2200" dirty="0"/>
                  <a:t>d: any distance function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22B95E-7751-AB8D-4A4A-E79A7E5CEF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331" y="2292723"/>
                <a:ext cx="7036385" cy="1613199"/>
              </a:xfrm>
              <a:prstGeom prst="rect">
                <a:avLst/>
              </a:prstGeom>
              <a:blipFill>
                <a:blip r:embed="rId3"/>
                <a:stretch>
                  <a:fillRect b="-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074C104-2BCA-8BCA-E3D8-D11C445C7871}"/>
              </a:ext>
            </a:extLst>
          </p:cNvPr>
          <p:cNvGrpSpPr/>
          <p:nvPr/>
        </p:nvGrpSpPr>
        <p:grpSpPr>
          <a:xfrm>
            <a:off x="8081225" y="1690688"/>
            <a:ext cx="3897382" cy="2681362"/>
            <a:chOff x="7318969" y="3638327"/>
            <a:chExt cx="3897382" cy="2681362"/>
          </a:xfrm>
        </p:grpSpPr>
        <p:grpSp>
          <p:nvGrpSpPr>
            <p:cNvPr id="20" name="Ομάδα 28">
              <a:extLst>
                <a:ext uri="{FF2B5EF4-FFF2-40B4-BE49-F238E27FC236}">
                  <a16:creationId xmlns:a16="http://schemas.microsoft.com/office/drawing/2014/main" id="{2B8CDA28-85C5-07DD-CB2D-A7DA2D28351B}"/>
                </a:ext>
              </a:extLst>
            </p:cNvPr>
            <p:cNvGrpSpPr/>
            <p:nvPr/>
          </p:nvGrpSpPr>
          <p:grpSpPr>
            <a:xfrm>
              <a:off x="7318969" y="3638327"/>
              <a:ext cx="3897382" cy="2681362"/>
              <a:chOff x="7275007" y="1951560"/>
              <a:chExt cx="4078793" cy="272642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BFC8EA7-C8C2-50C7-0F0B-7B8A5933A9CD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275007" y="1951560"/>
                <a:ext cx="4078793" cy="2270927"/>
                <a:chOff x="7275007" y="1014884"/>
                <a:chExt cx="4078793" cy="2270927"/>
              </a:xfrm>
              <a:noFill/>
              <a:effectLst/>
            </p:grpSpPr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4F7D83E9-A334-14A1-04B7-7ADD4FBE6CCD}"/>
                    </a:ext>
                  </a:extLst>
                </p:cNvPr>
                <p:cNvSpPr/>
                <p:nvPr/>
              </p:nvSpPr>
              <p:spPr>
                <a:xfrm>
                  <a:off x="7275007" y="1014884"/>
                  <a:ext cx="4078793" cy="2270927"/>
                </a:xfrm>
                <a:prstGeom prst="roundRect">
                  <a:avLst/>
                </a:prstGeom>
                <a:grp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6" name="Free-form: Shape 35">
                  <a:extLst>
                    <a:ext uri="{FF2B5EF4-FFF2-40B4-BE49-F238E27FC236}">
                      <a16:creationId xmlns:a16="http://schemas.microsoft.com/office/drawing/2014/main" id="{C7835930-DD93-0BCA-C104-6660093CB6FB}"/>
                    </a:ext>
                  </a:extLst>
                </p:cNvPr>
                <p:cNvSpPr/>
                <p:nvPr/>
              </p:nvSpPr>
              <p:spPr>
                <a:xfrm>
                  <a:off x="7395587" y="1129901"/>
                  <a:ext cx="3848519" cy="2049863"/>
                </a:xfrm>
                <a:custGeom>
                  <a:avLst/>
                  <a:gdLst>
                    <a:gd name="connsiteX0" fmla="*/ 0 w 3848519"/>
                    <a:gd name="connsiteY0" fmla="*/ 0 h 2049863"/>
                    <a:gd name="connsiteX1" fmla="*/ 1587639 w 3848519"/>
                    <a:gd name="connsiteY1" fmla="*/ 492369 h 2049863"/>
                    <a:gd name="connsiteX2" fmla="*/ 1798655 w 3848519"/>
                    <a:gd name="connsiteY2" fmla="*/ 1517301 h 2049863"/>
                    <a:gd name="connsiteX3" fmla="*/ 3848519 w 3848519"/>
                    <a:gd name="connsiteY3" fmla="*/ 2049863 h 2049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8519" h="2049863">
                      <a:moveTo>
                        <a:pt x="0" y="0"/>
                      </a:moveTo>
                      <a:cubicBezTo>
                        <a:pt x="643931" y="119743"/>
                        <a:pt x="1287863" y="239486"/>
                        <a:pt x="1587639" y="492369"/>
                      </a:cubicBezTo>
                      <a:cubicBezTo>
                        <a:pt x="1887415" y="745252"/>
                        <a:pt x="1421842" y="1257719"/>
                        <a:pt x="1798655" y="1517301"/>
                      </a:cubicBezTo>
                      <a:cubicBezTo>
                        <a:pt x="2175468" y="1776883"/>
                        <a:pt x="3523622" y="2016369"/>
                        <a:pt x="3848519" y="2049863"/>
                      </a:cubicBezTo>
                    </a:path>
                  </a:pathLst>
                </a:custGeom>
                <a:grp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Flowchart: Connector 23">
                    <a:extLst>
                      <a:ext uri="{FF2B5EF4-FFF2-40B4-BE49-F238E27FC236}">
                        <a16:creationId xmlns:a16="http://schemas.microsoft.com/office/drawing/2014/main" id="{3D667E5F-9C4E-BD8F-A0B6-D1A78114DACF}"/>
                      </a:ext>
                    </a:extLst>
                  </p:cNvPr>
                  <p:cNvSpPr/>
                  <p:nvPr/>
                </p:nvSpPr>
                <p:spPr>
                  <a:xfrm>
                    <a:off x="8092173" y="2575110"/>
                    <a:ext cx="284480" cy="266805"/>
                  </a:xfrm>
                  <a:prstGeom prst="flowChartConnector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1B384D46-6BDC-AF90-A73B-C12D05B05D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2173" y="2575110"/>
                    <a:ext cx="284480" cy="266805"/>
                  </a:xfrm>
                  <a:prstGeom prst="flowChartConnector">
                    <a:avLst/>
                  </a:prstGeom>
                  <a:blipFill>
                    <a:blip r:embed="rId15"/>
                    <a:stretch>
                      <a:fillRect l="-2128"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5" name="Arrow: Right 24">
                <a:extLst>
                  <a:ext uri="{FF2B5EF4-FFF2-40B4-BE49-F238E27FC236}">
                    <a16:creationId xmlns:a16="http://schemas.microsoft.com/office/drawing/2014/main" id="{D94A1FE3-5A6F-9694-D0F5-B92C12BA5080}"/>
                  </a:ext>
                </a:extLst>
              </p:cNvPr>
              <p:cNvSpPr/>
              <p:nvPr/>
            </p:nvSpPr>
            <p:spPr>
              <a:xfrm>
                <a:off x="8426692" y="2708512"/>
                <a:ext cx="763217" cy="45719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D6C5ADE-1E82-D264-7171-2B8FA966FF36}"/>
                  </a:ext>
                </a:extLst>
              </p:cNvPr>
              <p:cNvSpPr txBox="1"/>
              <p:nvPr/>
            </p:nvSpPr>
            <p:spPr>
              <a:xfrm>
                <a:off x="9286952" y="4308649"/>
                <a:ext cx="2066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Decision Boundary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C1A6BD47-43BF-A7E0-EFA8-12CF51A8DE55}"/>
                  </a:ext>
                </a:extLst>
              </p:cNvPr>
              <p:cNvCxnSpPr>
                <a:stCxn id="26" idx="0"/>
              </p:cNvCxnSpPr>
              <p:nvPr/>
            </p:nvCxnSpPr>
            <p:spPr>
              <a:xfrm flipH="1" flipV="1">
                <a:off x="9992360" y="3956277"/>
                <a:ext cx="328016" cy="352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Arrow: Right 27">
                <a:extLst>
                  <a:ext uri="{FF2B5EF4-FFF2-40B4-BE49-F238E27FC236}">
                    <a16:creationId xmlns:a16="http://schemas.microsoft.com/office/drawing/2014/main" id="{25ACF804-7AF7-31AF-4C0B-3E2E65D9C273}"/>
                  </a:ext>
                </a:extLst>
              </p:cNvPr>
              <p:cNvSpPr/>
              <p:nvPr/>
            </p:nvSpPr>
            <p:spPr>
              <a:xfrm rot="1121120" flipV="1">
                <a:off x="8366250" y="3129485"/>
                <a:ext cx="2052105" cy="45719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Ομάδα 19">
                <a:extLst>
                  <a:ext uri="{FF2B5EF4-FFF2-40B4-BE49-F238E27FC236}">
                    <a16:creationId xmlns:a16="http://schemas.microsoft.com/office/drawing/2014/main" id="{E46A0368-F794-7D89-11EF-E90FA618A56E}"/>
                  </a:ext>
                </a:extLst>
              </p:cNvPr>
              <p:cNvGrpSpPr/>
              <p:nvPr/>
            </p:nvGrpSpPr>
            <p:grpSpPr>
              <a:xfrm>
                <a:off x="10844554" y="2048528"/>
                <a:ext cx="307934" cy="369332"/>
                <a:chOff x="9897554" y="5099561"/>
                <a:chExt cx="515429" cy="601551"/>
              </a:xfrm>
            </p:grpSpPr>
            <p:sp>
              <p:nvSpPr>
                <p:cNvPr id="33" name="Οβάλ 16">
                  <a:extLst>
                    <a:ext uri="{FF2B5EF4-FFF2-40B4-BE49-F238E27FC236}">
                      <a16:creationId xmlns:a16="http://schemas.microsoft.com/office/drawing/2014/main" id="{AD9F385A-77BB-B71A-6861-3EBAE7A2D07B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036AE1A0-3E02-5DBC-0E65-7B68DF0D2332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</a:t>
                  </a:r>
                  <a:endParaRPr lang="el-GR" dirty="0"/>
                </a:p>
              </p:txBody>
            </p:sp>
          </p:grpSp>
          <p:grpSp>
            <p:nvGrpSpPr>
              <p:cNvPr id="30" name="Ομάδα 23">
                <a:extLst>
                  <a:ext uri="{FF2B5EF4-FFF2-40B4-BE49-F238E27FC236}">
                    <a16:creationId xmlns:a16="http://schemas.microsoft.com/office/drawing/2014/main" id="{B5611B60-F897-37D3-82F1-426D5C2376D0}"/>
                  </a:ext>
                </a:extLst>
              </p:cNvPr>
              <p:cNvGrpSpPr/>
              <p:nvPr/>
            </p:nvGrpSpPr>
            <p:grpSpPr>
              <a:xfrm>
                <a:off x="7459837" y="3735958"/>
                <a:ext cx="307934" cy="369332"/>
                <a:chOff x="9897554" y="5099561"/>
                <a:chExt cx="515429" cy="601551"/>
              </a:xfrm>
            </p:grpSpPr>
            <p:sp>
              <p:nvSpPr>
                <p:cNvPr id="31" name="Οβάλ 24">
                  <a:extLst>
                    <a:ext uri="{FF2B5EF4-FFF2-40B4-BE49-F238E27FC236}">
                      <a16:creationId xmlns:a16="http://schemas.microsoft.com/office/drawing/2014/main" id="{E59E84AC-B11D-A10F-ED38-1913AED4283C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1E686B00-60FC-414F-83CA-E0D5DDEB1AA0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0</a:t>
                  </a:r>
                  <a:endParaRPr lang="el-GR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Flowchart: Connector 18">
                  <a:extLst>
                    <a:ext uri="{FF2B5EF4-FFF2-40B4-BE49-F238E27FC236}">
                      <a16:creationId xmlns:a16="http://schemas.microsoft.com/office/drawing/2014/main" id="{16E18D43-B508-836B-84AF-95E2B4CF6FB6}"/>
                    </a:ext>
                  </a:extLst>
                </p:cNvPr>
                <p:cNvSpPr/>
                <p:nvPr/>
              </p:nvSpPr>
              <p:spPr>
                <a:xfrm>
                  <a:off x="9226476" y="4133871"/>
                  <a:ext cx="366248" cy="350001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Flowchart: Connector 18">
                  <a:extLst>
                    <a:ext uri="{FF2B5EF4-FFF2-40B4-BE49-F238E27FC236}">
                      <a16:creationId xmlns:a16="http://schemas.microsoft.com/office/drawing/2014/main" id="{069CA53A-A9D7-20A9-53C6-4981AFB23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76" y="4133871"/>
                  <a:ext cx="366248" cy="350001"/>
                </a:xfrm>
                <a:prstGeom prst="flowChartConnector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Flowchart: Connector 18">
                  <a:extLst>
                    <a:ext uri="{FF2B5EF4-FFF2-40B4-BE49-F238E27FC236}">
                      <a16:creationId xmlns:a16="http://schemas.microsoft.com/office/drawing/2014/main" id="{21EC3DD5-50A0-70E9-B766-8A4BAE50FB74}"/>
                    </a:ext>
                  </a:extLst>
                </p:cNvPr>
                <p:cNvSpPr/>
                <p:nvPr/>
              </p:nvSpPr>
              <p:spPr>
                <a:xfrm>
                  <a:off x="10349604" y="5003278"/>
                  <a:ext cx="318395" cy="296138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Flowchart: Connector 18">
                  <a:extLst>
                    <a:ext uri="{FF2B5EF4-FFF2-40B4-BE49-F238E27FC236}">
                      <a16:creationId xmlns:a16="http://schemas.microsoft.com/office/drawing/2014/main" id="{16EEF277-0B49-6B64-42CD-AC3E50F7D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9604" y="5003278"/>
                  <a:ext cx="318395" cy="296138"/>
                </a:xfrm>
                <a:prstGeom prst="flowChartConnector">
                  <a:avLst/>
                </a:prstGeom>
                <a:blipFill>
                  <a:blip r:embed="rId17"/>
                  <a:stretch>
                    <a:fillRect l="-10909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EE51D78-283E-9170-BEFF-11E2D5ABFE23}"/>
              </a:ext>
            </a:extLst>
          </p:cNvPr>
          <p:cNvSpPr txBox="1"/>
          <p:nvPr/>
        </p:nvSpPr>
        <p:spPr>
          <a:xfrm>
            <a:off x="1921850" y="6400412"/>
            <a:ext cx="9469064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Wachter, S., et al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 Counterfactual explanations without opening the black box: Automated decisions and the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gdpr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Harv. JL &amp; Tech, 2017.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DA01E68-4284-F9BD-EB86-A7B646D64A1D}"/>
              </a:ext>
            </a:extLst>
          </p:cNvPr>
          <p:cNvCxnSpPr/>
          <p:nvPr/>
        </p:nvCxnSpPr>
        <p:spPr>
          <a:xfrm>
            <a:off x="1921850" y="6356350"/>
            <a:ext cx="848448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18EB4C0-D0A3-62E3-4B83-5554458B6BA6}"/>
                  </a:ext>
                </a:extLst>
              </p:cNvPr>
              <p:cNvSpPr txBox="1"/>
              <p:nvPr/>
            </p:nvSpPr>
            <p:spPr>
              <a:xfrm>
                <a:off x="1006179" y="3973398"/>
                <a:ext cx="8997506" cy="20990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b="1" dirty="0"/>
                  <a:t>Add Push to Target Class:</a:t>
                </a:r>
                <a:endParaRPr lang="en-US" sz="22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2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b>
                            <m:sSubPr>
                              <m:ctrlPr>
                                <a:rPr lang="en-US" sz="2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sz="22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br>
                  <a:rPr lang="en-US" sz="22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200" b="0" i="1" smtClean="0">
                            <a:latin typeface="Cambria Math" panose="02040503050406030204" pitchFamily="18" charset="0"/>
                          </a:rPr>
                          <m:t>y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200" dirty="0"/>
                  <a:t> target class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sz="28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18EB4C0-D0A3-62E3-4B83-5554458B6B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179" y="3973398"/>
                <a:ext cx="8997506" cy="2099036"/>
              </a:xfrm>
              <a:prstGeom prst="rect">
                <a:avLst/>
              </a:prstGeom>
              <a:blipFill>
                <a:blip r:embed="rId18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11">
            <a:extLst>
              <a:ext uri="{FF2B5EF4-FFF2-40B4-BE49-F238E27FC236}">
                <a16:creationId xmlns:a16="http://schemas.microsoft.com/office/drawing/2014/main" id="{2A9C8AE6-4692-2572-2286-D556A8EF29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AA48C3C5-8C9E-1F04-81AA-7FBDBA08376D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B34318A-7A11-FEDF-C034-FEE3763C7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8F541B80-7D51-A6DC-C997-E776D5DCB1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41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00AF6-D209-F8DA-09BD-09E673EBD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D1151-A42C-2D36-0B15-8ABBD49C4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3253"/>
            <a:ext cx="106934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Previous Work on Individual Counterfactual Explanations for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9A76D-725C-319F-AD3F-60ADB068D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21</a:t>
            </a:fld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8C4C34-ACED-9A96-F164-CDD0B5CD7002}"/>
                  </a:ext>
                </a:extLst>
              </p:cNvPr>
              <p:cNvSpPr txBox="1"/>
              <p:nvPr/>
            </p:nvSpPr>
            <p:spPr>
              <a:xfrm>
                <a:off x="1029448" y="4953245"/>
                <a:ext cx="9860601" cy="3725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A8C4C34-ACED-9A96-F164-CDD0B5CD7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448" y="4953245"/>
                <a:ext cx="9860601" cy="372538"/>
              </a:xfrm>
              <a:prstGeom prst="rect">
                <a:avLst/>
              </a:prstGeom>
              <a:blipFill>
                <a:blip r:embed="rId3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4940949B-70C8-CA68-E73D-9BB17BDF46B7}"/>
              </a:ext>
            </a:extLst>
          </p:cNvPr>
          <p:cNvGrpSpPr/>
          <p:nvPr/>
        </p:nvGrpSpPr>
        <p:grpSpPr>
          <a:xfrm>
            <a:off x="7980128" y="1033804"/>
            <a:ext cx="4004143" cy="3064351"/>
            <a:chOff x="7738869" y="1980112"/>
            <a:chExt cx="4004143" cy="306435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43ADB82-A07D-3D30-6C59-379F9AEE90A5}"/>
                </a:ext>
              </a:extLst>
            </p:cNvPr>
            <p:cNvGrpSpPr/>
            <p:nvPr/>
          </p:nvGrpSpPr>
          <p:grpSpPr>
            <a:xfrm>
              <a:off x="7738869" y="2363101"/>
              <a:ext cx="3897382" cy="2681362"/>
              <a:chOff x="7318969" y="3638327"/>
              <a:chExt cx="3897382" cy="2681362"/>
            </a:xfrm>
          </p:grpSpPr>
          <p:grpSp>
            <p:nvGrpSpPr>
              <p:cNvPr id="20" name="Ομάδα 28">
                <a:extLst>
                  <a:ext uri="{FF2B5EF4-FFF2-40B4-BE49-F238E27FC236}">
                    <a16:creationId xmlns:a16="http://schemas.microsoft.com/office/drawing/2014/main" id="{56740318-B266-5DEB-B05C-8E97A6F04264}"/>
                  </a:ext>
                </a:extLst>
              </p:cNvPr>
              <p:cNvGrpSpPr/>
              <p:nvPr/>
            </p:nvGrpSpPr>
            <p:grpSpPr>
              <a:xfrm>
                <a:off x="7318969" y="3638327"/>
                <a:ext cx="3897382" cy="2681362"/>
                <a:chOff x="7275007" y="1951560"/>
                <a:chExt cx="4078793" cy="2726421"/>
              </a:xfrm>
            </p:grpSpPr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E2961AE7-4E97-A941-B0BC-642D81C8A236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7275007" y="1951560"/>
                  <a:ext cx="4078793" cy="2270927"/>
                  <a:chOff x="7275007" y="1014884"/>
                  <a:chExt cx="4078793" cy="2270927"/>
                </a:xfrm>
                <a:noFill/>
                <a:effectLst/>
              </p:grpSpPr>
              <p:sp>
                <p:nvSpPr>
                  <p:cNvPr id="35" name="Rectangle: Rounded Corners 34">
                    <a:extLst>
                      <a:ext uri="{FF2B5EF4-FFF2-40B4-BE49-F238E27FC236}">
                        <a16:creationId xmlns:a16="http://schemas.microsoft.com/office/drawing/2014/main" id="{8458F0A1-438E-2E73-47E5-792F05A72E87}"/>
                      </a:ext>
                    </a:extLst>
                  </p:cNvPr>
                  <p:cNvSpPr/>
                  <p:nvPr/>
                </p:nvSpPr>
                <p:spPr>
                  <a:xfrm>
                    <a:off x="7275007" y="1014884"/>
                    <a:ext cx="4078793" cy="2270927"/>
                  </a:xfrm>
                  <a:prstGeom prst="roundRect">
                    <a:avLst/>
                  </a:prstGeom>
                  <a:grpFill/>
                  <a:ln cap="sq" cmpd="sng">
                    <a:solidFill>
                      <a:schemeClr val="accent1"/>
                    </a:solidFill>
                    <a:rou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endParaRPr>
                  </a:p>
                </p:txBody>
              </p:sp>
              <p:sp>
                <p:nvSpPr>
                  <p:cNvPr id="36" name="Free-form: Shape 35">
                    <a:extLst>
                      <a:ext uri="{FF2B5EF4-FFF2-40B4-BE49-F238E27FC236}">
                        <a16:creationId xmlns:a16="http://schemas.microsoft.com/office/drawing/2014/main" id="{C02B00D7-A091-2E8B-85E5-6037CDCC5E31}"/>
                      </a:ext>
                    </a:extLst>
                  </p:cNvPr>
                  <p:cNvSpPr/>
                  <p:nvPr/>
                </p:nvSpPr>
                <p:spPr>
                  <a:xfrm>
                    <a:off x="7395587" y="1129901"/>
                    <a:ext cx="3848519" cy="2049863"/>
                  </a:xfrm>
                  <a:custGeom>
                    <a:avLst/>
                    <a:gdLst>
                      <a:gd name="connsiteX0" fmla="*/ 0 w 3848519"/>
                      <a:gd name="connsiteY0" fmla="*/ 0 h 2049863"/>
                      <a:gd name="connsiteX1" fmla="*/ 1587639 w 3848519"/>
                      <a:gd name="connsiteY1" fmla="*/ 492369 h 2049863"/>
                      <a:gd name="connsiteX2" fmla="*/ 1798655 w 3848519"/>
                      <a:gd name="connsiteY2" fmla="*/ 1517301 h 2049863"/>
                      <a:gd name="connsiteX3" fmla="*/ 3848519 w 3848519"/>
                      <a:gd name="connsiteY3" fmla="*/ 2049863 h 20498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848519" h="2049863">
                        <a:moveTo>
                          <a:pt x="0" y="0"/>
                        </a:moveTo>
                        <a:cubicBezTo>
                          <a:pt x="643931" y="119743"/>
                          <a:pt x="1287863" y="239486"/>
                          <a:pt x="1587639" y="492369"/>
                        </a:cubicBezTo>
                        <a:cubicBezTo>
                          <a:pt x="1887415" y="745252"/>
                          <a:pt x="1421842" y="1257719"/>
                          <a:pt x="1798655" y="1517301"/>
                        </a:cubicBezTo>
                        <a:cubicBezTo>
                          <a:pt x="2175468" y="1776883"/>
                          <a:pt x="3523622" y="2016369"/>
                          <a:pt x="3848519" y="2049863"/>
                        </a:cubicBezTo>
                      </a:path>
                    </a:pathLst>
                  </a:custGeom>
                  <a:grpFill/>
                  <a:ln cap="sq" cmpd="sng">
                    <a:solidFill>
                      <a:schemeClr val="accent1"/>
                    </a:solidFill>
                    <a:round/>
                  </a:ln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Flowchart: Connector 23">
                      <a:extLst>
                        <a:ext uri="{FF2B5EF4-FFF2-40B4-BE49-F238E27FC236}">
                          <a16:creationId xmlns:a16="http://schemas.microsoft.com/office/drawing/2014/main" id="{9DCD5FF5-CFD2-1E1C-42DA-0F91F4B8F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2173" y="2575110"/>
                      <a:ext cx="284480" cy="266805"/>
                    </a:xfrm>
                    <a:prstGeom prst="flowChartConnector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15" name="Flowchart: Connector 14">
                      <a:extLst>
                        <a:ext uri="{FF2B5EF4-FFF2-40B4-BE49-F238E27FC236}">
                          <a16:creationId xmlns:a16="http://schemas.microsoft.com/office/drawing/2014/main" id="{1B384D46-6BDC-AF90-A73B-C12D05B05D3B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092173" y="2575110"/>
                      <a:ext cx="284480" cy="266805"/>
                    </a:xfrm>
                    <a:prstGeom prst="flowChartConnector">
                      <a:avLst/>
                    </a:prstGeom>
                    <a:blipFill>
                      <a:blip r:embed="rId15"/>
                      <a:stretch>
                        <a:fillRect l="-2128"/>
                      </a:stretch>
                    </a:blip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5" name="Arrow: Right 24">
                  <a:extLst>
                    <a:ext uri="{FF2B5EF4-FFF2-40B4-BE49-F238E27FC236}">
                      <a16:creationId xmlns:a16="http://schemas.microsoft.com/office/drawing/2014/main" id="{58D4492C-A13B-DBF6-B235-4AC2DB048EA9}"/>
                    </a:ext>
                  </a:extLst>
                </p:cNvPr>
                <p:cNvSpPr/>
                <p:nvPr/>
              </p:nvSpPr>
              <p:spPr>
                <a:xfrm>
                  <a:off x="8426692" y="2708512"/>
                  <a:ext cx="763217" cy="45719"/>
                </a:xfrm>
                <a:prstGeom prst="right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C74C832-18F9-6DA0-DB67-BEBAD25B7F73}"/>
                    </a:ext>
                  </a:extLst>
                </p:cNvPr>
                <p:cNvSpPr txBox="1"/>
                <p:nvPr/>
              </p:nvSpPr>
              <p:spPr>
                <a:xfrm>
                  <a:off x="9286952" y="4308649"/>
                  <a:ext cx="20668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Decision Boundary</a:t>
                  </a:r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44455FD6-90D1-F1EE-D06D-5B8C72C954B5}"/>
                    </a:ext>
                  </a:extLst>
                </p:cNvPr>
                <p:cNvCxnSpPr>
                  <a:cxnSpLocks/>
                  <a:stCxn id="26" idx="0"/>
                </p:cNvCxnSpPr>
                <p:nvPr/>
              </p:nvCxnSpPr>
              <p:spPr>
                <a:xfrm flipH="1" flipV="1">
                  <a:off x="10149087" y="3928979"/>
                  <a:ext cx="171288" cy="37967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Arrow: Right 27">
                  <a:extLst>
                    <a:ext uri="{FF2B5EF4-FFF2-40B4-BE49-F238E27FC236}">
                      <a16:creationId xmlns:a16="http://schemas.microsoft.com/office/drawing/2014/main" id="{FC5F4490-7674-8A9B-F5F5-14DD2C660F7F}"/>
                    </a:ext>
                  </a:extLst>
                </p:cNvPr>
                <p:cNvSpPr/>
                <p:nvPr/>
              </p:nvSpPr>
              <p:spPr>
                <a:xfrm rot="1121120" flipV="1">
                  <a:off x="8366250" y="3129485"/>
                  <a:ext cx="2052105" cy="45719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" name="Ομάδα 19">
                  <a:extLst>
                    <a:ext uri="{FF2B5EF4-FFF2-40B4-BE49-F238E27FC236}">
                      <a16:creationId xmlns:a16="http://schemas.microsoft.com/office/drawing/2014/main" id="{D3469CCA-F204-ADF2-F837-5E6E73941A78}"/>
                    </a:ext>
                  </a:extLst>
                </p:cNvPr>
                <p:cNvGrpSpPr/>
                <p:nvPr/>
              </p:nvGrpSpPr>
              <p:grpSpPr>
                <a:xfrm>
                  <a:off x="10844554" y="2048528"/>
                  <a:ext cx="307934" cy="369332"/>
                  <a:chOff x="9897554" y="5099561"/>
                  <a:chExt cx="515429" cy="601551"/>
                </a:xfrm>
              </p:grpSpPr>
              <p:sp>
                <p:nvSpPr>
                  <p:cNvPr id="33" name="Οβάλ 16">
                    <a:extLst>
                      <a:ext uri="{FF2B5EF4-FFF2-40B4-BE49-F238E27FC236}">
                        <a16:creationId xmlns:a16="http://schemas.microsoft.com/office/drawing/2014/main" id="{A188E6D2-56E6-3441-3721-32F90E0E84CB}"/>
                      </a:ext>
                    </a:extLst>
                  </p:cNvPr>
                  <p:cNvSpPr/>
                  <p:nvPr/>
                </p:nvSpPr>
                <p:spPr>
                  <a:xfrm>
                    <a:off x="9897554" y="5142226"/>
                    <a:ext cx="515429" cy="51622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D7C574C0-49CE-679F-B333-89708C23FA3B}"/>
                      </a:ext>
                    </a:extLst>
                  </p:cNvPr>
                  <p:cNvSpPr txBox="1"/>
                  <p:nvPr/>
                </p:nvSpPr>
                <p:spPr>
                  <a:xfrm>
                    <a:off x="9968730" y="5099561"/>
                    <a:ext cx="373075" cy="601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1</a:t>
                    </a:r>
                    <a:endParaRPr lang="el-GR" dirty="0"/>
                  </a:p>
                </p:txBody>
              </p:sp>
            </p:grpSp>
            <p:grpSp>
              <p:nvGrpSpPr>
                <p:cNvPr id="30" name="Ομάδα 23">
                  <a:extLst>
                    <a:ext uri="{FF2B5EF4-FFF2-40B4-BE49-F238E27FC236}">
                      <a16:creationId xmlns:a16="http://schemas.microsoft.com/office/drawing/2014/main" id="{04802D65-3E1D-BEAF-DB46-319BE7E591AA}"/>
                    </a:ext>
                  </a:extLst>
                </p:cNvPr>
                <p:cNvGrpSpPr/>
                <p:nvPr/>
              </p:nvGrpSpPr>
              <p:grpSpPr>
                <a:xfrm>
                  <a:off x="7459837" y="3735958"/>
                  <a:ext cx="307934" cy="369332"/>
                  <a:chOff x="9897554" y="5099561"/>
                  <a:chExt cx="515429" cy="601551"/>
                </a:xfrm>
              </p:grpSpPr>
              <p:sp>
                <p:nvSpPr>
                  <p:cNvPr id="31" name="Οβάλ 24">
                    <a:extLst>
                      <a:ext uri="{FF2B5EF4-FFF2-40B4-BE49-F238E27FC236}">
                        <a16:creationId xmlns:a16="http://schemas.microsoft.com/office/drawing/2014/main" id="{E3A453E3-8D4E-BFC1-BAE6-2F428414E9CE}"/>
                      </a:ext>
                    </a:extLst>
                  </p:cNvPr>
                  <p:cNvSpPr/>
                  <p:nvPr/>
                </p:nvSpPr>
                <p:spPr>
                  <a:xfrm>
                    <a:off x="9897554" y="5142226"/>
                    <a:ext cx="515429" cy="51622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95DCF2C5-3EA5-BFB8-DE07-08B64B0CB2B5}"/>
                      </a:ext>
                    </a:extLst>
                  </p:cNvPr>
                  <p:cNvSpPr txBox="1"/>
                  <p:nvPr/>
                </p:nvSpPr>
                <p:spPr>
                  <a:xfrm>
                    <a:off x="9968730" y="5099561"/>
                    <a:ext cx="373075" cy="601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0</a:t>
                    </a:r>
                    <a:endParaRPr lang="el-GR" dirty="0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Flowchart: Connector 18">
                    <a:extLst>
                      <a:ext uri="{FF2B5EF4-FFF2-40B4-BE49-F238E27FC236}">
                        <a16:creationId xmlns:a16="http://schemas.microsoft.com/office/drawing/2014/main" id="{E6A3D934-1E41-8106-9154-FEC1322E29DF}"/>
                      </a:ext>
                    </a:extLst>
                  </p:cNvPr>
                  <p:cNvSpPr/>
                  <p:nvPr/>
                </p:nvSpPr>
                <p:spPr>
                  <a:xfrm>
                    <a:off x="9226476" y="4133871"/>
                    <a:ext cx="366248" cy="350001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1" name="Flowchart: Connector 18">
                    <a:extLst>
                      <a:ext uri="{FF2B5EF4-FFF2-40B4-BE49-F238E27FC236}">
                        <a16:creationId xmlns:a16="http://schemas.microsoft.com/office/drawing/2014/main" id="{069CA53A-A9D7-20A9-53C6-4981AFB2346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26476" y="4133871"/>
                    <a:ext cx="366248" cy="350001"/>
                  </a:xfrm>
                  <a:prstGeom prst="flowChartConnector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Flowchart: Connector 18">
                    <a:extLst>
                      <a:ext uri="{FF2B5EF4-FFF2-40B4-BE49-F238E27FC236}">
                        <a16:creationId xmlns:a16="http://schemas.microsoft.com/office/drawing/2014/main" id="{93C64C5F-1E48-5670-E785-5AF05B271EC4}"/>
                      </a:ext>
                    </a:extLst>
                  </p:cNvPr>
                  <p:cNvSpPr/>
                  <p:nvPr/>
                </p:nvSpPr>
                <p:spPr>
                  <a:xfrm>
                    <a:off x="10349604" y="5003278"/>
                    <a:ext cx="318395" cy="296138"/>
                  </a:xfrm>
                  <a:prstGeom prst="flowChartConnector">
                    <a:avLst/>
                  </a:prstGeom>
                  <a:solidFill>
                    <a:srgbClr val="F26464"/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32" name="Flowchart: Connector 18">
                    <a:extLst>
                      <a:ext uri="{FF2B5EF4-FFF2-40B4-BE49-F238E27FC236}">
                        <a16:creationId xmlns:a16="http://schemas.microsoft.com/office/drawing/2014/main" id="{16EEF277-0B49-6B64-42CD-AC3E50F7DC5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49604" y="5003278"/>
                    <a:ext cx="318395" cy="296138"/>
                  </a:xfrm>
                  <a:prstGeom prst="flowChartConnector">
                    <a:avLst/>
                  </a:prstGeom>
                  <a:blipFill>
                    <a:blip r:embed="rId17"/>
                    <a:stretch>
                      <a:fillRect l="-10909"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41A2E461-239D-1959-B6A0-28946ADA3174}"/>
                </a:ext>
              </a:extLst>
            </p:cNvPr>
            <p:cNvSpPr/>
            <p:nvPr/>
          </p:nvSpPr>
          <p:spPr>
            <a:xfrm>
              <a:off x="7975600" y="2520675"/>
              <a:ext cx="3393440" cy="604791"/>
            </a:xfrm>
            <a:custGeom>
              <a:avLst/>
              <a:gdLst>
                <a:gd name="connsiteX0" fmla="*/ 0 w 3393440"/>
                <a:gd name="connsiteY0" fmla="*/ 237629 h 604791"/>
                <a:gd name="connsiteX1" fmla="*/ 670560 w 3393440"/>
                <a:gd name="connsiteY1" fmla="*/ 34429 h 604791"/>
                <a:gd name="connsiteX2" fmla="*/ 1656080 w 3393440"/>
                <a:gd name="connsiteY2" fmla="*/ 24269 h 604791"/>
                <a:gd name="connsiteX3" fmla="*/ 2153920 w 3393440"/>
                <a:gd name="connsiteY3" fmla="*/ 278269 h 604791"/>
                <a:gd name="connsiteX4" fmla="*/ 2966720 w 3393440"/>
                <a:gd name="connsiteY4" fmla="*/ 572909 h 604791"/>
                <a:gd name="connsiteX5" fmla="*/ 3393440 w 3393440"/>
                <a:gd name="connsiteY5" fmla="*/ 583069 h 60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3440" h="604791">
                  <a:moveTo>
                    <a:pt x="0" y="237629"/>
                  </a:moveTo>
                  <a:cubicBezTo>
                    <a:pt x="197273" y="153809"/>
                    <a:pt x="394547" y="69989"/>
                    <a:pt x="670560" y="34429"/>
                  </a:cubicBezTo>
                  <a:cubicBezTo>
                    <a:pt x="946573" y="-1131"/>
                    <a:pt x="1408853" y="-16371"/>
                    <a:pt x="1656080" y="24269"/>
                  </a:cubicBezTo>
                  <a:cubicBezTo>
                    <a:pt x="1903307" y="64909"/>
                    <a:pt x="1935480" y="186829"/>
                    <a:pt x="2153920" y="278269"/>
                  </a:cubicBezTo>
                  <a:cubicBezTo>
                    <a:pt x="2372360" y="369709"/>
                    <a:pt x="2760133" y="522109"/>
                    <a:pt x="2966720" y="572909"/>
                  </a:cubicBezTo>
                  <a:cubicBezTo>
                    <a:pt x="3173307" y="623709"/>
                    <a:pt x="3283373" y="603389"/>
                    <a:pt x="3393440" y="583069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5C5EBACD-5453-3CDE-942A-7FFC48AA4E69}"/>
                </a:ext>
              </a:extLst>
            </p:cNvPr>
            <p:cNvSpPr/>
            <p:nvPr/>
          </p:nvSpPr>
          <p:spPr>
            <a:xfrm>
              <a:off x="8158480" y="3314645"/>
              <a:ext cx="3332480" cy="307259"/>
            </a:xfrm>
            <a:custGeom>
              <a:avLst/>
              <a:gdLst>
                <a:gd name="connsiteX0" fmla="*/ 0 w 3332480"/>
                <a:gd name="connsiteY0" fmla="*/ 307259 h 307259"/>
                <a:gd name="connsiteX1" fmla="*/ 314960 w 3332480"/>
                <a:gd name="connsiteY1" fmla="*/ 73579 h 307259"/>
                <a:gd name="connsiteX2" fmla="*/ 1076960 w 3332480"/>
                <a:gd name="connsiteY2" fmla="*/ 2459 h 307259"/>
                <a:gd name="connsiteX3" fmla="*/ 1869440 w 3332480"/>
                <a:gd name="connsiteY3" fmla="*/ 144699 h 307259"/>
                <a:gd name="connsiteX4" fmla="*/ 2489200 w 3332480"/>
                <a:gd name="connsiteY4" fmla="*/ 83739 h 307259"/>
                <a:gd name="connsiteX5" fmla="*/ 3332480 w 3332480"/>
                <a:gd name="connsiteY5" fmla="*/ 225979 h 307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32480" h="307259">
                  <a:moveTo>
                    <a:pt x="0" y="307259"/>
                  </a:moveTo>
                  <a:cubicBezTo>
                    <a:pt x="67733" y="215819"/>
                    <a:pt x="135467" y="124379"/>
                    <a:pt x="314960" y="73579"/>
                  </a:cubicBezTo>
                  <a:cubicBezTo>
                    <a:pt x="494453" y="22779"/>
                    <a:pt x="817880" y="-9394"/>
                    <a:pt x="1076960" y="2459"/>
                  </a:cubicBezTo>
                  <a:cubicBezTo>
                    <a:pt x="1336040" y="14312"/>
                    <a:pt x="1634067" y="131152"/>
                    <a:pt x="1869440" y="144699"/>
                  </a:cubicBezTo>
                  <a:cubicBezTo>
                    <a:pt x="2104813" y="158246"/>
                    <a:pt x="2245360" y="70192"/>
                    <a:pt x="2489200" y="83739"/>
                  </a:cubicBezTo>
                  <a:cubicBezTo>
                    <a:pt x="2733040" y="97286"/>
                    <a:pt x="3185160" y="220899"/>
                    <a:pt x="3332480" y="225979"/>
                  </a:cubicBezTo>
                </a:path>
              </a:pathLst>
            </a:custGeom>
            <a:noFill/>
            <a:ln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9A9D334-8BA5-CACB-4935-0B97A57AB289}"/>
                </a:ext>
              </a:extLst>
            </p:cNvPr>
            <p:cNvCxnSpPr>
              <a:cxnSpLocks/>
              <a:endCxn id="42" idx="3"/>
            </p:cNvCxnSpPr>
            <p:nvPr/>
          </p:nvCxnSpPr>
          <p:spPr>
            <a:xfrm flipH="1">
              <a:off x="10129520" y="2363101"/>
              <a:ext cx="824526" cy="43584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DAA450-29C5-8337-922D-2E75AAE0563A}"/>
                </a:ext>
              </a:extLst>
            </p:cNvPr>
            <p:cNvSpPr txBox="1"/>
            <p:nvPr/>
          </p:nvSpPr>
          <p:spPr>
            <a:xfrm>
              <a:off x="10165080" y="1980112"/>
              <a:ext cx="15779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Data Manifold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8AE1CFE-B8E8-9510-9A80-F10A9BA7D441}"/>
                  </a:ext>
                </a:extLst>
              </p:cNvPr>
              <p:cNvSpPr txBox="1"/>
              <p:nvPr/>
            </p:nvSpPr>
            <p:spPr>
              <a:xfrm>
                <a:off x="1013901" y="2509569"/>
                <a:ext cx="7948593" cy="37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8AE1CFE-B8E8-9510-9A80-F10A9BA7D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01" y="2509569"/>
                <a:ext cx="7948593" cy="372538"/>
              </a:xfrm>
              <a:prstGeom prst="rect">
                <a:avLst/>
              </a:prstGeom>
              <a:blipFill>
                <a:blip r:embed="rId18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DA78984-5346-5095-64E7-A771EC2FF35C}"/>
              </a:ext>
            </a:extLst>
          </p:cNvPr>
          <p:cNvSpPr txBox="1"/>
          <p:nvPr/>
        </p:nvSpPr>
        <p:spPr>
          <a:xfrm>
            <a:off x="1029448" y="4701403"/>
            <a:ext cx="4929699" cy="37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 Data Manifold: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7F4BE-261E-6CAE-6B27-9F00BD26811F}"/>
              </a:ext>
            </a:extLst>
          </p:cNvPr>
          <p:cNvSpPr txBox="1"/>
          <p:nvPr/>
        </p:nvSpPr>
        <p:spPr>
          <a:xfrm>
            <a:off x="1029447" y="2229958"/>
            <a:ext cx="4929699" cy="37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 Actionability: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E16C4D-5C23-9391-9A74-38D10EE11C79}"/>
                  </a:ext>
                </a:extLst>
              </p:cNvPr>
              <p:cNvSpPr txBox="1"/>
              <p:nvPr/>
            </p:nvSpPr>
            <p:spPr>
              <a:xfrm>
                <a:off x="1013901" y="3727570"/>
                <a:ext cx="8066689" cy="372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sSub>
                            <m:sSub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𝒜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′′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y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≠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4E16C4D-5C23-9391-9A74-38D10EE11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01" y="3727570"/>
                <a:ext cx="8066689" cy="372538"/>
              </a:xfrm>
              <a:prstGeom prst="rect">
                <a:avLst/>
              </a:prstGeom>
              <a:blipFill>
                <a:blip r:embed="rId19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B01AFF00-C702-29B0-9EEC-64F32DF98B03}"/>
              </a:ext>
            </a:extLst>
          </p:cNvPr>
          <p:cNvSpPr txBox="1"/>
          <p:nvPr/>
        </p:nvSpPr>
        <p:spPr>
          <a:xfrm>
            <a:off x="1029447" y="3447959"/>
            <a:ext cx="4929699" cy="371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Add Sparsity: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9F180A-3144-92E5-D84F-407C9C6CB44F}"/>
              </a:ext>
            </a:extLst>
          </p:cNvPr>
          <p:cNvSpPr txBox="1"/>
          <p:nvPr/>
        </p:nvSpPr>
        <p:spPr>
          <a:xfrm>
            <a:off x="1029447" y="57063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Causality</a:t>
            </a:r>
            <a:endParaRPr lang="en-US" dirty="0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1F1AD34B-8DCD-D044-7716-5F6D409E46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F1C6F0C8-5E84-AE83-E4BD-97F36969ECA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216AD26C-A52D-06F7-93BD-A7E8B6228A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48A516F-0EEB-4D74-7639-A90EEBAC51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60389EE4-CD40-A620-515C-E67D5C4BF71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l-G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6D3B7A-83D6-42C2-ABBB-B9CFDF372F1B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AF4D6-E579-6E2E-6DEA-A9337990992E}"/>
              </a:ext>
            </a:extLst>
          </p:cNvPr>
          <p:cNvSpPr txBox="1"/>
          <p:nvPr/>
        </p:nvSpPr>
        <p:spPr>
          <a:xfrm>
            <a:off x="1921850" y="6407369"/>
            <a:ext cx="9120799" cy="27699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Verma, S., et al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 Counterfactual Explanations and Algorithmic Recourses for Machine Learning: A Review . ACM Comp. Surveys, 2017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F300E2-B8A0-5F29-0834-FFB5B98D94C0}"/>
              </a:ext>
            </a:extLst>
          </p:cNvPr>
          <p:cNvCxnSpPr/>
          <p:nvPr/>
        </p:nvCxnSpPr>
        <p:spPr>
          <a:xfrm>
            <a:off x="1921850" y="6356350"/>
            <a:ext cx="848448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49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7DA85-A075-1910-CE23-26F9ACBFA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325563"/>
          </a:xfrm>
        </p:spPr>
        <p:txBody>
          <a:bodyPr/>
          <a:lstStyle/>
          <a:p>
            <a:r>
              <a:rPr lang="en-US" dirty="0"/>
              <a:t>Previous Work on Individual Counterfactual Explanations for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75C5E-2E38-11E7-319D-1D8CB214D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1600" dirty="0"/>
              <a:t>Kanamori, K., Takagi, T., Kobayashi, K., Arimura, H.: </a:t>
            </a:r>
            <a:r>
              <a:rPr lang="en-US" sz="1600" b="1" dirty="0"/>
              <a:t>Dace</a:t>
            </a:r>
            <a:r>
              <a:rPr lang="en-US" sz="1600" dirty="0"/>
              <a:t>: Distribution-aware counterfactual explanation by mixed-integer linear optimization. IJCAI, 2020.</a:t>
            </a:r>
          </a:p>
          <a:p>
            <a:r>
              <a:rPr lang="en-US" sz="1600" dirty="0" err="1"/>
              <a:t>Guyomard</a:t>
            </a:r>
            <a:r>
              <a:rPr lang="en-US" sz="1600" dirty="0"/>
              <a:t>, V., </a:t>
            </a:r>
            <a:r>
              <a:rPr lang="en-US" sz="1600" dirty="0" err="1"/>
              <a:t>Fessant</a:t>
            </a:r>
            <a:r>
              <a:rPr lang="en-US" sz="1600" dirty="0"/>
              <a:t>, F., Guyet, T., Bouadi, T., Termier, A.: Generating robust counterfactual explanations. ECML-PKDD, 2023.</a:t>
            </a:r>
          </a:p>
          <a:p>
            <a:r>
              <a:rPr lang="en-US" sz="1600" dirty="0" err="1"/>
              <a:t>Poyiadzi</a:t>
            </a:r>
            <a:r>
              <a:rPr lang="en-US" sz="1600" dirty="0"/>
              <a:t>, R., Sokol, K., Santos-Rodriguez, R., </a:t>
            </a:r>
            <a:r>
              <a:rPr lang="en-US" sz="1600" dirty="0" err="1"/>
              <a:t>De~Bie</a:t>
            </a:r>
            <a:r>
              <a:rPr lang="en-US" sz="1600" dirty="0"/>
              <a:t>, T., Flach, P.: </a:t>
            </a:r>
            <a:r>
              <a:rPr lang="en-US" sz="1600" b="1" dirty="0"/>
              <a:t>FACE</a:t>
            </a:r>
            <a:r>
              <a:rPr lang="en-US" sz="1600" dirty="0"/>
              <a:t>: feasible and actionable counterfactual explanations.  AAAI/ACM, 2020.</a:t>
            </a:r>
          </a:p>
          <a:p>
            <a:r>
              <a:rPr lang="en-US" sz="1600" dirty="0" err="1"/>
              <a:t>Ustun</a:t>
            </a:r>
            <a:r>
              <a:rPr lang="en-US" sz="1600" dirty="0"/>
              <a:t>, B., </a:t>
            </a:r>
            <a:r>
              <a:rPr lang="en-US" sz="1600" dirty="0" err="1"/>
              <a:t>Spangher</a:t>
            </a:r>
            <a:r>
              <a:rPr lang="en-US" sz="1600" dirty="0"/>
              <a:t>, A., Liu, Y.: Actionable recourse in linear classification. </a:t>
            </a:r>
            <a:r>
              <a:rPr lang="en-US" sz="1600" dirty="0" err="1"/>
              <a:t>FAccT</a:t>
            </a:r>
            <a:r>
              <a:rPr lang="en-US" sz="1600" dirty="0"/>
              <a:t>, 2019.</a:t>
            </a:r>
          </a:p>
          <a:p>
            <a:r>
              <a:rPr lang="en-US" sz="1600" dirty="0"/>
              <a:t>Ribeiro, M.T., Singh, S., </a:t>
            </a:r>
            <a:r>
              <a:rPr lang="en-US" sz="1600" dirty="0" err="1"/>
              <a:t>Guestrin</a:t>
            </a:r>
            <a:r>
              <a:rPr lang="en-US" sz="1600" dirty="0"/>
              <a:t>, C.: </a:t>
            </a:r>
            <a:r>
              <a:rPr lang="en-US" sz="1600" b="1" dirty="0"/>
              <a:t>LIME,</a:t>
            </a:r>
            <a:r>
              <a:rPr lang="en-US" sz="1600" dirty="0"/>
              <a:t> " why should i trust you?" explaining the predictions of any classifier. ACM SIGKDD, 2016.</a:t>
            </a:r>
          </a:p>
          <a:p>
            <a:r>
              <a:rPr lang="en-US" sz="1600" dirty="0"/>
              <a:t>Karimi, A.H., Barthe, G., Balle, B., Valera, I.: Model-agnostic counterfactual explanations for consequential decisions. PMLR, 2020.</a:t>
            </a:r>
          </a:p>
          <a:p>
            <a:r>
              <a:rPr lang="en-US" sz="1600" dirty="0"/>
              <a:t>Sharma, S., Henderson, J., Ghosh, J.: </a:t>
            </a:r>
            <a:r>
              <a:rPr lang="en-US" sz="1600" b="1" dirty="0" err="1"/>
              <a:t>Certifai</a:t>
            </a:r>
            <a:r>
              <a:rPr lang="en-US" sz="1600" dirty="0"/>
              <a:t>: A common framework to provide explanations and </a:t>
            </a:r>
            <a:r>
              <a:rPr lang="en-US" sz="1600" dirty="0" err="1"/>
              <a:t>analyse</a:t>
            </a:r>
            <a:r>
              <a:rPr lang="en-US" sz="1600" dirty="0"/>
              <a:t> the fairness and robustness of black-box models. AAAI/ACM, 2020. </a:t>
            </a:r>
          </a:p>
          <a:p>
            <a:r>
              <a:rPr lang="en-US" sz="1600" dirty="0"/>
              <a:t>Bynum, L.E., Loftus, J.R., </a:t>
            </a:r>
            <a:r>
              <a:rPr lang="en-US" sz="1600" dirty="0" err="1"/>
              <a:t>Stoyanovich</a:t>
            </a:r>
            <a:r>
              <a:rPr lang="en-US" sz="1600" dirty="0"/>
              <a:t>, J.: </a:t>
            </a:r>
            <a:r>
              <a:rPr lang="en-US" sz="1600" b="1" dirty="0"/>
              <a:t>Counterfactuals for the future</a:t>
            </a:r>
            <a:r>
              <a:rPr lang="en-US" sz="1600" dirty="0"/>
              <a:t>. AAAI, 2023.</a:t>
            </a:r>
          </a:p>
          <a:p>
            <a:r>
              <a:rPr lang="en-US" sz="1600" dirty="0" err="1"/>
              <a:t>Ramaravind</a:t>
            </a:r>
            <a:r>
              <a:rPr lang="en-US" sz="1600" dirty="0"/>
              <a:t> K. </a:t>
            </a:r>
            <a:r>
              <a:rPr lang="en-US" sz="1600" dirty="0" err="1"/>
              <a:t>Mothilal</a:t>
            </a:r>
            <a:r>
              <a:rPr lang="en-US" sz="1600" dirty="0"/>
              <a:t>, Amit Sharma, and Chenhao Tan. 2020. </a:t>
            </a:r>
            <a:r>
              <a:rPr lang="en-US" sz="1600" b="1" dirty="0"/>
              <a:t>DICE</a:t>
            </a:r>
            <a:r>
              <a:rPr lang="en-US" sz="1600" dirty="0"/>
              <a:t>: Explaining machine learning classifiers through diverse counterfactual explanations. FAT*, 2020.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9C23480E-ED44-6484-AF38-2ADABCD7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22</a:t>
            </a:fld>
            <a:endParaRPr lang="el-GR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406BD490-0E37-8930-100B-EBBDEEBE3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F63738BF-8325-1F78-834C-707F247A0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412CCDC-0ADE-9505-87D7-F014321BBC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A5B6C2E-8EBB-7629-E12E-5FAC13919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849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34F3-F090-3BBC-D8F7-94C650153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E86F9-A20D-C9BA-D420-4530412FA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93400" cy="1325563"/>
          </a:xfrm>
        </p:spPr>
        <p:txBody>
          <a:bodyPr/>
          <a:lstStyle/>
          <a:p>
            <a:r>
              <a:rPr lang="en-US" dirty="0"/>
              <a:t>How to find Counterfactuals?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50D1B-359D-3579-6ED1-10B618025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3473"/>
            <a:ext cx="10515600" cy="459349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/>
              <a:t>Approaches: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Random Perturbations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Prototype-Based</a:t>
            </a:r>
          </a:p>
          <a:p>
            <a:pPr lvl="1">
              <a:lnSpc>
                <a:spcPct val="120000"/>
              </a:lnSpc>
            </a:pPr>
            <a:r>
              <a:rPr lang="en-US" sz="1200" dirty="0"/>
              <a:t>K-NN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Rule-based, Frequent Itemset Mining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Cost-based Heuristics</a:t>
            </a:r>
          </a:p>
          <a:p>
            <a:pPr lvl="1">
              <a:lnSpc>
                <a:spcPct val="120000"/>
              </a:lnSpc>
            </a:pPr>
            <a:r>
              <a:rPr lang="en-US" sz="1200" dirty="0"/>
              <a:t>Simulated Annealing, Hill Climbing, Tabu Search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Genetic-based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Gradient-based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Reinforcement Learning-based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Generative Model-based (VAE/GAN)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Mixed Integer Programming (MIP)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LLM-based</a:t>
            </a:r>
          </a:p>
        </p:txBody>
      </p:sp>
      <p:sp>
        <p:nvSpPr>
          <p:cNvPr id="9" name="Slide Number Placeholder 14">
            <a:extLst>
              <a:ext uri="{FF2B5EF4-FFF2-40B4-BE49-F238E27FC236}">
                <a16:creationId xmlns:a16="http://schemas.microsoft.com/office/drawing/2014/main" id="{2D7B973A-97C3-6A31-D29E-2947163B6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23</a:t>
            </a:fld>
            <a:endParaRPr lang="el-GR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55169CD7-F697-ECB7-F85B-D94296AD94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0917D8-547F-430F-ED5B-5CC770DDB7D1}"/>
              </a:ext>
            </a:extLst>
          </p:cNvPr>
          <p:cNvSpPr txBox="1"/>
          <p:nvPr/>
        </p:nvSpPr>
        <p:spPr>
          <a:xfrm>
            <a:off x="6586220" y="1494514"/>
            <a:ext cx="4048760" cy="2482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500" dirty="0"/>
              <a:t>Different approaches emphasize on: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Feasibility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Actionability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Sparsity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Robustness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Data Manifold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Causal Relationships</a:t>
            </a:r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91DBE0F-B18B-6B71-66B6-6B7276EF37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FD606D1-803A-6A23-CEB8-4E5D867A94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2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E84317B7-5512-1CC7-CDBF-A4E5CFC3B3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460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AA759EF-44E8-3307-A7E4-C2E39434F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UGCE</a:t>
            </a:r>
            <a:r>
              <a:rPr lang="en-US" dirty="0"/>
              <a:t>: User-guided incremental counterfactual exploration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7AC5237-4894-A90B-044C-A8260B6E0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Fragkathoulas, C., </a:t>
            </a:r>
            <a:r>
              <a:rPr lang="en-US" dirty="0" err="1"/>
              <a:t>Pitoura</a:t>
            </a:r>
            <a:r>
              <a:rPr lang="en-US" dirty="0"/>
              <a:t>, E.: IJCNNW, 2025.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74954B-8E06-505A-4D2B-D40163074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24</a:t>
            </a:fld>
            <a:endParaRPr lang="el-GR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3D493985-2937-417B-702F-657B170F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DAB0FEDD-13A5-1414-E18F-4E628FDAB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8DB168D-E6DE-8C05-306A-59CFCF68C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68BE103-18F1-C0DF-87AF-1DEB2DF4B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6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 &amp; Goal</a:t>
            </a:r>
            <a:endParaRPr lang="el-GR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AE862F91-FB93-6986-FE8C-B25B5C9F4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7010"/>
            <a:ext cx="10896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 Challenge in accounting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iterative</a:t>
            </a:r>
            <a:r>
              <a:rPr lang="en-US" dirty="0"/>
              <a:t> user needs.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Counterfactual explanations serve as suggestions.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>
                <a:solidFill>
                  <a:srgbClr val="F26464"/>
                </a:solidFill>
              </a:rPr>
              <a:t>Constraint refinement </a:t>
            </a:r>
            <a:r>
              <a:rPr lang="en-US" dirty="0"/>
              <a:t>after seeing explanations.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Do not know all their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preferences</a:t>
            </a:r>
            <a:r>
              <a:rPr lang="en-US" dirty="0"/>
              <a:t> upfront, expect the system to know them.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Need for Efficient</a:t>
            </a:r>
            <a:r>
              <a:rPr lang="en-US" dirty="0"/>
              <a:t>,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dynamic</a:t>
            </a:r>
            <a:r>
              <a:rPr lang="en-US" dirty="0"/>
              <a:t> solution for Counterfactual Exploration.</a:t>
            </a:r>
            <a:endParaRPr lang="el-GR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4B11E369-3C10-4096-C640-9CE165F7A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25</a:t>
            </a:fld>
            <a:endParaRPr lang="el-GR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AB898A86-8060-D5F8-75AB-220A025F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68EB849-C3B3-89CA-3B1F-1C1528F87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53CA20C-51D4-E0BC-1C74-1F4DC5A09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31C5BCB-C5DC-FBD2-BA5C-2A81F07D8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64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82955-EEA7-5A5C-7133-6FAE42BCE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0BAE-ED56-EC78-56FB-5643CB16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911AB-A4D0-F7CF-58B2-C86F94ED3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4"/>
                <a:ext cx="5920293" cy="2819854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Binary </a:t>
                </a:r>
                <a:r>
                  <a:rPr lang="en-US" sz="2400" dirty="0">
                    <a:solidFill>
                      <a:schemeClr val="dk1"/>
                    </a:solidFill>
                  </a:rPr>
                  <a:t>classifier: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sz="2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sz="2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→{0,1}</m:t>
                    </m:r>
                  </m:oMath>
                </a14:m>
                <a:r>
                  <a:rPr lang="en-US" sz="2400" dirty="0">
                    <a:solidFill>
                      <a:schemeClr val="dk1"/>
                    </a:solidFill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Instance: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⋯,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400" dirty="0"/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New instance (counterfactual):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   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5911AB-A4D0-F7CF-58B2-C86F94ED3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4"/>
                <a:ext cx="5920293" cy="2819854"/>
              </a:xfrm>
              <a:blipFill>
                <a:blip r:embed="rId3"/>
                <a:stretch>
                  <a:fillRect l="-14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01FC8753-9F36-5260-E14D-1B7800363A22}"/>
              </a:ext>
            </a:extLst>
          </p:cNvPr>
          <p:cNvGrpSpPr/>
          <p:nvPr/>
        </p:nvGrpSpPr>
        <p:grpSpPr>
          <a:xfrm>
            <a:off x="6843003" y="1693630"/>
            <a:ext cx="4266215" cy="1639008"/>
            <a:chOff x="6359054" y="2592076"/>
            <a:chExt cx="4266215" cy="1639008"/>
          </a:xfrm>
        </p:grpSpPr>
        <p:pic>
          <p:nvPicPr>
            <p:cNvPr id="8" name="Εικόνα 7" descr="Εικόνα που περιέχει κουτί, σχεδίαση&#10;&#10;Το περιεχόμενο που δημιουργείται από AI ενδέχεται να είναι εσφαλμένο.">
              <a:extLst>
                <a:ext uri="{FF2B5EF4-FFF2-40B4-BE49-F238E27FC236}">
                  <a16:creationId xmlns:a16="http://schemas.microsoft.com/office/drawing/2014/main" id="{A0BA465B-525F-7D30-A0C9-A0435BDE0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4113" y="2981954"/>
              <a:ext cx="1234662" cy="1113264"/>
            </a:xfrm>
            <a:prstGeom prst="rect">
              <a:avLst/>
            </a:prstGeom>
          </p:spPr>
        </p:pic>
        <p:cxnSp>
          <p:nvCxnSpPr>
            <p:cNvPr id="14" name="Ευθύγραμμο βέλος σύνδεσης 13">
              <a:extLst>
                <a:ext uri="{FF2B5EF4-FFF2-40B4-BE49-F238E27FC236}">
                  <a16:creationId xmlns:a16="http://schemas.microsoft.com/office/drawing/2014/main" id="{0EB81265-4572-C2AB-1382-71DE8C4D610E}"/>
                </a:ext>
              </a:extLst>
            </p:cNvPr>
            <p:cNvCxnSpPr/>
            <p:nvPr/>
          </p:nvCxnSpPr>
          <p:spPr>
            <a:xfrm>
              <a:off x="6359054" y="3538586"/>
              <a:ext cx="15150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ύγραμμο βέλος σύνδεσης 15">
              <a:extLst>
                <a:ext uri="{FF2B5EF4-FFF2-40B4-BE49-F238E27FC236}">
                  <a16:creationId xmlns:a16="http://schemas.microsoft.com/office/drawing/2014/main" id="{0FB57ACC-1678-50D8-7B20-5AC40CBE9259}"/>
                </a:ext>
              </a:extLst>
            </p:cNvPr>
            <p:cNvCxnSpPr/>
            <p:nvPr/>
          </p:nvCxnSpPr>
          <p:spPr>
            <a:xfrm>
              <a:off x="9110210" y="3538586"/>
              <a:ext cx="15150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301D0B8-33A5-00FA-2500-304D1DC812E3}"/>
                    </a:ext>
                  </a:extLst>
                </p:cNvPr>
                <p:cNvSpPr txBox="1"/>
                <p:nvPr/>
              </p:nvSpPr>
              <p:spPr>
                <a:xfrm>
                  <a:off x="6895353" y="3169254"/>
                  <a:ext cx="442460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  <a:p>
                  <a:endParaRPr lang="el-GR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301D0B8-33A5-00FA-2500-304D1DC812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5353" y="3169254"/>
                  <a:ext cx="442460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C30843-57AF-370F-2CA8-10D448EDA8AD}"/>
                    </a:ext>
                  </a:extLst>
                </p:cNvPr>
                <p:cNvSpPr txBox="1"/>
                <p:nvPr/>
              </p:nvSpPr>
              <p:spPr>
                <a:xfrm>
                  <a:off x="9316624" y="3169254"/>
                  <a:ext cx="111613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9C30843-57AF-370F-2CA8-10D448EDA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6624" y="3169254"/>
                  <a:ext cx="1116139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3C0AA1E-6EE0-99BF-C218-55F3D11BB9F0}"/>
                    </a:ext>
                  </a:extLst>
                </p:cNvPr>
                <p:cNvSpPr txBox="1"/>
                <p:nvPr/>
              </p:nvSpPr>
              <p:spPr>
                <a:xfrm>
                  <a:off x="8076935" y="2592076"/>
                  <a:ext cx="829018" cy="5078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43C0AA1E-6EE0-99BF-C218-55F3D11BB9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6935" y="2592076"/>
                  <a:ext cx="829018" cy="5078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0FC33F3-398E-809E-387A-5AE079B8D213}"/>
                    </a:ext>
                  </a:extLst>
                </p:cNvPr>
                <p:cNvSpPr txBox="1"/>
                <p:nvPr/>
              </p:nvSpPr>
              <p:spPr>
                <a:xfrm>
                  <a:off x="6893918" y="3584753"/>
                  <a:ext cx="45313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oMath>
                    </m:oMathPara>
                  </a14:m>
                  <a:endParaRPr lang="en-US" dirty="0"/>
                </a:p>
                <a:p>
                  <a:endParaRPr lang="el-GR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C0FC33F3-398E-809E-387A-5AE079B8D2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3918" y="3584753"/>
                  <a:ext cx="453137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C00A61C-ED38-A5E2-7B9A-8D8F5490D95E}"/>
                    </a:ext>
                  </a:extLst>
                </p:cNvPr>
                <p:cNvSpPr txBox="1"/>
                <p:nvPr/>
              </p:nvSpPr>
              <p:spPr>
                <a:xfrm>
                  <a:off x="9316624" y="3584753"/>
                  <a:ext cx="110223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/>
                    <a:t>1</a:t>
                  </a:r>
                  <a:endParaRPr lang="el-GR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9C00A61C-ED38-A5E2-7B9A-8D8F5490D9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16624" y="3584753"/>
                  <a:ext cx="1102230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1657" t="-8333" b="-28333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06F073-2D61-2F5A-189D-16A8DED4CDBB}"/>
                  </a:ext>
                </a:extLst>
              </p:cNvPr>
              <p:cNvSpPr txBox="1"/>
              <p:nvPr/>
            </p:nvSpPr>
            <p:spPr>
              <a:xfrm>
                <a:off x="837016" y="4760807"/>
                <a:ext cx="632599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𝑐𝑜𝑠𝑡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l-GR" sz="28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06F073-2D61-2F5A-189D-16A8DED4CD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016" y="4760807"/>
                <a:ext cx="6325996" cy="1077218"/>
              </a:xfrm>
              <a:prstGeom prst="rect">
                <a:avLst/>
              </a:prstGeom>
              <a:blipFill>
                <a:blip r:embed="rId14"/>
                <a:stretch>
                  <a:fillRect l="-12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8EE07A03-8181-6A84-088E-4C8A5148B26B}"/>
              </a:ext>
            </a:extLst>
          </p:cNvPr>
          <p:cNvGrpSpPr/>
          <p:nvPr/>
        </p:nvGrpSpPr>
        <p:grpSpPr>
          <a:xfrm>
            <a:off x="7318969" y="3638327"/>
            <a:ext cx="3897382" cy="2681362"/>
            <a:chOff x="7318969" y="3638327"/>
            <a:chExt cx="3897382" cy="2681362"/>
          </a:xfrm>
        </p:grpSpPr>
        <p:grpSp>
          <p:nvGrpSpPr>
            <p:cNvPr id="29" name="Ομάδα 28">
              <a:extLst>
                <a:ext uri="{FF2B5EF4-FFF2-40B4-BE49-F238E27FC236}">
                  <a16:creationId xmlns:a16="http://schemas.microsoft.com/office/drawing/2014/main" id="{5CFBD028-C9BC-C137-5604-C7DFF9053459}"/>
                </a:ext>
              </a:extLst>
            </p:cNvPr>
            <p:cNvGrpSpPr/>
            <p:nvPr/>
          </p:nvGrpSpPr>
          <p:grpSpPr>
            <a:xfrm>
              <a:off x="7318969" y="3638327"/>
              <a:ext cx="3897382" cy="2681362"/>
              <a:chOff x="7275007" y="1951560"/>
              <a:chExt cx="4078793" cy="2726421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F369C42-1D62-9DE2-8035-1A10EA7DE917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7275007" y="1951560"/>
                <a:ext cx="4078793" cy="2270927"/>
                <a:chOff x="7275007" y="1014884"/>
                <a:chExt cx="4078793" cy="2270927"/>
              </a:xfrm>
              <a:noFill/>
              <a:effectLst/>
            </p:grpSpPr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37BC7C69-3E00-A1A5-5592-6E88CC7EEA11}"/>
                    </a:ext>
                  </a:extLst>
                </p:cNvPr>
                <p:cNvSpPr/>
                <p:nvPr/>
              </p:nvSpPr>
              <p:spPr>
                <a:xfrm>
                  <a:off x="7275007" y="1014884"/>
                  <a:ext cx="4078793" cy="2270927"/>
                </a:xfrm>
                <a:prstGeom prst="roundRect">
                  <a:avLst/>
                </a:prstGeom>
                <a:grp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12" name="Free-form: Shape 11">
                  <a:extLst>
                    <a:ext uri="{FF2B5EF4-FFF2-40B4-BE49-F238E27FC236}">
                      <a16:creationId xmlns:a16="http://schemas.microsoft.com/office/drawing/2014/main" id="{26AEBB37-FE4C-1BC6-3792-E593749A8887}"/>
                    </a:ext>
                  </a:extLst>
                </p:cNvPr>
                <p:cNvSpPr/>
                <p:nvPr/>
              </p:nvSpPr>
              <p:spPr>
                <a:xfrm>
                  <a:off x="7395587" y="1129901"/>
                  <a:ext cx="3848519" cy="2049863"/>
                </a:xfrm>
                <a:custGeom>
                  <a:avLst/>
                  <a:gdLst>
                    <a:gd name="connsiteX0" fmla="*/ 0 w 3848519"/>
                    <a:gd name="connsiteY0" fmla="*/ 0 h 2049863"/>
                    <a:gd name="connsiteX1" fmla="*/ 1587639 w 3848519"/>
                    <a:gd name="connsiteY1" fmla="*/ 492369 h 2049863"/>
                    <a:gd name="connsiteX2" fmla="*/ 1798655 w 3848519"/>
                    <a:gd name="connsiteY2" fmla="*/ 1517301 h 2049863"/>
                    <a:gd name="connsiteX3" fmla="*/ 3848519 w 3848519"/>
                    <a:gd name="connsiteY3" fmla="*/ 2049863 h 2049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8519" h="2049863">
                      <a:moveTo>
                        <a:pt x="0" y="0"/>
                      </a:moveTo>
                      <a:cubicBezTo>
                        <a:pt x="643931" y="119743"/>
                        <a:pt x="1287863" y="239486"/>
                        <a:pt x="1587639" y="492369"/>
                      </a:cubicBezTo>
                      <a:cubicBezTo>
                        <a:pt x="1887415" y="745252"/>
                        <a:pt x="1421842" y="1257719"/>
                        <a:pt x="1798655" y="1517301"/>
                      </a:cubicBezTo>
                      <a:cubicBezTo>
                        <a:pt x="2175468" y="1776883"/>
                        <a:pt x="3523622" y="2016369"/>
                        <a:pt x="3848519" y="2049863"/>
                      </a:cubicBezTo>
                    </a:path>
                  </a:pathLst>
                </a:custGeom>
                <a:grp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1B384D46-6BDC-AF90-A73B-C12D05B05D3B}"/>
                      </a:ext>
                    </a:extLst>
                  </p:cNvPr>
                  <p:cNvSpPr/>
                  <p:nvPr/>
                </p:nvSpPr>
                <p:spPr>
                  <a:xfrm>
                    <a:off x="8092173" y="2575110"/>
                    <a:ext cx="284480" cy="266805"/>
                  </a:xfrm>
                  <a:prstGeom prst="flowChartConnector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1B384D46-6BDC-AF90-A73B-C12D05B05D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92173" y="2575110"/>
                    <a:ext cx="284480" cy="266805"/>
                  </a:xfrm>
                  <a:prstGeom prst="flowChartConnector">
                    <a:avLst/>
                  </a:prstGeom>
                  <a:blipFill>
                    <a:blip r:embed="rId15"/>
                    <a:stretch>
                      <a:fillRect l="-2128"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4EE7128B-27B3-E3CF-1AE7-3BD3A30FD049}"/>
                  </a:ext>
                </a:extLst>
              </p:cNvPr>
              <p:cNvSpPr/>
              <p:nvPr/>
            </p:nvSpPr>
            <p:spPr>
              <a:xfrm>
                <a:off x="8426692" y="2708512"/>
                <a:ext cx="763217" cy="45719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293131C-7209-C7A3-1A74-F29830868F20}"/>
                  </a:ext>
                </a:extLst>
              </p:cNvPr>
              <p:cNvSpPr txBox="1"/>
              <p:nvPr/>
            </p:nvSpPr>
            <p:spPr>
              <a:xfrm>
                <a:off x="9286952" y="4308649"/>
                <a:ext cx="2066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Decision Boundary</a:t>
                </a: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4FEC6448-D186-F860-294E-6976D543A874}"/>
                  </a:ext>
                </a:extLst>
              </p:cNvPr>
              <p:cNvCxnSpPr>
                <a:stCxn id="58" idx="0"/>
              </p:cNvCxnSpPr>
              <p:nvPr/>
            </p:nvCxnSpPr>
            <p:spPr>
              <a:xfrm flipH="1" flipV="1">
                <a:off x="9992360" y="3956277"/>
                <a:ext cx="328016" cy="35237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86FCF8D4-7BE3-1DCC-5628-89690A91AC04}"/>
                  </a:ext>
                </a:extLst>
              </p:cNvPr>
              <p:cNvSpPr/>
              <p:nvPr/>
            </p:nvSpPr>
            <p:spPr>
              <a:xfrm rot="1121120" flipV="1">
                <a:off x="8366250" y="3129485"/>
                <a:ext cx="2052105" cy="45719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Ομάδα 19">
                <a:extLst>
                  <a:ext uri="{FF2B5EF4-FFF2-40B4-BE49-F238E27FC236}">
                    <a16:creationId xmlns:a16="http://schemas.microsoft.com/office/drawing/2014/main" id="{9AD01584-917E-09DA-B222-398AFA48E5C2}"/>
                  </a:ext>
                </a:extLst>
              </p:cNvPr>
              <p:cNvGrpSpPr/>
              <p:nvPr/>
            </p:nvGrpSpPr>
            <p:grpSpPr>
              <a:xfrm>
                <a:off x="10844554" y="2048528"/>
                <a:ext cx="307934" cy="369332"/>
                <a:chOff x="9897554" y="5099561"/>
                <a:chExt cx="515429" cy="601551"/>
              </a:xfrm>
            </p:grpSpPr>
            <p:sp>
              <p:nvSpPr>
                <p:cNvPr id="17" name="Οβάλ 16">
                  <a:extLst>
                    <a:ext uri="{FF2B5EF4-FFF2-40B4-BE49-F238E27FC236}">
                      <a16:creationId xmlns:a16="http://schemas.microsoft.com/office/drawing/2014/main" id="{70692BAF-7CFC-F151-B88A-1E33D1098B2C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B396067-A8F6-F1BD-54B7-8DE0496DDCCF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</a:t>
                  </a:r>
                  <a:endParaRPr lang="el-GR" dirty="0"/>
                </a:p>
              </p:txBody>
            </p:sp>
          </p:grpSp>
          <p:grpSp>
            <p:nvGrpSpPr>
              <p:cNvPr id="24" name="Ομάδα 23">
                <a:extLst>
                  <a:ext uri="{FF2B5EF4-FFF2-40B4-BE49-F238E27FC236}">
                    <a16:creationId xmlns:a16="http://schemas.microsoft.com/office/drawing/2014/main" id="{229EAF1A-A9BF-4CA2-D057-F8B22B89F7A3}"/>
                  </a:ext>
                </a:extLst>
              </p:cNvPr>
              <p:cNvGrpSpPr/>
              <p:nvPr/>
            </p:nvGrpSpPr>
            <p:grpSpPr>
              <a:xfrm>
                <a:off x="7459837" y="3735958"/>
                <a:ext cx="307934" cy="369332"/>
                <a:chOff x="9897554" y="5099561"/>
                <a:chExt cx="515429" cy="601551"/>
              </a:xfrm>
            </p:grpSpPr>
            <p:sp>
              <p:nvSpPr>
                <p:cNvPr id="25" name="Οβάλ 24">
                  <a:extLst>
                    <a:ext uri="{FF2B5EF4-FFF2-40B4-BE49-F238E27FC236}">
                      <a16:creationId xmlns:a16="http://schemas.microsoft.com/office/drawing/2014/main" id="{34EE026E-FD28-E20A-1954-52374C60674B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AFEC406B-6704-5025-4CB9-2FD4F3B8BC69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0</a:t>
                  </a:r>
                  <a:endParaRPr lang="el-GR" dirty="0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Flowchart: Connector 18">
                  <a:extLst>
                    <a:ext uri="{FF2B5EF4-FFF2-40B4-BE49-F238E27FC236}">
                      <a16:creationId xmlns:a16="http://schemas.microsoft.com/office/drawing/2014/main" id="{069CA53A-A9D7-20A9-53C6-4981AFB23460}"/>
                    </a:ext>
                  </a:extLst>
                </p:cNvPr>
                <p:cNvSpPr/>
                <p:nvPr/>
              </p:nvSpPr>
              <p:spPr>
                <a:xfrm>
                  <a:off x="9226476" y="4133871"/>
                  <a:ext cx="366248" cy="350001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1" name="Flowchart: Connector 18">
                  <a:extLst>
                    <a:ext uri="{FF2B5EF4-FFF2-40B4-BE49-F238E27FC236}">
                      <a16:creationId xmlns:a16="http://schemas.microsoft.com/office/drawing/2014/main" id="{069CA53A-A9D7-20A9-53C6-4981AFB2346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6476" y="4133871"/>
                  <a:ext cx="366248" cy="350001"/>
                </a:xfrm>
                <a:prstGeom prst="flowChartConnector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Flowchart: Connector 18">
                  <a:extLst>
                    <a:ext uri="{FF2B5EF4-FFF2-40B4-BE49-F238E27FC236}">
                      <a16:creationId xmlns:a16="http://schemas.microsoft.com/office/drawing/2014/main" id="{16EEF277-0B49-6B64-42CD-AC3E50F7DC54}"/>
                    </a:ext>
                  </a:extLst>
                </p:cNvPr>
                <p:cNvSpPr/>
                <p:nvPr/>
              </p:nvSpPr>
              <p:spPr>
                <a:xfrm>
                  <a:off x="10349604" y="5003278"/>
                  <a:ext cx="318395" cy="296138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2" name="Flowchart: Connector 18">
                  <a:extLst>
                    <a:ext uri="{FF2B5EF4-FFF2-40B4-BE49-F238E27FC236}">
                      <a16:creationId xmlns:a16="http://schemas.microsoft.com/office/drawing/2014/main" id="{16EEF277-0B49-6B64-42CD-AC3E50F7DC5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9604" y="5003278"/>
                  <a:ext cx="318395" cy="296138"/>
                </a:xfrm>
                <a:prstGeom prst="flowChartConnector">
                  <a:avLst/>
                </a:prstGeom>
                <a:blipFill>
                  <a:blip r:embed="rId17"/>
                  <a:stretch>
                    <a:fillRect l="-10909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992BC8E0-C4C7-8E36-50D1-CFDBB556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26</a:t>
            </a:fld>
            <a:endParaRPr lang="el-GR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935BD408-B297-8D90-B598-D4C023CE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C3FAB097-F89C-8D8B-866D-CCDBC02D8DC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7BAB7FB-7723-5840-2AE8-5CE6414E470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35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BB9EAAC-0640-7CD1-40A3-16062578FAD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211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B7E3-184A-6BC1-3887-22AAB31A6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0EB2-939A-9C11-6B14-8681BA5C7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Counterfactual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037181-A4E8-C5CC-4684-C7F01DD852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922209"/>
                <a:ext cx="7291337" cy="4351338"/>
              </a:xfrm>
            </p:spPr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dirty="0"/>
                  <a:t>Binary </a:t>
                </a:r>
                <a:r>
                  <a:rPr lang="en-US" dirty="0">
                    <a:solidFill>
                      <a:schemeClr val="dk1"/>
                    </a:solidFill>
                  </a:rPr>
                  <a:t>classifier: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  <m:r>
                      <a:rPr lang="en-US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→{0,1}</m:t>
                    </m:r>
                  </m:oMath>
                </a14:m>
                <a:r>
                  <a:rPr lang="en-US" dirty="0">
                    <a:solidFill>
                      <a:schemeClr val="dk1"/>
                    </a:solidFill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Instance: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New instance (counterfactual):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𝑐𝑜𝑠𝑡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), 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Feasible region: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Set of constraints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2">
                  <a:lnSpc>
                    <a:spcPct val="150000"/>
                  </a:lnSpc>
                </a:pPr>
                <a:r>
                  <a:rPr lang="en-US" dirty="0"/>
                  <a:t>Immutability, Range, Directionality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037181-A4E8-C5CC-4684-C7F01DD852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922209"/>
                <a:ext cx="7291337" cy="4351338"/>
              </a:xfrm>
              <a:blipFill>
                <a:blip r:embed="rId3"/>
                <a:stretch>
                  <a:fillRect l="-1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EBC57E81-91DB-1634-A378-4860154D6131}"/>
              </a:ext>
            </a:extLst>
          </p:cNvPr>
          <p:cNvGrpSpPr/>
          <p:nvPr/>
        </p:nvGrpSpPr>
        <p:grpSpPr>
          <a:xfrm>
            <a:off x="7658100" y="1544401"/>
            <a:ext cx="4053193" cy="2905136"/>
            <a:chOff x="7452356" y="1544400"/>
            <a:chExt cx="4258937" cy="307300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055C408-E27F-039D-E8CF-838D0B32AADF}"/>
                </a:ext>
              </a:extLst>
            </p:cNvPr>
            <p:cNvSpPr/>
            <p:nvPr/>
          </p:nvSpPr>
          <p:spPr>
            <a:xfrm>
              <a:off x="7452356" y="1890980"/>
              <a:ext cx="4258937" cy="2357089"/>
            </a:xfrm>
            <a:prstGeom prst="roundRect">
              <a:avLst/>
            </a:prstGeom>
            <a:no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054F00AA-A9B7-73F8-2B89-76FB2CF632E6}"/>
                </a:ext>
              </a:extLst>
            </p:cNvPr>
            <p:cNvSpPr/>
            <p:nvPr/>
          </p:nvSpPr>
          <p:spPr>
            <a:xfrm>
              <a:off x="7583106" y="2005997"/>
              <a:ext cx="4018493" cy="2127638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no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7E3FD119-58F3-D1C7-CA71-1626370E1E6C}"/>
                    </a:ext>
                  </a:extLst>
                </p:cNvPr>
                <p:cNvSpPr/>
                <p:nvPr/>
              </p:nvSpPr>
              <p:spPr>
                <a:xfrm>
                  <a:off x="8449666" y="2514530"/>
                  <a:ext cx="284480" cy="266805"/>
                </a:xfrm>
                <a:prstGeom prst="flowChartConnector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Flowchart: Connector 14">
                  <a:extLst>
                    <a:ext uri="{FF2B5EF4-FFF2-40B4-BE49-F238E27FC236}">
                      <a16:creationId xmlns:a16="http://schemas.microsoft.com/office/drawing/2014/main" id="{7E3FD119-58F3-D1C7-CA71-1626370E1E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49666" y="2514530"/>
                  <a:ext cx="284480" cy="266805"/>
                </a:xfrm>
                <a:prstGeom prst="flowChartConnector">
                  <a:avLst/>
                </a:prstGeom>
                <a:blipFill>
                  <a:blip r:embed="rId8"/>
                  <a:stretch>
                    <a:fillRect l="-2128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Arrow: Right 41">
              <a:extLst>
                <a:ext uri="{FF2B5EF4-FFF2-40B4-BE49-F238E27FC236}">
                  <a16:creationId xmlns:a16="http://schemas.microsoft.com/office/drawing/2014/main" id="{7BB6C704-E026-F4EB-DC24-CDD6ACC37346}"/>
                </a:ext>
              </a:extLst>
            </p:cNvPr>
            <p:cNvSpPr/>
            <p:nvPr/>
          </p:nvSpPr>
          <p:spPr>
            <a:xfrm>
              <a:off x="8784185" y="2647932"/>
              <a:ext cx="763217" cy="4571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5C57961-0D28-4A36-1A48-0A3AAD56496D}"/>
                </a:ext>
              </a:extLst>
            </p:cNvPr>
            <p:cNvSpPr txBox="1"/>
            <p:nvPr/>
          </p:nvSpPr>
          <p:spPr>
            <a:xfrm>
              <a:off x="9644445" y="4248069"/>
              <a:ext cx="2066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Decision Boundary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4FF1484-6D98-6A8A-05AE-D99396B5AA3C}"/>
                </a:ext>
              </a:extLst>
            </p:cNvPr>
            <p:cNvCxnSpPr>
              <a:stCxn id="58" idx="0"/>
            </p:cNvCxnSpPr>
            <p:nvPr/>
          </p:nvCxnSpPr>
          <p:spPr>
            <a:xfrm flipH="1" flipV="1">
              <a:off x="10349853" y="3895697"/>
              <a:ext cx="328016" cy="35237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Arrow: Right 61">
              <a:extLst>
                <a:ext uri="{FF2B5EF4-FFF2-40B4-BE49-F238E27FC236}">
                  <a16:creationId xmlns:a16="http://schemas.microsoft.com/office/drawing/2014/main" id="{75657CF7-3A80-CFB5-B61D-4E138249E97E}"/>
                </a:ext>
              </a:extLst>
            </p:cNvPr>
            <p:cNvSpPr/>
            <p:nvPr/>
          </p:nvSpPr>
          <p:spPr>
            <a:xfrm rot="1121120" flipV="1">
              <a:off x="8718670" y="3068069"/>
              <a:ext cx="2052105" cy="77391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Ομάδα 19">
              <a:extLst>
                <a:ext uri="{FF2B5EF4-FFF2-40B4-BE49-F238E27FC236}">
                  <a16:creationId xmlns:a16="http://schemas.microsoft.com/office/drawing/2014/main" id="{85F0B69E-B3F5-BDD0-CE59-930A44BB1607}"/>
                </a:ext>
              </a:extLst>
            </p:cNvPr>
            <p:cNvGrpSpPr/>
            <p:nvPr/>
          </p:nvGrpSpPr>
          <p:grpSpPr>
            <a:xfrm>
              <a:off x="11202047" y="1987948"/>
              <a:ext cx="307934" cy="369332"/>
              <a:chOff x="9897554" y="5099561"/>
              <a:chExt cx="515429" cy="601551"/>
            </a:xfrm>
          </p:grpSpPr>
          <p:sp>
            <p:nvSpPr>
              <p:cNvPr id="17" name="Οβάλ 16">
                <a:extLst>
                  <a:ext uri="{FF2B5EF4-FFF2-40B4-BE49-F238E27FC236}">
                    <a16:creationId xmlns:a16="http://schemas.microsoft.com/office/drawing/2014/main" id="{2F42CB60-28D2-1E47-E05B-6AB250E7BDC0}"/>
                  </a:ext>
                </a:extLst>
              </p:cNvPr>
              <p:cNvSpPr/>
              <p:nvPr/>
            </p:nvSpPr>
            <p:spPr>
              <a:xfrm>
                <a:off x="9897554" y="5142226"/>
                <a:ext cx="515429" cy="51622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24E980B-855B-4D78-B2C0-B2398262BAD4}"/>
                  </a:ext>
                </a:extLst>
              </p:cNvPr>
              <p:cNvSpPr txBox="1"/>
              <p:nvPr/>
            </p:nvSpPr>
            <p:spPr>
              <a:xfrm>
                <a:off x="9968730" y="5099561"/>
                <a:ext cx="373075" cy="601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1</a:t>
                </a:r>
                <a:endParaRPr lang="el-GR" dirty="0"/>
              </a:p>
            </p:txBody>
          </p:sp>
        </p:grpSp>
        <p:grpSp>
          <p:nvGrpSpPr>
            <p:cNvPr id="24" name="Ομάδα 23">
              <a:extLst>
                <a:ext uri="{FF2B5EF4-FFF2-40B4-BE49-F238E27FC236}">
                  <a16:creationId xmlns:a16="http://schemas.microsoft.com/office/drawing/2014/main" id="{A6F53A63-800B-7451-8E0F-E4112EC34873}"/>
                </a:ext>
              </a:extLst>
            </p:cNvPr>
            <p:cNvGrpSpPr/>
            <p:nvPr/>
          </p:nvGrpSpPr>
          <p:grpSpPr>
            <a:xfrm>
              <a:off x="7817330" y="3675378"/>
              <a:ext cx="307934" cy="369332"/>
              <a:chOff x="9897554" y="5099561"/>
              <a:chExt cx="515429" cy="601551"/>
            </a:xfrm>
          </p:grpSpPr>
          <p:sp>
            <p:nvSpPr>
              <p:cNvPr id="25" name="Οβάλ 24">
                <a:extLst>
                  <a:ext uri="{FF2B5EF4-FFF2-40B4-BE49-F238E27FC236}">
                    <a16:creationId xmlns:a16="http://schemas.microsoft.com/office/drawing/2014/main" id="{C466B609-08CD-D19D-4FA3-9A2E58BF016E}"/>
                  </a:ext>
                </a:extLst>
              </p:cNvPr>
              <p:cNvSpPr/>
              <p:nvPr/>
            </p:nvSpPr>
            <p:spPr>
              <a:xfrm>
                <a:off x="9897554" y="5142226"/>
                <a:ext cx="515429" cy="516221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923CA2A-1521-E999-30FF-CFE06DC3F27C}"/>
                  </a:ext>
                </a:extLst>
              </p:cNvPr>
              <p:cNvSpPr txBox="1"/>
              <p:nvPr/>
            </p:nvSpPr>
            <p:spPr>
              <a:xfrm>
                <a:off x="9968730" y="5099561"/>
                <a:ext cx="373075" cy="601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0</a:t>
                </a:r>
                <a:endParaRPr lang="el-GR" dirty="0"/>
              </a:p>
            </p:txBody>
          </p:sp>
        </p:grpSp>
        <p:sp>
          <p:nvSpPr>
            <p:cNvPr id="8" name="Ελεύθερη σχεδίαση: Σχήμα 7">
              <a:extLst>
                <a:ext uri="{FF2B5EF4-FFF2-40B4-BE49-F238E27FC236}">
                  <a16:creationId xmlns:a16="http://schemas.microsoft.com/office/drawing/2014/main" id="{2F253888-6761-99C5-2871-E07B9FDB94A4}"/>
                </a:ext>
              </a:extLst>
            </p:cNvPr>
            <p:cNvSpPr/>
            <p:nvPr/>
          </p:nvSpPr>
          <p:spPr>
            <a:xfrm>
              <a:off x="9063283" y="1898291"/>
              <a:ext cx="1993605" cy="1198887"/>
            </a:xfrm>
            <a:custGeom>
              <a:avLst/>
              <a:gdLst>
                <a:gd name="connsiteX0" fmla="*/ 0 w 1993605"/>
                <a:gd name="connsiteY0" fmla="*/ 482385 h 1198887"/>
                <a:gd name="connsiteX1" fmla="*/ 209321 w 1993605"/>
                <a:gd name="connsiteY1" fmla="*/ 328148 h 1198887"/>
                <a:gd name="connsiteX2" fmla="*/ 462709 w 1993605"/>
                <a:gd name="connsiteY2" fmla="*/ 8659 h 1198887"/>
                <a:gd name="connsiteX3" fmla="*/ 1178805 w 1993605"/>
                <a:gd name="connsiteY3" fmla="*/ 129845 h 1198887"/>
                <a:gd name="connsiteX4" fmla="*/ 1299991 w 1993605"/>
                <a:gd name="connsiteY4" fmla="*/ 537469 h 1198887"/>
                <a:gd name="connsiteX5" fmla="*/ 1773716 w 1993605"/>
                <a:gd name="connsiteY5" fmla="*/ 603570 h 1198887"/>
                <a:gd name="connsiteX6" fmla="*/ 1983037 w 1993605"/>
                <a:gd name="connsiteY6" fmla="*/ 878992 h 1198887"/>
                <a:gd name="connsiteX7" fmla="*/ 1465244 w 1993605"/>
                <a:gd name="connsiteY7" fmla="*/ 1099329 h 1198887"/>
                <a:gd name="connsiteX8" fmla="*/ 969485 w 1993605"/>
                <a:gd name="connsiteY8" fmla="*/ 1198481 h 1198887"/>
                <a:gd name="connsiteX9" fmla="*/ 418641 w 1993605"/>
                <a:gd name="connsiteY9" fmla="*/ 1066279 h 1198887"/>
                <a:gd name="connsiteX10" fmla="*/ 286439 w 1993605"/>
                <a:gd name="connsiteY10" fmla="*/ 956110 h 119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93605" h="1198887">
                  <a:moveTo>
                    <a:pt x="0" y="482385"/>
                  </a:moveTo>
                  <a:cubicBezTo>
                    <a:pt x="66101" y="444743"/>
                    <a:pt x="132203" y="407102"/>
                    <a:pt x="209321" y="328148"/>
                  </a:cubicBezTo>
                  <a:cubicBezTo>
                    <a:pt x="286439" y="249194"/>
                    <a:pt x="301128" y="41709"/>
                    <a:pt x="462709" y="8659"/>
                  </a:cubicBezTo>
                  <a:cubicBezTo>
                    <a:pt x="624290" y="-24391"/>
                    <a:pt x="1039258" y="41710"/>
                    <a:pt x="1178805" y="129845"/>
                  </a:cubicBezTo>
                  <a:cubicBezTo>
                    <a:pt x="1318352" y="217980"/>
                    <a:pt x="1200839" y="458515"/>
                    <a:pt x="1299991" y="537469"/>
                  </a:cubicBezTo>
                  <a:cubicBezTo>
                    <a:pt x="1399143" y="616423"/>
                    <a:pt x="1659875" y="546650"/>
                    <a:pt x="1773716" y="603570"/>
                  </a:cubicBezTo>
                  <a:cubicBezTo>
                    <a:pt x="1887557" y="660491"/>
                    <a:pt x="2034449" y="796366"/>
                    <a:pt x="1983037" y="878992"/>
                  </a:cubicBezTo>
                  <a:cubicBezTo>
                    <a:pt x="1931625" y="961618"/>
                    <a:pt x="1634169" y="1046081"/>
                    <a:pt x="1465244" y="1099329"/>
                  </a:cubicBezTo>
                  <a:cubicBezTo>
                    <a:pt x="1296319" y="1152577"/>
                    <a:pt x="1143919" y="1203989"/>
                    <a:pt x="969485" y="1198481"/>
                  </a:cubicBezTo>
                  <a:cubicBezTo>
                    <a:pt x="795051" y="1192973"/>
                    <a:pt x="532482" y="1106674"/>
                    <a:pt x="418641" y="1066279"/>
                  </a:cubicBezTo>
                  <a:cubicBezTo>
                    <a:pt x="304800" y="1025884"/>
                    <a:pt x="291947" y="1020375"/>
                    <a:pt x="286439" y="956110"/>
                  </a:cubicBezTo>
                </a:path>
              </a:pathLst>
            </a:custGeom>
            <a:noFill/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6" name="Straight Arrow Connector 59">
              <a:extLst>
                <a:ext uri="{FF2B5EF4-FFF2-40B4-BE49-F238E27FC236}">
                  <a16:creationId xmlns:a16="http://schemas.microsoft.com/office/drawing/2014/main" id="{F0EB9146-5997-3EA2-D15E-D7279BAE190C}"/>
                </a:ext>
              </a:extLst>
            </p:cNvPr>
            <p:cNvCxnSpPr>
              <a:cxnSpLocks/>
            </p:cNvCxnSpPr>
            <p:nvPr/>
          </p:nvCxnSpPr>
          <p:spPr>
            <a:xfrm>
              <a:off x="8875601" y="1890980"/>
              <a:ext cx="419071" cy="32631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AEEAE65-3DDD-F0F5-C36D-A51EBB067D4F}"/>
                    </a:ext>
                  </a:extLst>
                </p:cNvPr>
                <p:cNvSpPr txBox="1"/>
                <p:nvPr/>
              </p:nvSpPr>
              <p:spPr>
                <a:xfrm>
                  <a:off x="7555466" y="1544400"/>
                  <a:ext cx="203546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dirty="0"/>
                    <a:t>Feasible Region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𝐶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AEEAE65-3DDD-F0F5-C36D-A51EBB067D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5466" y="1544400"/>
                  <a:ext cx="2035462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516" t="-6897" b="-32759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row: Right 41">
              <a:extLst>
                <a:ext uri="{FF2B5EF4-FFF2-40B4-BE49-F238E27FC236}">
                  <a16:creationId xmlns:a16="http://schemas.microsoft.com/office/drawing/2014/main" id="{1F5F6F5C-F9FB-0307-14D9-BD1377CE7B67}"/>
                </a:ext>
              </a:extLst>
            </p:cNvPr>
            <p:cNvSpPr/>
            <p:nvPr/>
          </p:nvSpPr>
          <p:spPr>
            <a:xfrm rot="20444178" flipV="1">
              <a:off x="8726034" y="2359139"/>
              <a:ext cx="956510" cy="45719"/>
            </a:xfrm>
            <a:prstGeom prst="rightArrow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Flowchart: Connector 18">
                <a:extLst>
                  <a:ext uri="{FF2B5EF4-FFF2-40B4-BE49-F238E27FC236}">
                    <a16:creationId xmlns:a16="http://schemas.microsoft.com/office/drawing/2014/main" id="{90BF3757-D68D-C1CE-6B27-28D78829B42B}"/>
                  </a:ext>
                </a:extLst>
              </p:cNvPr>
              <p:cNvSpPr/>
              <p:nvPr/>
            </p:nvSpPr>
            <p:spPr>
              <a:xfrm>
                <a:off x="9699997" y="2475792"/>
                <a:ext cx="387088" cy="341126"/>
              </a:xfrm>
              <a:prstGeom prst="flowChartConnector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Flowchart: Connector 18">
                <a:extLst>
                  <a:ext uri="{FF2B5EF4-FFF2-40B4-BE49-F238E27FC236}">
                    <a16:creationId xmlns:a16="http://schemas.microsoft.com/office/drawing/2014/main" id="{90BF3757-D68D-C1CE-6B27-28D78829B4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9997" y="2475792"/>
                <a:ext cx="387088" cy="341126"/>
              </a:xfrm>
              <a:prstGeom prst="flowChartConnector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Flowchart: Connector 18">
                <a:extLst>
                  <a:ext uri="{FF2B5EF4-FFF2-40B4-BE49-F238E27FC236}">
                    <a16:creationId xmlns:a16="http://schemas.microsoft.com/office/drawing/2014/main" id="{40B591F7-31AF-762B-D7B1-A33122734002}"/>
                  </a:ext>
                </a:extLst>
              </p:cNvPr>
              <p:cNvSpPr/>
              <p:nvPr/>
            </p:nvSpPr>
            <p:spPr>
              <a:xfrm>
                <a:off x="10805000" y="3193718"/>
                <a:ext cx="421647" cy="318962"/>
              </a:xfrm>
              <a:prstGeom prst="flowChartConnector">
                <a:avLst/>
              </a:prstGeom>
              <a:solidFill>
                <a:srgbClr val="F26464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1" name="Flowchart: Connector 18">
                <a:extLst>
                  <a:ext uri="{FF2B5EF4-FFF2-40B4-BE49-F238E27FC236}">
                    <a16:creationId xmlns:a16="http://schemas.microsoft.com/office/drawing/2014/main" id="{40B591F7-31AF-762B-D7B1-A331227340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000" y="3193718"/>
                <a:ext cx="421647" cy="318962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Flowchart: Connector 18">
                <a:extLst>
                  <a:ext uri="{FF2B5EF4-FFF2-40B4-BE49-F238E27FC236}">
                    <a16:creationId xmlns:a16="http://schemas.microsoft.com/office/drawing/2014/main" id="{22989A85-E849-9D29-00FF-743CD515FF30}"/>
                  </a:ext>
                </a:extLst>
              </p:cNvPr>
              <p:cNvSpPr/>
              <p:nvPr/>
            </p:nvSpPr>
            <p:spPr>
              <a:xfrm>
                <a:off x="9784071" y="1982865"/>
                <a:ext cx="387088" cy="287540"/>
              </a:xfrm>
              <a:prstGeom prst="flowChartConnector">
                <a:avLst/>
              </a:prstGeom>
              <a:solidFill>
                <a:srgbClr val="F26464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Flowchart: Connector 18">
                <a:extLst>
                  <a:ext uri="{FF2B5EF4-FFF2-40B4-BE49-F238E27FC236}">
                    <a16:creationId xmlns:a16="http://schemas.microsoft.com/office/drawing/2014/main" id="{22989A85-E849-9D29-00FF-743CD515FF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84071" y="1982865"/>
                <a:ext cx="387088" cy="287540"/>
              </a:xfrm>
              <a:prstGeom prst="flowChartConnector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C39EC51-4FD5-846F-9928-3AF0CDDA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27</a:t>
            </a:fld>
            <a:endParaRPr lang="el-GR"/>
          </a:p>
        </p:txBody>
      </p:sp>
      <p:sp>
        <p:nvSpPr>
          <p:cNvPr id="19" name="Date Placeholder 11">
            <a:extLst>
              <a:ext uri="{FF2B5EF4-FFF2-40B4-BE49-F238E27FC236}">
                <a16:creationId xmlns:a16="http://schemas.microsoft.com/office/drawing/2014/main" id="{3E4F634F-BEA2-A448-6A18-4C38E8E3B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80E4E040-60F3-743A-54DE-53F06D11725C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F17242-8314-6994-DE1F-50B46CE5F8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2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0496A45-3D91-E6E2-449E-FEDB3641D9D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8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E8839-4C3A-2E26-7871-AD508D29D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9769B-9294-98AE-23D5-3B3B85B4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77C4EB-159B-4C76-9FF2-F69C6F0DBF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59956" y="1606924"/>
                <a:ext cx="9385454" cy="2359912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0" dirty="0"/>
                  <a:t>Users </a:t>
                </a:r>
                <a:r>
                  <a:rPr lang="en-US" b="0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iteratively</a:t>
                </a:r>
                <a:r>
                  <a:rPr lang="en-US" b="0" dirty="0"/>
                  <a:t> refine constraints.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dirty="0"/>
                  <a:t>Feasible region at timestep t: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𝑚𝑖𝑛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𝑐𝑜𝑠𝑡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.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′′</m:t>
                                </m:r>
                              </m:sup>
                            </m:sSup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), 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677C4EB-159B-4C76-9FF2-F69C6F0DBF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9956" y="1606924"/>
                <a:ext cx="9385454" cy="2359912"/>
              </a:xfrm>
              <a:blipFill>
                <a:blip r:embed="rId3"/>
                <a:stretch>
                  <a:fillRect l="-1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Γραφικό 12" descr="Μπερδεμένο άτομο περίγραμμα">
            <a:extLst>
              <a:ext uri="{FF2B5EF4-FFF2-40B4-BE49-F238E27FC236}">
                <a16:creationId xmlns:a16="http://schemas.microsoft.com/office/drawing/2014/main" id="{CB16251A-B785-0051-40FE-D0718629C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9622" y="1679373"/>
            <a:ext cx="706558" cy="706558"/>
          </a:xfrm>
          <a:prstGeom prst="rect">
            <a:avLst/>
          </a:prstGeom>
        </p:spPr>
      </p:pic>
      <p:pic>
        <p:nvPicPr>
          <p:cNvPr id="83" name="Γραφικό 82" descr="Ερωτηματικό με συμπαγές γέμισμα">
            <a:extLst>
              <a:ext uri="{FF2B5EF4-FFF2-40B4-BE49-F238E27FC236}">
                <a16:creationId xmlns:a16="http://schemas.microsoft.com/office/drawing/2014/main" id="{0892A412-7883-D16E-3A2D-ED261A518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50767" y="1603296"/>
            <a:ext cx="287315" cy="28731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D67EDD2-592D-7CF7-0572-FE404979C467}"/>
              </a:ext>
            </a:extLst>
          </p:cNvPr>
          <p:cNvGrpSpPr/>
          <p:nvPr/>
        </p:nvGrpSpPr>
        <p:grpSpPr>
          <a:xfrm>
            <a:off x="965755" y="4118673"/>
            <a:ext cx="2726451" cy="2315573"/>
            <a:chOff x="965755" y="4118673"/>
            <a:chExt cx="2726451" cy="2315573"/>
          </a:xfrm>
        </p:grpSpPr>
        <p:grpSp>
          <p:nvGrpSpPr>
            <p:cNvPr id="86" name="Ομάδα 85">
              <a:extLst>
                <a:ext uri="{FF2B5EF4-FFF2-40B4-BE49-F238E27FC236}">
                  <a16:creationId xmlns:a16="http://schemas.microsoft.com/office/drawing/2014/main" id="{63FA6362-DF44-2A3F-9575-515ECB050893}"/>
                </a:ext>
              </a:extLst>
            </p:cNvPr>
            <p:cNvGrpSpPr/>
            <p:nvPr/>
          </p:nvGrpSpPr>
          <p:grpSpPr>
            <a:xfrm>
              <a:off x="965755" y="4118673"/>
              <a:ext cx="2726451" cy="2315573"/>
              <a:chOff x="965755" y="4118673"/>
              <a:chExt cx="2726451" cy="2315573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C8E203C8-5CDD-172D-5A43-9F3A0ACB9B1B}"/>
                  </a:ext>
                </a:extLst>
              </p:cNvPr>
              <p:cNvSpPr/>
              <p:nvPr/>
            </p:nvSpPr>
            <p:spPr>
              <a:xfrm>
                <a:off x="965755" y="4411098"/>
                <a:ext cx="2726451" cy="1717317"/>
              </a:xfrm>
              <a:prstGeom prst="roundRect">
                <a:avLst/>
              </a:prstGeom>
              <a:noFill/>
              <a:ln cap="sq" cmpd="sng">
                <a:solidFill>
                  <a:schemeClr val="accent1"/>
                </a:solidFill>
                <a:rou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  <p:sp>
            <p:nvSpPr>
              <p:cNvPr id="12" name="Free-form: Shape 11">
                <a:extLst>
                  <a:ext uri="{FF2B5EF4-FFF2-40B4-BE49-F238E27FC236}">
                    <a16:creationId xmlns:a16="http://schemas.microsoft.com/office/drawing/2014/main" id="{887E21DF-C9E1-FAF0-F93C-EA9EBC0AB564}"/>
                  </a:ext>
                </a:extLst>
              </p:cNvPr>
              <p:cNvSpPr/>
              <p:nvPr/>
            </p:nvSpPr>
            <p:spPr>
              <a:xfrm>
                <a:off x="1049458" y="4494897"/>
                <a:ext cx="2572526" cy="1550145"/>
              </a:xfrm>
              <a:custGeom>
                <a:avLst/>
                <a:gdLst>
                  <a:gd name="connsiteX0" fmla="*/ 0 w 3848519"/>
                  <a:gd name="connsiteY0" fmla="*/ 0 h 2049863"/>
                  <a:gd name="connsiteX1" fmla="*/ 1587639 w 3848519"/>
                  <a:gd name="connsiteY1" fmla="*/ 492369 h 2049863"/>
                  <a:gd name="connsiteX2" fmla="*/ 1798655 w 3848519"/>
                  <a:gd name="connsiteY2" fmla="*/ 1517301 h 2049863"/>
                  <a:gd name="connsiteX3" fmla="*/ 3848519 w 3848519"/>
                  <a:gd name="connsiteY3" fmla="*/ 2049863 h 2049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48519" h="2049863">
                    <a:moveTo>
                      <a:pt x="0" y="0"/>
                    </a:moveTo>
                    <a:cubicBezTo>
                      <a:pt x="643931" y="119743"/>
                      <a:pt x="1287863" y="239486"/>
                      <a:pt x="1587639" y="492369"/>
                    </a:cubicBezTo>
                    <a:cubicBezTo>
                      <a:pt x="1887415" y="745252"/>
                      <a:pt x="1421842" y="1257719"/>
                      <a:pt x="1798655" y="1517301"/>
                    </a:cubicBezTo>
                    <a:cubicBezTo>
                      <a:pt x="2175468" y="1776883"/>
                      <a:pt x="3523622" y="2016369"/>
                      <a:pt x="3848519" y="2049863"/>
                    </a:cubicBezTo>
                  </a:path>
                </a:pathLst>
              </a:custGeom>
              <a:noFill/>
              <a:ln cap="sq" cmpd="sng">
                <a:solidFill>
                  <a:schemeClr val="accent1"/>
                </a:solidFill>
                <a:rou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E9DB0706-6469-B6CF-5157-91B1A13E93B9}"/>
                      </a:ext>
                    </a:extLst>
                  </p:cNvPr>
                  <p:cNvSpPr/>
                  <p:nvPr/>
                </p:nvSpPr>
                <p:spPr>
                  <a:xfrm>
                    <a:off x="1524954" y="4865402"/>
                    <a:ext cx="261366" cy="287540"/>
                  </a:xfrm>
                  <a:prstGeom prst="flowChartConnector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Flowchart: Connector 14">
                    <a:extLst>
                      <a:ext uri="{FF2B5EF4-FFF2-40B4-BE49-F238E27FC236}">
                        <a16:creationId xmlns:a16="http://schemas.microsoft.com/office/drawing/2014/main" id="{E9DB0706-6469-B6CF-5157-91B1A13E93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4954" y="4865402"/>
                    <a:ext cx="261366" cy="287540"/>
                  </a:xfrm>
                  <a:prstGeom prst="flowChartConnector">
                    <a:avLst/>
                  </a:prstGeom>
                  <a:blipFill>
                    <a:blip r:embed="rId12"/>
                    <a:stretch>
                      <a:fillRect l="-4348"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Flowchart: Connector 18">
                    <a:extLst>
                      <a:ext uri="{FF2B5EF4-FFF2-40B4-BE49-F238E27FC236}">
                        <a16:creationId xmlns:a16="http://schemas.microsoft.com/office/drawing/2014/main" id="{B9FEBF35-9AEB-8426-FE2D-1BF783F66BD1}"/>
                      </a:ext>
                    </a:extLst>
                  </p:cNvPr>
                  <p:cNvSpPr/>
                  <p:nvPr/>
                </p:nvSpPr>
                <p:spPr>
                  <a:xfrm>
                    <a:off x="2358235" y="4769299"/>
                    <a:ext cx="381828" cy="341904"/>
                  </a:xfrm>
                  <a:prstGeom prst="flowChartConnector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b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9" name="Flowchart: Connector 18">
                    <a:extLst>
                      <a:ext uri="{FF2B5EF4-FFF2-40B4-BE49-F238E27FC236}">
                        <a16:creationId xmlns:a16="http://schemas.microsoft.com/office/drawing/2014/main" id="{B9FEBF35-9AEB-8426-FE2D-1BF783F66BD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58235" y="4769299"/>
                    <a:ext cx="381828" cy="341904"/>
                  </a:xfrm>
                  <a:prstGeom prst="flowChartConnector">
                    <a:avLst/>
                  </a:prstGeom>
                  <a:blipFill>
                    <a:blip r:embed="rId13"/>
                    <a:stretch>
                      <a:fillRect l="-13846" r="-1538"/>
                    </a:stretch>
                  </a:blip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F63EFA0F-7644-5A00-4BEC-AED99D2B6971}"/>
                  </a:ext>
                </a:extLst>
              </p:cNvPr>
              <p:cNvSpPr/>
              <p:nvPr/>
            </p:nvSpPr>
            <p:spPr>
              <a:xfrm>
                <a:off x="1818354" y="4962596"/>
                <a:ext cx="488590" cy="33310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180EA74-319D-F5EA-44DB-807E5194BE6E}"/>
                  </a:ext>
                </a:extLst>
              </p:cNvPr>
              <p:cNvSpPr txBox="1"/>
              <p:nvPr/>
            </p:nvSpPr>
            <p:spPr>
              <a:xfrm>
                <a:off x="2076497" y="6104474"/>
                <a:ext cx="1486835" cy="329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Decision Boundary</a:t>
                </a: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8CB59083-7C84-59FA-0EF7-6BD3CB01D5EA}"/>
                  </a:ext>
                </a:extLst>
              </p:cNvPr>
              <p:cNvCxnSpPr>
                <a:cxnSpLocks/>
                <a:stCxn id="58" idx="0"/>
              </p:cNvCxnSpPr>
              <p:nvPr/>
            </p:nvCxnSpPr>
            <p:spPr>
              <a:xfrm flipH="1" flipV="1">
                <a:off x="2586222" y="5826457"/>
                <a:ext cx="233693" cy="27801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A3EDBA63-EE93-8EB7-51F2-C0431296D261}"/>
                  </a:ext>
                </a:extLst>
              </p:cNvPr>
              <p:cNvSpPr/>
              <p:nvPr/>
            </p:nvSpPr>
            <p:spPr>
              <a:xfrm rot="1121120" flipV="1">
                <a:off x="1776413" y="5268697"/>
                <a:ext cx="1313700" cy="56385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0" name="Ομάδα 19">
                <a:extLst>
                  <a:ext uri="{FF2B5EF4-FFF2-40B4-BE49-F238E27FC236}">
                    <a16:creationId xmlns:a16="http://schemas.microsoft.com/office/drawing/2014/main" id="{48FB1FE6-547C-E3FE-82D1-D8D526CEAA6F}"/>
                  </a:ext>
                </a:extLst>
              </p:cNvPr>
              <p:cNvGrpSpPr/>
              <p:nvPr/>
            </p:nvGrpSpPr>
            <p:grpSpPr>
              <a:xfrm>
                <a:off x="3366201" y="4481747"/>
                <a:ext cx="197130" cy="269086"/>
                <a:chOff x="9897554" y="5099561"/>
                <a:chExt cx="515429" cy="601551"/>
              </a:xfrm>
            </p:grpSpPr>
            <p:sp>
              <p:nvSpPr>
                <p:cNvPr id="17" name="Οβάλ 16">
                  <a:extLst>
                    <a:ext uri="{FF2B5EF4-FFF2-40B4-BE49-F238E27FC236}">
                      <a16:creationId xmlns:a16="http://schemas.microsoft.com/office/drawing/2014/main" id="{65C9A0EE-C418-7472-C129-E5956FC758A6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2FD584B5-6A5F-D9BC-458D-D7025E9EB51F}"/>
                    </a:ext>
                  </a:extLst>
                </p:cNvPr>
                <p:cNvSpPr txBox="1"/>
                <p:nvPr/>
              </p:nvSpPr>
              <p:spPr>
                <a:xfrm>
                  <a:off x="9968730" y="5099561"/>
                  <a:ext cx="373075" cy="601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1</a:t>
                  </a:r>
                  <a:endParaRPr lang="el-GR" dirty="0"/>
                </a:p>
              </p:txBody>
            </p:sp>
          </p:grpSp>
          <p:grpSp>
            <p:nvGrpSpPr>
              <p:cNvPr id="24" name="Ομάδα 23">
                <a:extLst>
                  <a:ext uri="{FF2B5EF4-FFF2-40B4-BE49-F238E27FC236}">
                    <a16:creationId xmlns:a16="http://schemas.microsoft.com/office/drawing/2014/main" id="{8FF90F24-9003-039F-7D94-1BD1936FEA36}"/>
                  </a:ext>
                </a:extLst>
              </p:cNvPr>
              <p:cNvGrpSpPr/>
              <p:nvPr/>
            </p:nvGrpSpPr>
            <p:grpSpPr>
              <a:xfrm>
                <a:off x="1199401" y="5667101"/>
                <a:ext cx="197130" cy="369332"/>
                <a:chOff x="9897554" y="5001045"/>
                <a:chExt cx="515429" cy="825654"/>
              </a:xfrm>
            </p:grpSpPr>
            <p:sp>
              <p:nvSpPr>
                <p:cNvPr id="25" name="Οβάλ 24">
                  <a:extLst>
                    <a:ext uri="{FF2B5EF4-FFF2-40B4-BE49-F238E27FC236}">
                      <a16:creationId xmlns:a16="http://schemas.microsoft.com/office/drawing/2014/main" id="{7B4A78A6-DA30-B239-4DE3-021FCAAB77E9}"/>
                    </a:ext>
                  </a:extLst>
                </p:cNvPr>
                <p:cNvSpPr/>
                <p:nvPr/>
              </p:nvSpPr>
              <p:spPr>
                <a:xfrm>
                  <a:off x="9897554" y="5142226"/>
                  <a:ext cx="515429" cy="516221"/>
                </a:xfrm>
                <a:prstGeom prst="ellipse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4365FB6-0D74-6B0E-8C8F-76883FC130A9}"/>
                    </a:ext>
                  </a:extLst>
                </p:cNvPr>
                <p:cNvSpPr txBox="1"/>
                <p:nvPr/>
              </p:nvSpPr>
              <p:spPr>
                <a:xfrm>
                  <a:off x="9968730" y="5001045"/>
                  <a:ext cx="373076" cy="8256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/>
                    <a:t>0</a:t>
                  </a:r>
                  <a:endParaRPr lang="el-GR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13D7611-8291-0C9B-FE61-EA3B6BBF7362}"/>
                      </a:ext>
                    </a:extLst>
                  </p:cNvPr>
                  <p:cNvSpPr txBox="1"/>
                  <p:nvPr/>
                </p:nvSpPr>
                <p:spPr>
                  <a:xfrm>
                    <a:off x="965755" y="4118673"/>
                    <a:ext cx="2097591" cy="338554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600" dirty="0"/>
                      <a:t>Feasible Region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13D7611-8291-0C9B-FE61-EA3B6BBF73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65755" y="4118673"/>
                    <a:ext cx="2097591" cy="33855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1449" t="-5455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Flowchart: Connector 18">
                  <a:extLst>
                    <a:ext uri="{FF2B5EF4-FFF2-40B4-BE49-F238E27FC236}">
                      <a16:creationId xmlns:a16="http://schemas.microsoft.com/office/drawing/2014/main" id="{67D8601E-9A8C-5447-87FF-26C41E523231}"/>
                    </a:ext>
                  </a:extLst>
                </p:cNvPr>
                <p:cNvSpPr/>
                <p:nvPr/>
              </p:nvSpPr>
              <p:spPr>
                <a:xfrm>
                  <a:off x="3097545" y="5299093"/>
                  <a:ext cx="465786" cy="375318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(0)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Flowchart: Connector 18">
                  <a:extLst>
                    <a:ext uri="{FF2B5EF4-FFF2-40B4-BE49-F238E27FC236}">
                      <a16:creationId xmlns:a16="http://schemas.microsoft.com/office/drawing/2014/main" id="{67D8601E-9A8C-5447-87FF-26C41E5232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545" y="5299093"/>
                  <a:ext cx="465786" cy="375318"/>
                </a:xfrm>
                <a:prstGeom prst="flowChartConnector">
                  <a:avLst/>
                </a:prstGeom>
                <a:blipFill>
                  <a:blip r:embed="rId15"/>
                  <a:stretch>
                    <a:fillRect l="-2500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013E98-9DFA-9C4F-81FE-9591E8C5AF05}"/>
              </a:ext>
            </a:extLst>
          </p:cNvPr>
          <p:cNvGrpSpPr/>
          <p:nvPr/>
        </p:nvGrpSpPr>
        <p:grpSpPr>
          <a:xfrm>
            <a:off x="7508764" y="4118673"/>
            <a:ext cx="3845036" cy="2315573"/>
            <a:chOff x="7508764" y="4118673"/>
            <a:chExt cx="3845036" cy="231557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89C1DC7-2F3B-9EEB-91A5-D8A1F55BDAB8}"/>
                    </a:ext>
                  </a:extLst>
                </p:cNvPr>
                <p:cNvSpPr txBox="1"/>
                <p:nvPr/>
              </p:nvSpPr>
              <p:spPr>
                <a:xfrm>
                  <a:off x="7508764" y="5157761"/>
                  <a:ext cx="24365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B89C1DC7-2F3B-9EEB-91A5-D8A1F55BDA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08764" y="5157761"/>
                  <a:ext cx="243656" cy="276999"/>
                </a:xfrm>
                <a:prstGeom prst="rect">
                  <a:avLst/>
                </a:prstGeom>
                <a:blipFill>
                  <a:blip r:embed="rId16"/>
                  <a:stretch>
                    <a:fillRect l="-7500" r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9" name="Ομάδα 88">
              <a:extLst>
                <a:ext uri="{FF2B5EF4-FFF2-40B4-BE49-F238E27FC236}">
                  <a16:creationId xmlns:a16="http://schemas.microsoft.com/office/drawing/2014/main" id="{A42FAA5B-C8A7-05E6-437C-0978A3A14440}"/>
                </a:ext>
              </a:extLst>
            </p:cNvPr>
            <p:cNvGrpSpPr/>
            <p:nvPr/>
          </p:nvGrpSpPr>
          <p:grpSpPr>
            <a:xfrm>
              <a:off x="8627349" y="4118673"/>
              <a:ext cx="2726451" cy="2315573"/>
              <a:chOff x="8627349" y="4118673"/>
              <a:chExt cx="2726451" cy="2315573"/>
            </a:xfrm>
          </p:grpSpPr>
          <p:grpSp>
            <p:nvGrpSpPr>
              <p:cNvPr id="47" name="Ομάδα 46">
                <a:extLst>
                  <a:ext uri="{FF2B5EF4-FFF2-40B4-BE49-F238E27FC236}">
                    <a16:creationId xmlns:a16="http://schemas.microsoft.com/office/drawing/2014/main" id="{1E5EEE81-0DB5-0E38-63B5-08CF6DE7E4F7}"/>
                  </a:ext>
                </a:extLst>
              </p:cNvPr>
              <p:cNvGrpSpPr/>
              <p:nvPr/>
            </p:nvGrpSpPr>
            <p:grpSpPr>
              <a:xfrm>
                <a:off x="8627349" y="4118673"/>
                <a:ext cx="2726451" cy="2315573"/>
                <a:chOff x="1362362" y="3974676"/>
                <a:chExt cx="3584212" cy="2558802"/>
              </a:xfrm>
            </p:grpSpPr>
            <p:sp>
              <p:nvSpPr>
                <p:cNvPr id="48" name="Rectangle: Rounded Corners 8">
                  <a:extLst>
                    <a:ext uri="{FF2B5EF4-FFF2-40B4-BE49-F238E27FC236}">
                      <a16:creationId xmlns:a16="http://schemas.microsoft.com/office/drawing/2014/main" id="{E99DF746-03D0-B1D4-C3BF-0DDF235F2EDB}"/>
                    </a:ext>
                  </a:extLst>
                </p:cNvPr>
                <p:cNvSpPr/>
                <p:nvPr/>
              </p:nvSpPr>
              <p:spPr>
                <a:xfrm>
                  <a:off x="1362362" y="4297818"/>
                  <a:ext cx="3584212" cy="1897705"/>
                </a:xfrm>
                <a:prstGeom prst="roundRect">
                  <a:avLst/>
                </a:prstGeom>
                <a:no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49" name="Free-form: Shape 11">
                  <a:extLst>
                    <a:ext uri="{FF2B5EF4-FFF2-40B4-BE49-F238E27FC236}">
                      <a16:creationId xmlns:a16="http://schemas.microsoft.com/office/drawing/2014/main" id="{CEEDAE18-3043-D712-1630-605C7AC1677F}"/>
                    </a:ext>
                  </a:extLst>
                </p:cNvPr>
                <p:cNvSpPr/>
                <p:nvPr/>
              </p:nvSpPr>
              <p:spPr>
                <a:xfrm>
                  <a:off x="1472398" y="4390419"/>
                  <a:ext cx="3381861" cy="1712973"/>
                </a:xfrm>
                <a:custGeom>
                  <a:avLst/>
                  <a:gdLst>
                    <a:gd name="connsiteX0" fmla="*/ 0 w 3848519"/>
                    <a:gd name="connsiteY0" fmla="*/ 0 h 2049863"/>
                    <a:gd name="connsiteX1" fmla="*/ 1587639 w 3848519"/>
                    <a:gd name="connsiteY1" fmla="*/ 492369 h 2049863"/>
                    <a:gd name="connsiteX2" fmla="*/ 1798655 w 3848519"/>
                    <a:gd name="connsiteY2" fmla="*/ 1517301 h 2049863"/>
                    <a:gd name="connsiteX3" fmla="*/ 3848519 w 3848519"/>
                    <a:gd name="connsiteY3" fmla="*/ 2049863 h 2049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8519" h="2049863">
                      <a:moveTo>
                        <a:pt x="0" y="0"/>
                      </a:moveTo>
                      <a:cubicBezTo>
                        <a:pt x="643931" y="119743"/>
                        <a:pt x="1287863" y="239486"/>
                        <a:pt x="1587639" y="492369"/>
                      </a:cubicBezTo>
                      <a:cubicBezTo>
                        <a:pt x="1887415" y="745252"/>
                        <a:pt x="1421842" y="1257719"/>
                        <a:pt x="1798655" y="1517301"/>
                      </a:cubicBezTo>
                      <a:cubicBezTo>
                        <a:pt x="2175468" y="1776883"/>
                        <a:pt x="3523622" y="2016369"/>
                        <a:pt x="3848519" y="2049863"/>
                      </a:cubicBezTo>
                    </a:path>
                  </a:pathLst>
                </a:custGeom>
                <a:no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Flowchart: Connector 14">
                      <a:extLst>
                        <a:ext uri="{FF2B5EF4-FFF2-40B4-BE49-F238E27FC236}">
                          <a16:creationId xmlns:a16="http://schemas.microsoft.com/office/drawing/2014/main" id="{FCA6FB01-92B3-E5DB-80A0-A317ADA633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1672" y="4799842"/>
                      <a:ext cx="239411" cy="214806"/>
                    </a:xfrm>
                    <a:prstGeom prst="flowChartConnector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50" name="Flowchart: Connector 14">
                      <a:extLst>
                        <a:ext uri="{FF2B5EF4-FFF2-40B4-BE49-F238E27FC236}">
                          <a16:creationId xmlns:a16="http://schemas.microsoft.com/office/drawing/2014/main" id="{FCA6FB01-92B3-E5DB-80A0-A317ADA63375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01672" y="4799842"/>
                      <a:ext cx="239411" cy="214806"/>
                    </a:xfrm>
                    <a:prstGeom prst="flowChartConnector">
                      <a:avLst/>
                    </a:prstGeom>
                    <a:blipFill>
                      <a:blip r:embed="rId20"/>
                      <a:stretch>
                        <a:fillRect l="-24242" b="-14286"/>
                      </a:stretch>
                    </a:blip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2" name="Arrow: Right 41">
                  <a:extLst>
                    <a:ext uri="{FF2B5EF4-FFF2-40B4-BE49-F238E27FC236}">
                      <a16:creationId xmlns:a16="http://schemas.microsoft.com/office/drawing/2014/main" id="{F91B3D4E-5B26-6ECA-A46F-AF88EF8453CE}"/>
                    </a:ext>
                  </a:extLst>
                </p:cNvPr>
                <p:cNvSpPr/>
                <p:nvPr/>
              </p:nvSpPr>
              <p:spPr>
                <a:xfrm rot="20743057">
                  <a:off x="2463009" y="4772273"/>
                  <a:ext cx="766909" cy="57547"/>
                </a:xfrm>
                <a:prstGeom prst="right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18EB990B-1F65-2BBB-47A5-C8DEEA78888D}"/>
                    </a:ext>
                  </a:extLst>
                </p:cNvPr>
                <p:cNvSpPr txBox="1"/>
                <p:nvPr/>
              </p:nvSpPr>
              <p:spPr>
                <a:xfrm>
                  <a:off x="2822551" y="6169067"/>
                  <a:ext cx="1954604" cy="3644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Decision Boundary</a:t>
                  </a:r>
                </a:p>
              </p:txBody>
            </p:sp>
            <p:cxnSp>
              <p:nvCxnSpPr>
                <p:cNvPr id="54" name="Straight Arrow Connector 59">
                  <a:extLst>
                    <a:ext uri="{FF2B5EF4-FFF2-40B4-BE49-F238E27FC236}">
                      <a16:creationId xmlns:a16="http://schemas.microsoft.com/office/drawing/2014/main" id="{983A4F61-CD4C-57CF-54FF-582AB6ADF0A9}"/>
                    </a:ext>
                  </a:extLst>
                </p:cNvPr>
                <p:cNvCxnSpPr>
                  <a:cxnSpLocks/>
                  <a:stCxn id="53" idx="0"/>
                </p:cNvCxnSpPr>
                <p:nvPr/>
              </p:nvCxnSpPr>
              <p:spPr>
                <a:xfrm flipH="1" flipV="1">
                  <a:off x="3492640" y="5861847"/>
                  <a:ext cx="307214" cy="3072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Arrow: Right 61">
                  <a:extLst>
                    <a:ext uri="{FF2B5EF4-FFF2-40B4-BE49-F238E27FC236}">
                      <a16:creationId xmlns:a16="http://schemas.microsoft.com/office/drawing/2014/main" id="{CAD81583-6F62-75E1-C08F-05AA0DB39C76}"/>
                    </a:ext>
                  </a:extLst>
                </p:cNvPr>
                <p:cNvSpPr/>
                <p:nvPr/>
              </p:nvSpPr>
              <p:spPr>
                <a:xfrm rot="1121120" flipV="1">
                  <a:off x="2411046" y="5198275"/>
                  <a:ext cx="1666826" cy="51517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7" name="Ομάδα 56">
                  <a:extLst>
                    <a:ext uri="{FF2B5EF4-FFF2-40B4-BE49-F238E27FC236}">
                      <a16:creationId xmlns:a16="http://schemas.microsoft.com/office/drawing/2014/main" id="{95316C96-2687-E19B-D755-A93F5CE50EBB}"/>
                    </a:ext>
                  </a:extLst>
                </p:cNvPr>
                <p:cNvGrpSpPr/>
                <p:nvPr/>
              </p:nvGrpSpPr>
              <p:grpSpPr>
                <a:xfrm>
                  <a:off x="4518006" y="4375888"/>
                  <a:ext cx="259149" cy="297351"/>
                  <a:chOff x="9897554" y="5099561"/>
                  <a:chExt cx="515429" cy="601551"/>
                </a:xfrm>
              </p:grpSpPr>
              <p:sp>
                <p:nvSpPr>
                  <p:cNvPr id="66" name="Οβάλ 65">
                    <a:extLst>
                      <a:ext uri="{FF2B5EF4-FFF2-40B4-BE49-F238E27FC236}">
                        <a16:creationId xmlns:a16="http://schemas.microsoft.com/office/drawing/2014/main" id="{BC556E06-3985-41B9-45B5-D83C6F1096C9}"/>
                      </a:ext>
                    </a:extLst>
                  </p:cNvPr>
                  <p:cNvSpPr/>
                  <p:nvPr/>
                </p:nvSpPr>
                <p:spPr>
                  <a:xfrm>
                    <a:off x="9897554" y="5142226"/>
                    <a:ext cx="515429" cy="51622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77574347-38E1-0F49-6A61-00A4E352DDEE}"/>
                      </a:ext>
                    </a:extLst>
                  </p:cNvPr>
                  <p:cNvSpPr txBox="1"/>
                  <p:nvPr/>
                </p:nvSpPr>
                <p:spPr>
                  <a:xfrm>
                    <a:off x="9968730" y="5099561"/>
                    <a:ext cx="373075" cy="601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1</a:t>
                    </a:r>
                    <a:endParaRPr lang="el-GR" dirty="0"/>
                  </a:p>
                </p:txBody>
              </p:sp>
            </p:grpSp>
            <p:grpSp>
              <p:nvGrpSpPr>
                <p:cNvPr id="59" name="Ομάδα 58">
                  <a:extLst>
                    <a:ext uri="{FF2B5EF4-FFF2-40B4-BE49-F238E27FC236}">
                      <a16:creationId xmlns:a16="http://schemas.microsoft.com/office/drawing/2014/main" id="{B39D70BB-42FF-E623-5328-29E637377896}"/>
                    </a:ext>
                  </a:extLst>
                </p:cNvPr>
                <p:cNvGrpSpPr/>
                <p:nvPr/>
              </p:nvGrpSpPr>
              <p:grpSpPr>
                <a:xfrm>
                  <a:off x="1669515" y="5685746"/>
                  <a:ext cx="259149" cy="324958"/>
                  <a:chOff x="9897554" y="5001045"/>
                  <a:chExt cx="515429" cy="657402"/>
                </a:xfrm>
              </p:grpSpPr>
              <p:sp>
                <p:nvSpPr>
                  <p:cNvPr id="64" name="Οβάλ 63">
                    <a:extLst>
                      <a:ext uri="{FF2B5EF4-FFF2-40B4-BE49-F238E27FC236}">
                        <a16:creationId xmlns:a16="http://schemas.microsoft.com/office/drawing/2014/main" id="{F13F43FB-5F8A-CE75-CA23-432EE57F00C0}"/>
                      </a:ext>
                    </a:extLst>
                  </p:cNvPr>
                  <p:cNvSpPr/>
                  <p:nvPr/>
                </p:nvSpPr>
                <p:spPr>
                  <a:xfrm>
                    <a:off x="9897554" y="5142226"/>
                    <a:ext cx="515429" cy="51622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65" name="TextBox 64">
                    <a:extLst>
                      <a:ext uri="{FF2B5EF4-FFF2-40B4-BE49-F238E27FC236}">
                        <a16:creationId xmlns:a16="http://schemas.microsoft.com/office/drawing/2014/main" id="{EF6BC40A-7668-C774-6A5E-7CA6AEDC6591}"/>
                      </a:ext>
                    </a:extLst>
                  </p:cNvPr>
                  <p:cNvSpPr txBox="1"/>
                  <p:nvPr/>
                </p:nvSpPr>
                <p:spPr>
                  <a:xfrm>
                    <a:off x="9968730" y="5001045"/>
                    <a:ext cx="373076" cy="601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0</a:t>
                    </a:r>
                    <a:endParaRPr lang="el-GR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D7A087F9-29E5-3F40-9100-BBC6E2D8DA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2362" y="3974676"/>
                      <a:ext cx="2757508" cy="3741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/>
                        <a:t>Feasible Region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63" name="TextBox 62">
                      <a:extLst>
                        <a:ext uri="{FF2B5EF4-FFF2-40B4-BE49-F238E27FC236}">
                          <a16:creationId xmlns:a16="http://schemas.microsoft.com/office/drawing/2014/main" id="{D7A087F9-29E5-3F40-9100-BBC6E2D8DA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2362" y="3974676"/>
                      <a:ext cx="2757508" cy="374116"/>
                    </a:xfrm>
                    <a:prstGeom prst="rect">
                      <a:avLst/>
                    </a:prstGeom>
                    <a:blipFill>
                      <a:blip r:embed="rId23"/>
                      <a:stretch>
                        <a:fillRect l="-1453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cxnSp>
            <p:nvCxnSpPr>
              <p:cNvPr id="74" name="Straight Arrow Connector 59">
                <a:extLst>
                  <a:ext uri="{FF2B5EF4-FFF2-40B4-BE49-F238E27FC236}">
                    <a16:creationId xmlns:a16="http://schemas.microsoft.com/office/drawing/2014/main" id="{2C68A5D9-540E-BA3D-89DC-53A61CAC94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41506" y="4405567"/>
                <a:ext cx="276884" cy="186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Ελεύθερη σχεδίαση: Σχήμα 76">
                <a:extLst>
                  <a:ext uri="{FF2B5EF4-FFF2-40B4-BE49-F238E27FC236}">
                    <a16:creationId xmlns:a16="http://schemas.microsoft.com/office/drawing/2014/main" id="{43028765-22D9-733D-E2D2-FE97694FF31B}"/>
                  </a:ext>
                </a:extLst>
              </p:cNvPr>
              <p:cNvSpPr/>
              <p:nvPr/>
            </p:nvSpPr>
            <p:spPr>
              <a:xfrm>
                <a:off x="9827046" y="5155526"/>
                <a:ext cx="1317634" cy="738769"/>
              </a:xfrm>
              <a:custGeom>
                <a:avLst/>
                <a:gdLst>
                  <a:gd name="connsiteX0" fmla="*/ 0 w 1317634"/>
                  <a:gd name="connsiteY0" fmla="*/ 121554 h 738769"/>
                  <a:gd name="connsiteX1" fmla="*/ 275421 w 1317634"/>
                  <a:gd name="connsiteY1" fmla="*/ 88503 h 738769"/>
                  <a:gd name="connsiteX2" fmla="*/ 429658 w 1317634"/>
                  <a:gd name="connsiteY2" fmla="*/ 368 h 738769"/>
                  <a:gd name="connsiteX3" fmla="*/ 683046 w 1317634"/>
                  <a:gd name="connsiteY3" fmla="*/ 66469 h 738769"/>
                  <a:gd name="connsiteX4" fmla="*/ 859315 w 1317634"/>
                  <a:gd name="connsiteY4" fmla="*/ 275790 h 738769"/>
                  <a:gd name="connsiteX5" fmla="*/ 1189821 w 1317634"/>
                  <a:gd name="connsiteY5" fmla="*/ 231722 h 738769"/>
                  <a:gd name="connsiteX6" fmla="*/ 1288973 w 1317634"/>
                  <a:gd name="connsiteY6" fmla="*/ 518161 h 738769"/>
                  <a:gd name="connsiteX7" fmla="*/ 705079 w 1317634"/>
                  <a:gd name="connsiteY7" fmla="*/ 738498 h 738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17634" h="738769">
                    <a:moveTo>
                      <a:pt x="0" y="121554"/>
                    </a:moveTo>
                    <a:cubicBezTo>
                      <a:pt x="101905" y="115127"/>
                      <a:pt x="203811" y="108701"/>
                      <a:pt x="275421" y="88503"/>
                    </a:cubicBezTo>
                    <a:cubicBezTo>
                      <a:pt x="347031" y="68305"/>
                      <a:pt x="361721" y="4040"/>
                      <a:pt x="429658" y="368"/>
                    </a:cubicBezTo>
                    <a:cubicBezTo>
                      <a:pt x="497595" y="-3304"/>
                      <a:pt x="611437" y="20565"/>
                      <a:pt x="683046" y="66469"/>
                    </a:cubicBezTo>
                    <a:cubicBezTo>
                      <a:pt x="754656" y="112373"/>
                      <a:pt x="774853" y="248248"/>
                      <a:pt x="859315" y="275790"/>
                    </a:cubicBezTo>
                    <a:cubicBezTo>
                      <a:pt x="943777" y="303332"/>
                      <a:pt x="1118211" y="191327"/>
                      <a:pt x="1189821" y="231722"/>
                    </a:cubicBezTo>
                    <a:cubicBezTo>
                      <a:pt x="1261431" y="272117"/>
                      <a:pt x="1369763" y="433698"/>
                      <a:pt x="1288973" y="518161"/>
                    </a:cubicBezTo>
                    <a:cubicBezTo>
                      <a:pt x="1208183" y="602624"/>
                      <a:pt x="793214" y="745843"/>
                      <a:pt x="705079" y="738498"/>
                    </a:cubicBezTo>
                  </a:path>
                </a:pathLst>
              </a:custGeom>
              <a:no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78" name="Arrow: Right 61">
                <a:extLst>
                  <a:ext uri="{FF2B5EF4-FFF2-40B4-BE49-F238E27FC236}">
                    <a16:creationId xmlns:a16="http://schemas.microsoft.com/office/drawing/2014/main" id="{C5024412-0ABD-C737-2EAB-F394AA97ADA6}"/>
                  </a:ext>
                </a:extLst>
              </p:cNvPr>
              <p:cNvSpPr/>
              <p:nvPr/>
            </p:nvSpPr>
            <p:spPr>
              <a:xfrm rot="2202147" flipV="1">
                <a:off x="9394916" y="5219975"/>
                <a:ext cx="664103" cy="45719"/>
              </a:xfrm>
              <a:prstGeom prst="rightArrow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Flowchart: Connector 18">
                  <a:extLst>
                    <a:ext uri="{FF2B5EF4-FFF2-40B4-BE49-F238E27FC236}">
                      <a16:creationId xmlns:a16="http://schemas.microsoft.com/office/drawing/2014/main" id="{988F114C-03E6-8D4B-DEFA-A1AFA275740C}"/>
                    </a:ext>
                  </a:extLst>
                </p:cNvPr>
                <p:cNvSpPr/>
                <p:nvPr/>
              </p:nvSpPr>
              <p:spPr>
                <a:xfrm>
                  <a:off x="10058955" y="4541026"/>
                  <a:ext cx="422554" cy="400542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Flowchart: Connector 18">
                  <a:extLst>
                    <a:ext uri="{FF2B5EF4-FFF2-40B4-BE49-F238E27FC236}">
                      <a16:creationId xmlns:a16="http://schemas.microsoft.com/office/drawing/2014/main" id="{988F114C-03E6-8D4B-DEFA-A1AFA2757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58955" y="4541026"/>
                  <a:ext cx="422554" cy="400542"/>
                </a:xfrm>
                <a:prstGeom prst="flowChartConnector">
                  <a:avLst/>
                </a:prstGeom>
                <a:blipFill>
                  <a:blip r:embed="rId24"/>
                  <a:stretch>
                    <a:fillRect l="-6944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Flowchart: Connector 18">
                  <a:extLst>
                    <a:ext uri="{FF2B5EF4-FFF2-40B4-BE49-F238E27FC236}">
                      <a16:creationId xmlns:a16="http://schemas.microsoft.com/office/drawing/2014/main" id="{96F522A3-FEE1-739D-3204-696D93406CFD}"/>
                    </a:ext>
                  </a:extLst>
                </p:cNvPr>
                <p:cNvSpPr/>
                <p:nvPr/>
              </p:nvSpPr>
              <p:spPr>
                <a:xfrm>
                  <a:off x="10633173" y="5411462"/>
                  <a:ext cx="394622" cy="394039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1" name="Flowchart: Connector 18">
                  <a:extLst>
                    <a:ext uri="{FF2B5EF4-FFF2-40B4-BE49-F238E27FC236}">
                      <a16:creationId xmlns:a16="http://schemas.microsoft.com/office/drawing/2014/main" id="{96F522A3-FEE1-739D-3204-696D93406CF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33173" y="5411462"/>
                  <a:ext cx="394622" cy="394039"/>
                </a:xfrm>
                <a:prstGeom prst="flowChartConnector">
                  <a:avLst/>
                </a:prstGeom>
                <a:blipFill>
                  <a:blip r:embed="rId25"/>
                  <a:stretch>
                    <a:fillRect l="-10294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Flowchart: Connector 18">
                  <a:extLst>
                    <a:ext uri="{FF2B5EF4-FFF2-40B4-BE49-F238E27FC236}">
                      <a16:creationId xmlns:a16="http://schemas.microsoft.com/office/drawing/2014/main" id="{D19B710E-3481-CC36-F1FE-626FB67C6FD2}"/>
                    </a:ext>
                  </a:extLst>
                </p:cNvPr>
                <p:cNvSpPr/>
                <p:nvPr/>
              </p:nvSpPr>
              <p:spPr>
                <a:xfrm>
                  <a:off x="10012913" y="5404315"/>
                  <a:ext cx="377085" cy="394328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Flowchart: Connector 18">
                  <a:extLst>
                    <a:ext uri="{FF2B5EF4-FFF2-40B4-BE49-F238E27FC236}">
                      <a16:creationId xmlns:a16="http://schemas.microsoft.com/office/drawing/2014/main" id="{D19B710E-3481-CC36-F1FE-626FB67C6F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2913" y="5404315"/>
                  <a:ext cx="377085" cy="394328"/>
                </a:xfrm>
                <a:prstGeom prst="flowChartConnector">
                  <a:avLst/>
                </a:prstGeom>
                <a:blipFill>
                  <a:blip r:embed="rId26"/>
                  <a:stretch>
                    <a:fillRect l="-14063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A98D57C-1919-C997-E5D7-AC24F00E9E8C}"/>
              </a:ext>
            </a:extLst>
          </p:cNvPr>
          <p:cNvGrpSpPr/>
          <p:nvPr/>
        </p:nvGrpSpPr>
        <p:grpSpPr>
          <a:xfrm>
            <a:off x="4125325" y="4118673"/>
            <a:ext cx="2726451" cy="2315573"/>
            <a:chOff x="4125325" y="4118673"/>
            <a:chExt cx="2726451" cy="2315573"/>
          </a:xfrm>
        </p:grpSpPr>
        <p:grpSp>
          <p:nvGrpSpPr>
            <p:cNvPr id="87" name="Ομάδα 86">
              <a:extLst>
                <a:ext uri="{FF2B5EF4-FFF2-40B4-BE49-F238E27FC236}">
                  <a16:creationId xmlns:a16="http://schemas.microsoft.com/office/drawing/2014/main" id="{7B40F460-2735-3C42-5B30-83F58197DE91}"/>
                </a:ext>
              </a:extLst>
            </p:cNvPr>
            <p:cNvGrpSpPr/>
            <p:nvPr/>
          </p:nvGrpSpPr>
          <p:grpSpPr>
            <a:xfrm>
              <a:off x="4125325" y="4118673"/>
              <a:ext cx="2726451" cy="2315573"/>
              <a:chOff x="4125325" y="4118673"/>
              <a:chExt cx="2726451" cy="2315573"/>
            </a:xfrm>
          </p:grpSpPr>
          <p:grpSp>
            <p:nvGrpSpPr>
              <p:cNvPr id="28" name="Ομάδα 27">
                <a:extLst>
                  <a:ext uri="{FF2B5EF4-FFF2-40B4-BE49-F238E27FC236}">
                    <a16:creationId xmlns:a16="http://schemas.microsoft.com/office/drawing/2014/main" id="{3BBE74F4-ACFC-9A13-3255-5CAD0D90ADF9}"/>
                  </a:ext>
                </a:extLst>
              </p:cNvPr>
              <p:cNvGrpSpPr/>
              <p:nvPr/>
            </p:nvGrpSpPr>
            <p:grpSpPr>
              <a:xfrm>
                <a:off x="4125325" y="4118673"/>
                <a:ext cx="2726451" cy="2315573"/>
                <a:chOff x="1362362" y="3974676"/>
                <a:chExt cx="3584212" cy="2558802"/>
              </a:xfrm>
            </p:grpSpPr>
            <p:sp>
              <p:nvSpPr>
                <p:cNvPr id="29" name="Rectangle: Rounded Corners 8">
                  <a:extLst>
                    <a:ext uri="{FF2B5EF4-FFF2-40B4-BE49-F238E27FC236}">
                      <a16:creationId xmlns:a16="http://schemas.microsoft.com/office/drawing/2014/main" id="{62236199-881E-AE2B-D689-17CA5FF3565B}"/>
                    </a:ext>
                  </a:extLst>
                </p:cNvPr>
                <p:cNvSpPr/>
                <p:nvPr/>
              </p:nvSpPr>
              <p:spPr>
                <a:xfrm>
                  <a:off x="1362362" y="4297818"/>
                  <a:ext cx="3584212" cy="1897705"/>
                </a:xfrm>
                <a:prstGeom prst="roundRect">
                  <a:avLst/>
                </a:prstGeom>
                <a:no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endParaRPr>
                </a:p>
              </p:txBody>
            </p:sp>
            <p:sp>
              <p:nvSpPr>
                <p:cNvPr id="31" name="Free-form: Shape 11">
                  <a:extLst>
                    <a:ext uri="{FF2B5EF4-FFF2-40B4-BE49-F238E27FC236}">
                      <a16:creationId xmlns:a16="http://schemas.microsoft.com/office/drawing/2014/main" id="{55DD3073-F7D7-8D5E-A97B-C36AF12B43C4}"/>
                    </a:ext>
                  </a:extLst>
                </p:cNvPr>
                <p:cNvSpPr/>
                <p:nvPr/>
              </p:nvSpPr>
              <p:spPr>
                <a:xfrm>
                  <a:off x="1472398" y="4390419"/>
                  <a:ext cx="3381861" cy="1712973"/>
                </a:xfrm>
                <a:custGeom>
                  <a:avLst/>
                  <a:gdLst>
                    <a:gd name="connsiteX0" fmla="*/ 0 w 3848519"/>
                    <a:gd name="connsiteY0" fmla="*/ 0 h 2049863"/>
                    <a:gd name="connsiteX1" fmla="*/ 1587639 w 3848519"/>
                    <a:gd name="connsiteY1" fmla="*/ 492369 h 2049863"/>
                    <a:gd name="connsiteX2" fmla="*/ 1798655 w 3848519"/>
                    <a:gd name="connsiteY2" fmla="*/ 1517301 h 2049863"/>
                    <a:gd name="connsiteX3" fmla="*/ 3848519 w 3848519"/>
                    <a:gd name="connsiteY3" fmla="*/ 2049863 h 2049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848519" h="2049863">
                      <a:moveTo>
                        <a:pt x="0" y="0"/>
                      </a:moveTo>
                      <a:cubicBezTo>
                        <a:pt x="643931" y="119743"/>
                        <a:pt x="1287863" y="239486"/>
                        <a:pt x="1587639" y="492369"/>
                      </a:cubicBezTo>
                      <a:cubicBezTo>
                        <a:pt x="1887415" y="745252"/>
                        <a:pt x="1421842" y="1257719"/>
                        <a:pt x="1798655" y="1517301"/>
                      </a:cubicBezTo>
                      <a:cubicBezTo>
                        <a:pt x="2175468" y="1776883"/>
                        <a:pt x="3523622" y="2016369"/>
                        <a:pt x="3848519" y="2049863"/>
                      </a:cubicBezTo>
                    </a:path>
                  </a:pathLst>
                </a:custGeom>
                <a:noFill/>
                <a:ln cap="sq" cmpd="sng">
                  <a:solidFill>
                    <a:schemeClr val="accent1"/>
                  </a:solidFill>
                  <a:round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2" name="Flowchart: Connector 14">
                      <a:extLst>
                        <a:ext uri="{FF2B5EF4-FFF2-40B4-BE49-F238E27FC236}">
                          <a16:creationId xmlns:a16="http://schemas.microsoft.com/office/drawing/2014/main" id="{E8911263-8A13-4938-DED2-AE6DCA337E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1672" y="4799842"/>
                      <a:ext cx="239411" cy="214806"/>
                    </a:xfrm>
                    <a:prstGeom prst="flowChartConnector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32" name="Flowchart: Connector 14">
                      <a:extLst>
                        <a:ext uri="{FF2B5EF4-FFF2-40B4-BE49-F238E27FC236}">
                          <a16:creationId xmlns:a16="http://schemas.microsoft.com/office/drawing/2014/main" id="{E8911263-8A13-4938-DED2-AE6DCA337EF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01672" y="4799842"/>
                      <a:ext cx="239411" cy="214806"/>
                    </a:xfrm>
                    <a:prstGeom prst="flowChartConnector">
                      <a:avLst/>
                    </a:prstGeom>
                    <a:blipFill>
                      <a:blip r:embed="rId27"/>
                      <a:stretch>
                        <a:fillRect l="-24242" b="-14286"/>
                      </a:stretch>
                    </a:blipFill>
                    <a:ln>
                      <a:solidFill>
                        <a:schemeClr val="bg1">
                          <a:lumMod val="50000"/>
                        </a:schemeClr>
                      </a:solidFill>
                    </a:ln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4" name="Arrow: Right 41">
                  <a:extLst>
                    <a:ext uri="{FF2B5EF4-FFF2-40B4-BE49-F238E27FC236}">
                      <a16:creationId xmlns:a16="http://schemas.microsoft.com/office/drawing/2014/main" id="{607D5BAF-79DE-9ED0-2B40-11AD96992512}"/>
                    </a:ext>
                  </a:extLst>
                </p:cNvPr>
                <p:cNvSpPr/>
                <p:nvPr/>
              </p:nvSpPr>
              <p:spPr>
                <a:xfrm rot="666298" flipV="1">
                  <a:off x="2486243" y="4947713"/>
                  <a:ext cx="644462" cy="50521"/>
                </a:xfrm>
                <a:prstGeom prst="rightArrow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0EC29F66-CB58-EDB2-474F-3812F22B47C8}"/>
                    </a:ext>
                  </a:extLst>
                </p:cNvPr>
                <p:cNvSpPr txBox="1"/>
                <p:nvPr/>
              </p:nvSpPr>
              <p:spPr>
                <a:xfrm>
                  <a:off x="2822551" y="6169067"/>
                  <a:ext cx="1954604" cy="3644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Decision Boundary</a:t>
                  </a:r>
                </a:p>
              </p:txBody>
            </p:sp>
            <p:cxnSp>
              <p:nvCxnSpPr>
                <p:cNvPr id="36" name="Straight Arrow Connector 59">
                  <a:extLst>
                    <a:ext uri="{FF2B5EF4-FFF2-40B4-BE49-F238E27FC236}">
                      <a16:creationId xmlns:a16="http://schemas.microsoft.com/office/drawing/2014/main" id="{BEFDA600-A870-AFA0-BCC2-1086CD197A02}"/>
                    </a:ext>
                  </a:extLst>
                </p:cNvPr>
                <p:cNvCxnSpPr>
                  <a:cxnSpLocks/>
                  <a:stCxn id="35" idx="0"/>
                </p:cNvCxnSpPr>
                <p:nvPr/>
              </p:nvCxnSpPr>
              <p:spPr>
                <a:xfrm flipH="1" flipV="1">
                  <a:off x="3492640" y="5861847"/>
                  <a:ext cx="307214" cy="30722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Arrow: Right 61">
                  <a:extLst>
                    <a:ext uri="{FF2B5EF4-FFF2-40B4-BE49-F238E27FC236}">
                      <a16:creationId xmlns:a16="http://schemas.microsoft.com/office/drawing/2014/main" id="{526CDDBC-974D-C9FF-618C-3A4ABCE72FC3}"/>
                    </a:ext>
                  </a:extLst>
                </p:cNvPr>
                <p:cNvSpPr/>
                <p:nvPr/>
              </p:nvSpPr>
              <p:spPr>
                <a:xfrm rot="1121120" flipV="1">
                  <a:off x="2428059" y="5245499"/>
                  <a:ext cx="1726999" cy="62308"/>
                </a:xfrm>
                <a:prstGeom prst="rightArrow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9" name="Ομάδα 38">
                  <a:extLst>
                    <a:ext uri="{FF2B5EF4-FFF2-40B4-BE49-F238E27FC236}">
                      <a16:creationId xmlns:a16="http://schemas.microsoft.com/office/drawing/2014/main" id="{CB81DDF2-800C-AE49-FE3F-0CD7F5105728}"/>
                    </a:ext>
                  </a:extLst>
                </p:cNvPr>
                <p:cNvGrpSpPr/>
                <p:nvPr/>
              </p:nvGrpSpPr>
              <p:grpSpPr>
                <a:xfrm>
                  <a:off x="4518006" y="4375888"/>
                  <a:ext cx="259149" cy="297351"/>
                  <a:chOff x="9897554" y="5099561"/>
                  <a:chExt cx="515429" cy="601551"/>
                </a:xfrm>
              </p:grpSpPr>
              <p:sp>
                <p:nvSpPr>
                  <p:cNvPr id="45" name="Οβάλ 44">
                    <a:extLst>
                      <a:ext uri="{FF2B5EF4-FFF2-40B4-BE49-F238E27FC236}">
                        <a16:creationId xmlns:a16="http://schemas.microsoft.com/office/drawing/2014/main" id="{33D9C1AB-19A1-09DC-0496-7A26DC379C96}"/>
                      </a:ext>
                    </a:extLst>
                  </p:cNvPr>
                  <p:cNvSpPr/>
                  <p:nvPr/>
                </p:nvSpPr>
                <p:spPr>
                  <a:xfrm>
                    <a:off x="9897554" y="5142226"/>
                    <a:ext cx="515429" cy="51622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/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054701AA-5EC0-3C08-177F-B37657E9283F}"/>
                      </a:ext>
                    </a:extLst>
                  </p:cNvPr>
                  <p:cNvSpPr txBox="1"/>
                  <p:nvPr/>
                </p:nvSpPr>
                <p:spPr>
                  <a:xfrm>
                    <a:off x="9968730" y="5099561"/>
                    <a:ext cx="373075" cy="601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1</a:t>
                    </a:r>
                    <a:endParaRPr lang="el-GR" dirty="0"/>
                  </a:p>
                </p:txBody>
              </p:sp>
            </p:grpSp>
            <p:grpSp>
              <p:nvGrpSpPr>
                <p:cNvPr id="40" name="Ομάδα 39">
                  <a:extLst>
                    <a:ext uri="{FF2B5EF4-FFF2-40B4-BE49-F238E27FC236}">
                      <a16:creationId xmlns:a16="http://schemas.microsoft.com/office/drawing/2014/main" id="{29A1CADA-3FCC-81F9-5A61-BA2E000F1124}"/>
                    </a:ext>
                  </a:extLst>
                </p:cNvPr>
                <p:cNvGrpSpPr/>
                <p:nvPr/>
              </p:nvGrpSpPr>
              <p:grpSpPr>
                <a:xfrm>
                  <a:off x="1669515" y="5697917"/>
                  <a:ext cx="259149" cy="312786"/>
                  <a:chOff x="9897554" y="5025669"/>
                  <a:chExt cx="515429" cy="632778"/>
                </a:xfrm>
              </p:grpSpPr>
              <p:sp>
                <p:nvSpPr>
                  <p:cNvPr id="43" name="Οβάλ 42">
                    <a:extLst>
                      <a:ext uri="{FF2B5EF4-FFF2-40B4-BE49-F238E27FC236}">
                        <a16:creationId xmlns:a16="http://schemas.microsoft.com/office/drawing/2014/main" id="{1435DA8A-60D5-FA9C-7F07-DB4DE45D9E49}"/>
                      </a:ext>
                    </a:extLst>
                  </p:cNvPr>
                  <p:cNvSpPr/>
                  <p:nvPr/>
                </p:nvSpPr>
                <p:spPr>
                  <a:xfrm>
                    <a:off x="9897554" y="5142226"/>
                    <a:ext cx="515429" cy="516221"/>
                  </a:xfrm>
                  <a:prstGeom prst="ellipse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l-GR" dirty="0"/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29A26B1B-F354-C9B6-8100-0B0DA01DDFBD}"/>
                      </a:ext>
                    </a:extLst>
                  </p:cNvPr>
                  <p:cNvSpPr txBox="1"/>
                  <p:nvPr/>
                </p:nvSpPr>
                <p:spPr>
                  <a:xfrm>
                    <a:off x="9968730" y="5025669"/>
                    <a:ext cx="373076" cy="601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0</a:t>
                    </a:r>
                    <a:endParaRPr lang="el-GR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E2FD5455-0C03-ABC9-9992-2193CEE04A4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362362" y="3974676"/>
                      <a:ext cx="2757508" cy="374116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en-US" sz="1600" dirty="0"/>
                        <a:t>Feasible Region </a:t>
                      </a:r>
                      <a14:m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</m:t>
                          </m:r>
                          <m:r>
                            <a:rPr lang="en-US" sz="16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oMath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E2FD5455-0C03-ABC9-9992-2193CEE04A4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62362" y="3974676"/>
                      <a:ext cx="2757508" cy="374116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1744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8" name="Ελεύθερη σχεδίαση: Σχήμα 67">
                <a:extLst>
                  <a:ext uri="{FF2B5EF4-FFF2-40B4-BE49-F238E27FC236}">
                    <a16:creationId xmlns:a16="http://schemas.microsoft.com/office/drawing/2014/main" id="{D93DA84D-69E8-83D9-49AE-BB12FFD0793F}"/>
                  </a:ext>
                </a:extLst>
              </p:cNvPr>
              <p:cNvSpPr/>
              <p:nvPr/>
            </p:nvSpPr>
            <p:spPr>
              <a:xfrm>
                <a:off x="5202994" y="4431527"/>
                <a:ext cx="964620" cy="867566"/>
              </a:xfrm>
              <a:custGeom>
                <a:avLst/>
                <a:gdLst>
                  <a:gd name="connsiteX0" fmla="*/ 0 w 1993605"/>
                  <a:gd name="connsiteY0" fmla="*/ 482385 h 1198887"/>
                  <a:gd name="connsiteX1" fmla="*/ 209321 w 1993605"/>
                  <a:gd name="connsiteY1" fmla="*/ 328148 h 1198887"/>
                  <a:gd name="connsiteX2" fmla="*/ 462709 w 1993605"/>
                  <a:gd name="connsiteY2" fmla="*/ 8659 h 1198887"/>
                  <a:gd name="connsiteX3" fmla="*/ 1178805 w 1993605"/>
                  <a:gd name="connsiteY3" fmla="*/ 129845 h 1198887"/>
                  <a:gd name="connsiteX4" fmla="*/ 1299991 w 1993605"/>
                  <a:gd name="connsiteY4" fmla="*/ 537469 h 1198887"/>
                  <a:gd name="connsiteX5" fmla="*/ 1773716 w 1993605"/>
                  <a:gd name="connsiteY5" fmla="*/ 603570 h 1198887"/>
                  <a:gd name="connsiteX6" fmla="*/ 1983037 w 1993605"/>
                  <a:gd name="connsiteY6" fmla="*/ 878992 h 1198887"/>
                  <a:gd name="connsiteX7" fmla="*/ 1465244 w 1993605"/>
                  <a:gd name="connsiteY7" fmla="*/ 1099329 h 1198887"/>
                  <a:gd name="connsiteX8" fmla="*/ 969485 w 1993605"/>
                  <a:gd name="connsiteY8" fmla="*/ 1198481 h 1198887"/>
                  <a:gd name="connsiteX9" fmla="*/ 418641 w 1993605"/>
                  <a:gd name="connsiteY9" fmla="*/ 1066279 h 1198887"/>
                  <a:gd name="connsiteX10" fmla="*/ 286439 w 1993605"/>
                  <a:gd name="connsiteY10" fmla="*/ 956110 h 1198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93605" h="1198887">
                    <a:moveTo>
                      <a:pt x="0" y="482385"/>
                    </a:moveTo>
                    <a:cubicBezTo>
                      <a:pt x="66101" y="444743"/>
                      <a:pt x="132203" y="407102"/>
                      <a:pt x="209321" y="328148"/>
                    </a:cubicBezTo>
                    <a:cubicBezTo>
                      <a:pt x="286439" y="249194"/>
                      <a:pt x="301128" y="41709"/>
                      <a:pt x="462709" y="8659"/>
                    </a:cubicBezTo>
                    <a:cubicBezTo>
                      <a:pt x="624290" y="-24391"/>
                      <a:pt x="1039258" y="41710"/>
                      <a:pt x="1178805" y="129845"/>
                    </a:cubicBezTo>
                    <a:cubicBezTo>
                      <a:pt x="1318352" y="217980"/>
                      <a:pt x="1200839" y="458515"/>
                      <a:pt x="1299991" y="537469"/>
                    </a:cubicBezTo>
                    <a:cubicBezTo>
                      <a:pt x="1399143" y="616423"/>
                      <a:pt x="1659875" y="546650"/>
                      <a:pt x="1773716" y="603570"/>
                    </a:cubicBezTo>
                    <a:cubicBezTo>
                      <a:pt x="1887557" y="660491"/>
                      <a:pt x="2034449" y="796366"/>
                      <a:pt x="1983037" y="878992"/>
                    </a:cubicBezTo>
                    <a:cubicBezTo>
                      <a:pt x="1931625" y="961618"/>
                      <a:pt x="1634169" y="1046081"/>
                      <a:pt x="1465244" y="1099329"/>
                    </a:cubicBezTo>
                    <a:cubicBezTo>
                      <a:pt x="1296319" y="1152577"/>
                      <a:pt x="1143919" y="1203989"/>
                      <a:pt x="969485" y="1198481"/>
                    </a:cubicBezTo>
                    <a:cubicBezTo>
                      <a:pt x="795051" y="1192973"/>
                      <a:pt x="532482" y="1106674"/>
                      <a:pt x="418641" y="1066279"/>
                    </a:cubicBezTo>
                    <a:cubicBezTo>
                      <a:pt x="304800" y="1025884"/>
                      <a:pt x="291947" y="1020375"/>
                      <a:pt x="286439" y="956110"/>
                    </a:cubicBezTo>
                  </a:path>
                </a:pathLst>
              </a:custGeom>
              <a:noFill/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  <p:sp>
            <p:nvSpPr>
              <p:cNvPr id="70" name="Arrow: Right 41">
                <a:extLst>
                  <a:ext uri="{FF2B5EF4-FFF2-40B4-BE49-F238E27FC236}">
                    <a16:creationId xmlns:a16="http://schemas.microsoft.com/office/drawing/2014/main" id="{29A695D6-D658-26AC-9431-4ABCF968FBE1}"/>
                  </a:ext>
                </a:extLst>
              </p:cNvPr>
              <p:cNvSpPr/>
              <p:nvPr/>
            </p:nvSpPr>
            <p:spPr>
              <a:xfrm rot="20148703" flipV="1">
                <a:off x="4946547" y="4777996"/>
                <a:ext cx="462139" cy="46682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Straight Arrow Connector 59">
                <a:extLst>
                  <a:ext uri="{FF2B5EF4-FFF2-40B4-BE49-F238E27FC236}">
                    <a16:creationId xmlns:a16="http://schemas.microsoft.com/office/drawing/2014/main" id="{61244FAC-C45E-0236-327A-36EA7D41DF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33955" y="4405889"/>
                <a:ext cx="276884" cy="186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Flowchart: Connector 18">
                  <a:extLst>
                    <a:ext uri="{FF2B5EF4-FFF2-40B4-BE49-F238E27FC236}">
                      <a16:creationId xmlns:a16="http://schemas.microsoft.com/office/drawing/2014/main" id="{F330A842-6150-3EE9-2A9C-07D941F4FA8C}"/>
                    </a:ext>
                  </a:extLst>
                </p:cNvPr>
                <p:cNvSpPr/>
                <p:nvPr/>
              </p:nvSpPr>
              <p:spPr>
                <a:xfrm>
                  <a:off x="5414676" y="4470378"/>
                  <a:ext cx="349438" cy="361228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8" name="Flowchart: Connector 18">
                  <a:extLst>
                    <a:ext uri="{FF2B5EF4-FFF2-40B4-BE49-F238E27FC236}">
                      <a16:creationId xmlns:a16="http://schemas.microsoft.com/office/drawing/2014/main" id="{F330A842-6150-3EE9-2A9C-07D941F4FA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4676" y="4470378"/>
                  <a:ext cx="349438" cy="361228"/>
                </a:xfrm>
                <a:prstGeom prst="flowChartConnector">
                  <a:avLst/>
                </a:prstGeom>
                <a:blipFill>
                  <a:blip r:embed="rId28"/>
                  <a:stretch>
                    <a:fillRect l="-19672" r="-3279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Flowchart: Connector 18">
                  <a:extLst>
                    <a:ext uri="{FF2B5EF4-FFF2-40B4-BE49-F238E27FC236}">
                      <a16:creationId xmlns:a16="http://schemas.microsoft.com/office/drawing/2014/main" id="{6FF67470-F378-29FB-75A1-46C75E8BA26F}"/>
                    </a:ext>
                  </a:extLst>
                </p:cNvPr>
                <p:cNvSpPr/>
                <p:nvPr/>
              </p:nvSpPr>
              <p:spPr>
                <a:xfrm>
                  <a:off x="6270919" y="5433405"/>
                  <a:ext cx="396856" cy="393051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4" name="Flowchart: Connector 18">
                  <a:extLst>
                    <a:ext uri="{FF2B5EF4-FFF2-40B4-BE49-F238E27FC236}">
                      <a16:creationId xmlns:a16="http://schemas.microsoft.com/office/drawing/2014/main" id="{6FF67470-F378-29FB-75A1-46C75E8BA26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0919" y="5433405"/>
                  <a:ext cx="396856" cy="393051"/>
                </a:xfrm>
                <a:prstGeom prst="flowChartConnector">
                  <a:avLst/>
                </a:prstGeom>
                <a:blipFill>
                  <a:blip r:embed="rId29"/>
                  <a:stretch>
                    <a:fillRect l="-11765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Flowchart: Connector 18">
                  <a:extLst>
                    <a:ext uri="{FF2B5EF4-FFF2-40B4-BE49-F238E27FC236}">
                      <a16:creationId xmlns:a16="http://schemas.microsoft.com/office/drawing/2014/main" id="{51173671-4594-DBEE-3A26-59823B863581}"/>
                    </a:ext>
                  </a:extLst>
                </p:cNvPr>
                <p:cNvSpPr/>
                <p:nvPr/>
              </p:nvSpPr>
              <p:spPr>
                <a:xfrm>
                  <a:off x="5534932" y="4903017"/>
                  <a:ext cx="372373" cy="360463"/>
                </a:xfrm>
                <a:prstGeom prst="flowChartConnector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Flowchart: Connector 18">
                  <a:extLst>
                    <a:ext uri="{FF2B5EF4-FFF2-40B4-BE49-F238E27FC236}">
                      <a16:creationId xmlns:a16="http://schemas.microsoft.com/office/drawing/2014/main" id="{51173671-4594-DBEE-3A26-59823B8635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4932" y="4903017"/>
                  <a:ext cx="372373" cy="360463"/>
                </a:xfrm>
                <a:prstGeom prst="flowChartConnector">
                  <a:avLst/>
                </a:prstGeom>
                <a:blipFill>
                  <a:blip r:embed="rId30"/>
                  <a:stretch>
                    <a:fillRect l="-15625" r="-1563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EB1E99A-25C8-F1EA-E7F0-D58F6C232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28</a:t>
            </a:fld>
            <a:endParaRPr lang="el-GR"/>
          </a:p>
        </p:txBody>
      </p:sp>
      <p:sp>
        <p:nvSpPr>
          <p:cNvPr id="55" name="Date Placeholder 11">
            <a:extLst>
              <a:ext uri="{FF2B5EF4-FFF2-40B4-BE49-F238E27FC236}">
                <a16:creationId xmlns:a16="http://schemas.microsoft.com/office/drawing/2014/main" id="{A5C161D9-CCD8-D601-1CA2-53328E48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5501CE5-0CA0-AAC0-663A-FAF1C6C8BEB1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1" name="Graphic 50">
            <a:extLst>
              <a:ext uri="{FF2B5EF4-FFF2-40B4-BE49-F238E27FC236}">
                <a16:creationId xmlns:a16="http://schemas.microsoft.com/office/drawing/2014/main" id="{FE2F29E1-96FA-7824-D60B-4CB6CF93BE4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A9E12DC-7DC6-F3AB-B091-5778DAA3F3F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5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CA887-CEFB-533B-C378-01F0927B0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E9150-89E4-BCA9-C6FB-5612577A1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UGCE Framework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303AA1E-28AD-6C1E-F7F1-0A1EAB4EF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555" y="1637940"/>
            <a:ext cx="10255393" cy="13052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Genetic Algorithm (GA)-based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grpSp>
        <p:nvGrpSpPr>
          <p:cNvPr id="3" name="Ομάδα 2">
            <a:extLst>
              <a:ext uri="{FF2B5EF4-FFF2-40B4-BE49-F238E27FC236}">
                <a16:creationId xmlns:a16="http://schemas.microsoft.com/office/drawing/2014/main" id="{AAE3F5A8-A84F-3522-F721-7F7A7FE62E1B}"/>
              </a:ext>
            </a:extLst>
          </p:cNvPr>
          <p:cNvGrpSpPr/>
          <p:nvPr/>
        </p:nvGrpSpPr>
        <p:grpSpPr>
          <a:xfrm>
            <a:off x="1052051" y="2482795"/>
            <a:ext cx="9434755" cy="2927150"/>
            <a:chOff x="1052051" y="2482795"/>
            <a:chExt cx="9434755" cy="2927150"/>
          </a:xfrm>
        </p:grpSpPr>
        <p:sp>
          <p:nvSpPr>
            <p:cNvPr id="12" name="Ορθογώνιο: Στρογγύλεμα γωνιών 11">
              <a:extLst>
                <a:ext uri="{FF2B5EF4-FFF2-40B4-BE49-F238E27FC236}">
                  <a16:creationId xmlns:a16="http://schemas.microsoft.com/office/drawing/2014/main" id="{48D17501-67A4-3C8D-7847-10DF7F76ACBF}"/>
                </a:ext>
              </a:extLst>
            </p:cNvPr>
            <p:cNvSpPr/>
            <p:nvPr/>
          </p:nvSpPr>
          <p:spPr>
            <a:xfrm>
              <a:off x="5258004" y="3800287"/>
              <a:ext cx="1697410" cy="964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3E71CB-8F5F-008C-9DF9-3CEA9291EF1A}"/>
                </a:ext>
              </a:extLst>
            </p:cNvPr>
            <p:cNvSpPr txBox="1"/>
            <p:nvPr/>
          </p:nvSpPr>
          <p:spPr>
            <a:xfrm>
              <a:off x="5636798" y="3425225"/>
              <a:ext cx="877442" cy="375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GAs</a:t>
              </a:r>
              <a:endParaRPr lang="el-GR" b="1" dirty="0">
                <a:solidFill>
                  <a:schemeClr val="tx1"/>
                </a:solidFill>
              </a:endParaRPr>
            </a:p>
          </p:txBody>
        </p:sp>
        <p:pic>
          <p:nvPicPr>
            <p:cNvPr id="14" name="Γραφικό 13" descr="Απεικόνιση περίγραμμα">
              <a:extLst>
                <a:ext uri="{FF2B5EF4-FFF2-40B4-BE49-F238E27FC236}">
                  <a16:creationId xmlns:a16="http://schemas.microsoft.com/office/drawing/2014/main" id="{D95E12F9-F1F6-510D-939A-84A4AD917D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58537" y="3833915"/>
              <a:ext cx="896342" cy="93037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676421B-9C3B-94D1-D846-2EF073FF92F0}"/>
                    </a:ext>
                  </a:extLst>
                </p:cNvPr>
                <p:cNvSpPr txBox="1"/>
                <p:nvPr/>
              </p:nvSpPr>
              <p:spPr>
                <a:xfrm>
                  <a:off x="1052051" y="2482795"/>
                  <a:ext cx="4205952" cy="3493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</a:rPr>
                    <a:t>Given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dirty="0"/>
                        <m:t>[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dirty="0"/>
                        <m:t>, </m:t>
                      </m:r>
                      <m:r>
                        <a:rPr lang="el-G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m:rPr>
                          <m:nor/>
                        </m:rPr>
                        <a:rPr lang="en-US" sz="1600" dirty="0"/>
                        <m:t>,</m:t>
                      </m:r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dirty="0"/>
                        <m:t>]</m:t>
                      </m:r>
                    </m:oMath>
                  </a14:m>
                  <a:r>
                    <a:rPr lang="en-US" sz="1600" dirty="0"/>
                    <a:t>:</a:t>
                  </a:r>
                  <a:endParaRPr lang="el-GR" sz="16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D676421B-9C3B-94D1-D846-2EF073FF92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51" y="2482795"/>
                  <a:ext cx="4205952" cy="349326"/>
                </a:xfrm>
                <a:prstGeom prst="rect">
                  <a:avLst/>
                </a:prstGeom>
                <a:blipFill>
                  <a:blip r:embed="rId9"/>
                  <a:stretch>
                    <a:fillRect l="-870" t="-3448" b="-189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Ευθύγραμμο βέλος σύνδεσης 16">
              <a:extLst>
                <a:ext uri="{FF2B5EF4-FFF2-40B4-BE49-F238E27FC236}">
                  <a16:creationId xmlns:a16="http://schemas.microsoft.com/office/drawing/2014/main" id="{AD3D58B2-9A9D-D335-769D-9AF2E9358581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4568337" y="4282290"/>
              <a:ext cx="6896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Ευθύγραμμο βέλος σύνδεσης 18">
              <a:extLst>
                <a:ext uri="{FF2B5EF4-FFF2-40B4-BE49-F238E27FC236}">
                  <a16:creationId xmlns:a16="http://schemas.microsoft.com/office/drawing/2014/main" id="{4E0434D9-7FC3-D9A7-A326-5CCD692B2106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6955414" y="4282290"/>
              <a:ext cx="59193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824DDA5-D915-BB94-3FFF-F5E304FF863D}"/>
                    </a:ext>
                  </a:extLst>
                </p:cNvPr>
                <p:cNvSpPr txBox="1"/>
                <p:nvPr/>
              </p:nvSpPr>
              <p:spPr>
                <a:xfrm>
                  <a:off x="7730621" y="3599321"/>
                  <a:ext cx="2756185" cy="18106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1600" dirty="0"/>
                          <m:t>[</m:t>
                        </m:r>
                        <m:sSubSup>
                          <m:sSubSup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  <m:sup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1600" dirty="0"/>
                          <m:t>, </m:t>
                        </m:r>
                        <m: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m:rPr>
                            <m:nor/>
                          </m:rPr>
                          <a:rPr lang="en-US" sz="1600" dirty="0"/>
                          <m:t>,</m:t>
                        </m:r>
                        <m:sSubSup>
                          <m:sSubSup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bSup>
                        <m:r>
                          <m:rPr>
                            <m:nor/>
                          </m:rPr>
                          <a:rPr lang="en-US" sz="1600" dirty="0"/>
                          <m:t>]</m:t>
                        </m:r>
                      </m:oMath>
                    </m:oMathPara>
                  </a14:m>
                  <a:endParaRPr lang="en-US" sz="1600" dirty="0"/>
                </a:p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[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r>
                        <a:rPr lang="el-G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r>
                    <a:rPr lang="en-US" sz="1600" dirty="0"/>
                    <a:t>]</a:t>
                  </a:r>
                </a:p>
                <a:p>
                  <a:pPr algn="ctr"/>
                  <a:br>
                    <a:rPr lang="en-US" sz="1600" dirty="0"/>
                  </a:br>
                  <a:endParaRPr lang="en-US" sz="1600" dirty="0"/>
                </a:p>
                <a:p>
                  <a:pPr algn="ctr"/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[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r>
                        <a:rPr lang="el-G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a14:m>
                  <a:r>
                    <a:rPr lang="en-US" sz="1600" dirty="0"/>
                    <a:t>]</a:t>
                  </a:r>
                </a:p>
                <a:p>
                  <a:pPr algn="ctr"/>
                  <a:endParaRPr lang="el-GR" sz="1600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824DDA5-D915-BB94-3FFF-F5E304FF8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0621" y="3599321"/>
                  <a:ext cx="2756185" cy="181062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Βέλος: Καμπύλο προς τα δεξιά 31">
              <a:extLst>
                <a:ext uri="{FF2B5EF4-FFF2-40B4-BE49-F238E27FC236}">
                  <a16:creationId xmlns:a16="http://schemas.microsoft.com/office/drawing/2014/main" id="{5ECFD312-A24D-5BA5-ED07-ECDAA075919A}"/>
                </a:ext>
              </a:extLst>
            </p:cNvPr>
            <p:cNvSpPr/>
            <p:nvPr/>
          </p:nvSpPr>
          <p:spPr>
            <a:xfrm>
              <a:off x="5800354" y="4698452"/>
              <a:ext cx="294968" cy="411406"/>
            </a:xfrm>
            <a:prstGeom prst="curved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p:sp>
          <p:nvSpPr>
            <p:cNvPr id="33" name="Βέλος: Καμπύλο προς τα δεξιά 32">
              <a:extLst>
                <a:ext uri="{FF2B5EF4-FFF2-40B4-BE49-F238E27FC236}">
                  <a16:creationId xmlns:a16="http://schemas.microsoft.com/office/drawing/2014/main" id="{6E979BFE-985E-CD8B-7476-2D6B01ABFD88}"/>
                </a:ext>
              </a:extLst>
            </p:cNvPr>
            <p:cNvSpPr/>
            <p:nvPr/>
          </p:nvSpPr>
          <p:spPr>
            <a:xfrm rot="10513535">
              <a:off x="6163712" y="4661965"/>
              <a:ext cx="294968" cy="411406"/>
            </a:xfrm>
            <a:prstGeom prst="curvedRightArrow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B5B87B-3C7B-8279-3CB9-C33673BDEF32}"/>
                    </a:ext>
                  </a:extLst>
                </p:cNvPr>
                <p:cNvSpPr txBox="1"/>
                <p:nvPr/>
              </p:nvSpPr>
              <p:spPr>
                <a:xfrm rot="5400000">
                  <a:off x="8988431" y="4338198"/>
                  <a:ext cx="5091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B5B87B-3C7B-8279-3CB9-C33673BDEF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8988431" y="4338198"/>
                  <a:ext cx="509197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A2AC5CF-7DFD-4DCF-0BD1-F7F7C93D5687}"/>
                    </a:ext>
                  </a:extLst>
                </p:cNvPr>
                <p:cNvSpPr txBox="1"/>
                <p:nvPr/>
              </p:nvSpPr>
              <p:spPr>
                <a:xfrm>
                  <a:off x="1633607" y="3599320"/>
                  <a:ext cx="2756185" cy="159069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1600" dirty="0"/>
                          <m:t>[</m:t>
                        </m:r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600" dirty="0"/>
                          <m:t>, </m:t>
                        </m:r>
                        <m: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  <m:r>
                          <m:rPr>
                            <m:nor/>
                          </m:rPr>
                          <a:rPr lang="en-US" sz="1600" dirty="0"/>
                          <m:t>,</m:t>
                        </m:r>
                        <m:sSub>
                          <m:sSubPr>
                            <m:ctrlPr>
                              <a:rPr lang="en-US" sz="16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600" i="1" dirty="0"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1600" dirty="0"/>
                          <m:t>]</m:t>
                        </m:r>
                      </m:oMath>
                    </m:oMathPara>
                  </a14:m>
                  <a:endParaRPr lang="en-US" sz="1600" dirty="0"/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i="1" dirty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r>
                        <a:rPr lang="el-G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en-US" sz="1600" dirty="0"/>
                    <a:t>]</a:t>
                  </a:r>
                </a:p>
                <a:p>
                  <a:pPr algn="ctr"/>
                  <a:br>
                    <a:rPr lang="en-US" sz="1600" dirty="0"/>
                  </a:br>
                  <a:endParaRPr lang="en-US" sz="1600" dirty="0"/>
                </a:p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1600" b="0" i="1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[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r>
                        <a:rPr lang="el-G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a14:m>
                  <a:r>
                    <a:rPr lang="en-US" sz="16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</m:oMath>
                  </a14:m>
                  <a:r>
                    <a:rPr lang="en-US" sz="1600" dirty="0"/>
                    <a:t>]</a:t>
                  </a:r>
                </a:p>
                <a:p>
                  <a:pPr algn="ctr"/>
                  <a:endParaRPr lang="el-GR" sz="16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A2AC5CF-7DFD-4DCF-0BD1-F7F7C93D56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3607" y="3599320"/>
                  <a:ext cx="2756185" cy="159069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499AF5-52ED-3092-9A5B-E15EB525503E}"/>
                    </a:ext>
                  </a:extLst>
                </p:cNvPr>
                <p:cNvSpPr txBox="1"/>
                <p:nvPr/>
              </p:nvSpPr>
              <p:spPr>
                <a:xfrm rot="5400000">
                  <a:off x="2863105" y="4262480"/>
                  <a:ext cx="50919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i="1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A499AF5-52ED-3092-9A5B-E15EB52550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5400000">
                  <a:off x="2863105" y="4262480"/>
                  <a:ext cx="509197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C3B2CBF-C758-CEA3-DBDC-5DF856339A32}"/>
                </a:ext>
              </a:extLst>
            </p:cNvPr>
            <p:cNvSpPr txBox="1"/>
            <p:nvPr/>
          </p:nvSpPr>
          <p:spPr>
            <a:xfrm>
              <a:off x="1531023" y="3086671"/>
              <a:ext cx="19714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Initial Population</a:t>
              </a:r>
              <a:endParaRPr lang="el-GR" sz="16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B154C93-62AC-350E-8E78-F591A599CB53}"/>
                </a:ext>
              </a:extLst>
            </p:cNvPr>
            <p:cNvSpPr txBox="1"/>
            <p:nvPr/>
          </p:nvSpPr>
          <p:spPr>
            <a:xfrm>
              <a:off x="7613989" y="3086671"/>
              <a:ext cx="197145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</a:rPr>
                <a:t>Final Population</a:t>
              </a:r>
              <a:endParaRPr lang="el-GR" sz="1600" b="1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19CE742-6B04-5A8C-7389-57FE38EDC190}"/>
              </a:ext>
            </a:extLst>
          </p:cNvPr>
          <p:cNvGrpSpPr/>
          <p:nvPr/>
        </p:nvGrpSpPr>
        <p:grpSpPr>
          <a:xfrm>
            <a:off x="877862" y="2099701"/>
            <a:ext cx="10395313" cy="4002642"/>
            <a:chOff x="1009153" y="2327534"/>
            <a:chExt cx="10395313" cy="4002642"/>
          </a:xfrm>
        </p:grpSpPr>
        <p:pic>
          <p:nvPicPr>
            <p:cNvPr id="1026" name="Picture 2" descr="Illustration of human evolution from ape to modern human at computer">
              <a:extLst>
                <a:ext uri="{FF2B5EF4-FFF2-40B4-BE49-F238E27FC236}">
                  <a16:creationId xmlns:a16="http://schemas.microsoft.com/office/drawing/2014/main" id="{D6B49844-DA25-EF25-0B7C-D3EDA84173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53" y="2327534"/>
              <a:ext cx="10395313" cy="4002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Γραφικό 82" descr="Ερωτηματικό με συμπαγές γέμισμα">
              <a:extLst>
                <a:ext uri="{FF2B5EF4-FFF2-40B4-BE49-F238E27FC236}">
                  <a16:creationId xmlns:a16="http://schemas.microsoft.com/office/drawing/2014/main" id="{3F99146C-E63A-7D32-D5DE-EFC076E32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10336049" y="3297257"/>
              <a:ext cx="444687" cy="476117"/>
            </a:xfrm>
            <a:prstGeom prst="rect">
              <a:avLst/>
            </a:prstGeom>
          </p:spPr>
        </p:pic>
      </p:grp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95F1A21-1B41-03C7-1037-E44CC857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29</a:t>
            </a:fld>
            <a:endParaRPr lang="el-GR"/>
          </a:p>
        </p:txBody>
      </p:sp>
      <p:sp>
        <p:nvSpPr>
          <p:cNvPr id="21" name="Date Placeholder 11">
            <a:extLst>
              <a:ext uri="{FF2B5EF4-FFF2-40B4-BE49-F238E27FC236}">
                <a16:creationId xmlns:a16="http://schemas.microsoft.com/office/drawing/2014/main" id="{9FE22E33-C087-160C-1198-F35371D362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CD20DE8A-4494-4555-B514-1C4E8A348BB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A5ED250F-62D1-58D9-B3AA-29BADFC14C0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2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6537138-F496-5D2C-2BBF-4D6725AFA12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300F77A-2E1E-8C41-96DA-1FD127D0D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AI Is Everywhere and Making Decisions for Us</a:t>
            </a:r>
            <a:endParaRPr lang="el-GR" sz="40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D243E24-8976-A4C1-4255-86C273DBF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145" y="2512622"/>
            <a:ext cx="829341" cy="91419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070DEDCC-AE13-F49E-8AFE-20DD21DF5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839" y="3519783"/>
            <a:ext cx="2021955" cy="1199465"/>
          </a:xfrm>
          <a:prstGeom prst="rect">
            <a:avLst/>
          </a:prstGeom>
        </p:spPr>
      </p:pic>
      <p:sp>
        <p:nvSpPr>
          <p:cNvPr id="16" name="Ορθογώνιο: Στρογγύλεμα γωνιών 15">
            <a:extLst>
              <a:ext uri="{FF2B5EF4-FFF2-40B4-BE49-F238E27FC236}">
                <a16:creationId xmlns:a16="http://schemas.microsoft.com/office/drawing/2014/main" id="{DE16F459-BBB1-37D0-76A4-2F02173C86B2}"/>
              </a:ext>
            </a:extLst>
          </p:cNvPr>
          <p:cNvSpPr/>
          <p:nvPr/>
        </p:nvSpPr>
        <p:spPr>
          <a:xfrm>
            <a:off x="4963760" y="3431410"/>
            <a:ext cx="2650921" cy="1376210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βάλ 21">
            <a:extLst>
              <a:ext uri="{FF2B5EF4-FFF2-40B4-BE49-F238E27FC236}">
                <a16:creationId xmlns:a16="http://schemas.microsoft.com/office/drawing/2014/main" id="{472E07C4-EFCE-E06C-8C6F-DD25E195697E}"/>
              </a:ext>
            </a:extLst>
          </p:cNvPr>
          <p:cNvSpPr/>
          <p:nvPr/>
        </p:nvSpPr>
        <p:spPr>
          <a:xfrm>
            <a:off x="3790259" y="2067161"/>
            <a:ext cx="5747466" cy="3744004"/>
          </a:xfrm>
          <a:prstGeom prst="ellipse">
            <a:avLst/>
          </a:prstGeom>
          <a:noFill/>
          <a:ln>
            <a:solidFill>
              <a:schemeClr val="tx2"/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A75E428-3984-2CD9-A555-D000C5FD3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2328" y="2701437"/>
            <a:ext cx="921013" cy="850165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BB8EE929-6A9F-FC6C-EF07-798EB028DD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605" y="1490595"/>
            <a:ext cx="1141158" cy="883477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EA3038AF-6FED-D2C1-6149-2B02F4DB2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9375" y="4566607"/>
            <a:ext cx="1013114" cy="978478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84BF5C7-CA0A-7996-911C-89780C52E7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6675" y="2135015"/>
            <a:ext cx="1223723" cy="1152160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B2B59270-901A-1D3C-1715-30E7B59C7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321" y="4472791"/>
            <a:ext cx="1187941" cy="1152160"/>
          </a:xfrm>
          <a:prstGeom prst="rect">
            <a:avLst/>
          </a:prstGeom>
        </p:spPr>
      </p:pic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46262A37-5890-A6AE-7D3F-3B18B447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</a:t>
            </a:fld>
            <a:endParaRPr lang="el-GR" dirty="0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90888662-7A02-84FF-AA08-30C6D12BB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79A777-C28C-41DD-171D-CA0A9AEEE9FB}"/>
              </a:ext>
            </a:extLst>
          </p:cNvPr>
          <p:cNvSpPr txBox="1"/>
          <p:nvPr/>
        </p:nvSpPr>
        <p:spPr>
          <a:xfrm>
            <a:off x="1734545" y="6304002"/>
            <a:ext cx="588013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[1]: https://www.aitimejournal.com/machine-learning-to-predict-credit-risk-in-lending-industry/25290/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[2]: https://emerj.com/machine-learning-medical-diagnostics-4-current-applications/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[4]: https://www.wired.com/2017/04/courts-using-ai-sentence-criminalsmust-stop-now/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80EF21-4441-21CE-7F4F-293ABCD9D1D9}"/>
              </a:ext>
            </a:extLst>
          </p:cNvPr>
          <p:cNvSpPr txBox="1"/>
          <p:nvPr/>
        </p:nvSpPr>
        <p:spPr>
          <a:xfrm>
            <a:off x="6193829" y="1425182"/>
            <a:ext cx="386644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[1]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6F31E5-E886-4EE9-2637-AC9186C5AC40}"/>
              </a:ext>
            </a:extLst>
          </p:cNvPr>
          <p:cNvSpPr txBox="1"/>
          <p:nvPr/>
        </p:nvSpPr>
        <p:spPr>
          <a:xfrm>
            <a:off x="3235602" y="2017752"/>
            <a:ext cx="386644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[2]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CEA4A6-4EE0-C8DB-CB6F-3F14166E1099}"/>
              </a:ext>
            </a:extLst>
          </p:cNvPr>
          <p:cNvSpPr txBox="1"/>
          <p:nvPr/>
        </p:nvSpPr>
        <p:spPr>
          <a:xfrm>
            <a:off x="8109289" y="2599368"/>
            <a:ext cx="386644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[3]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4CE467-8A11-FEFF-BEE6-1AE8E8727B53}"/>
              </a:ext>
            </a:extLst>
          </p:cNvPr>
          <p:cNvSpPr txBox="1"/>
          <p:nvPr/>
        </p:nvSpPr>
        <p:spPr>
          <a:xfrm>
            <a:off x="3003411" y="4377786"/>
            <a:ext cx="386644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[4]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9A11F1-285D-9D98-F061-4BEE956237EA}"/>
              </a:ext>
            </a:extLst>
          </p:cNvPr>
          <p:cNvSpPr txBox="1"/>
          <p:nvPr/>
        </p:nvSpPr>
        <p:spPr>
          <a:xfrm>
            <a:off x="7839633" y="4485434"/>
            <a:ext cx="386644" cy="279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[5]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A050AF-EF2B-49D8-CDE2-9E9CF602F8B4}"/>
              </a:ext>
            </a:extLst>
          </p:cNvPr>
          <p:cNvSpPr txBox="1"/>
          <p:nvPr/>
        </p:nvSpPr>
        <p:spPr>
          <a:xfrm>
            <a:off x="6282966" y="2231025"/>
            <a:ext cx="114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Credit Scoring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941814-D705-DC4B-303D-A1E80B295587}"/>
              </a:ext>
            </a:extLst>
          </p:cNvPr>
          <p:cNvSpPr txBox="1"/>
          <p:nvPr/>
        </p:nvSpPr>
        <p:spPr>
          <a:xfrm>
            <a:off x="7088625" y="6445441"/>
            <a:ext cx="38130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[3]: https://thescipub.com/pdf/jssp.2024.12.16.pdf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[5]: https://emerj.com/machine-learning-for-recruiting-and-hiring/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6AE13BE-F3DC-B7AB-44E4-25FABF1A1001}"/>
              </a:ext>
            </a:extLst>
          </p:cNvPr>
          <p:cNvSpPr txBox="1"/>
          <p:nvPr/>
        </p:nvSpPr>
        <p:spPr>
          <a:xfrm>
            <a:off x="3476376" y="3180973"/>
            <a:ext cx="11430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Diagnostics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F009080-8A51-A9B7-9092-37A8BAFBF63C}"/>
              </a:ext>
            </a:extLst>
          </p:cNvPr>
          <p:cNvSpPr txBox="1"/>
          <p:nvPr/>
        </p:nvSpPr>
        <p:spPr>
          <a:xfrm>
            <a:off x="3390055" y="5525507"/>
            <a:ext cx="1143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Sentencing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CF2FD1-B2B6-8AA3-DE1C-DC4183B6F348}"/>
              </a:ext>
            </a:extLst>
          </p:cNvPr>
          <p:cNvSpPr txBox="1"/>
          <p:nvPr/>
        </p:nvSpPr>
        <p:spPr>
          <a:xfrm>
            <a:off x="7989375" y="5457705"/>
            <a:ext cx="10131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Recruitment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EC8CE9-CAF0-B258-0326-14C5A697B16E}"/>
              </a:ext>
            </a:extLst>
          </p:cNvPr>
          <p:cNvSpPr txBox="1"/>
          <p:nvPr/>
        </p:nvSpPr>
        <p:spPr>
          <a:xfrm>
            <a:off x="8224781" y="3431410"/>
            <a:ext cx="112680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Information Consumption</a:t>
            </a:r>
          </a:p>
        </p:txBody>
      </p:sp>
      <p:pic>
        <p:nvPicPr>
          <p:cNvPr id="19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2FDBBF9-1303-0D9A-75E5-D5B54E81A13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BF1CDE3-9572-6B44-F638-C38ED09089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3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8171A45-43FD-E9C1-15D4-D4F8650D36B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48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439E1-32AC-A007-995B-9F463FB2C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21D26-586F-8EEF-E3E3-18F048F9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087"/>
            <a:ext cx="10515600" cy="1325563"/>
          </a:xfrm>
        </p:spPr>
        <p:txBody>
          <a:bodyPr/>
          <a:lstStyle/>
          <a:p>
            <a:r>
              <a:rPr lang="en-US" dirty="0"/>
              <a:t>UGCE Framework Overview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7509CC5-713D-8E3A-8D92-EC4CDD4E9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2204"/>
            <a:ext cx="10255393" cy="103554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Incremental update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Reuses and repairs previous population after constraint updates.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6050F6-0C1B-366D-C159-4226AE28CADA}"/>
                  </a:ext>
                </a:extLst>
              </p:cNvPr>
              <p:cNvSpPr txBox="1"/>
              <p:nvPr/>
            </p:nvSpPr>
            <p:spPr>
              <a:xfrm>
                <a:off x="946849" y="3043990"/>
                <a:ext cx="154120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Input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1600" dirty="0"/>
              </a:p>
              <a:p>
                <a:r>
                  <a:rPr lang="en-US" sz="1600" dirty="0"/>
                  <a:t>Constraints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l-GR" sz="16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F6050F6-0C1B-366D-C159-4226AE28C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49" y="3043990"/>
                <a:ext cx="1541204" cy="584775"/>
              </a:xfrm>
              <a:prstGeom prst="rect">
                <a:avLst/>
              </a:prstGeom>
              <a:blipFill>
                <a:blip r:embed="rId7"/>
                <a:stretch>
                  <a:fillRect l="-1976" t="-3125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E8695647-7E06-61F8-6B59-A1DAD675F090}"/>
              </a:ext>
            </a:extLst>
          </p:cNvPr>
          <p:cNvCxnSpPr>
            <a:cxnSpLocks/>
          </p:cNvCxnSpPr>
          <p:nvPr/>
        </p:nvCxnSpPr>
        <p:spPr>
          <a:xfrm flipV="1">
            <a:off x="1005841" y="3333714"/>
            <a:ext cx="1318792" cy="266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47696C-571B-DDAF-1D95-8B2136BCB724}"/>
                  </a:ext>
                </a:extLst>
              </p:cNvPr>
              <p:cNvSpPr txBox="1"/>
              <p:nvPr/>
            </p:nvSpPr>
            <p:spPr>
              <a:xfrm>
                <a:off x="7447732" y="3251488"/>
                <a:ext cx="2756185" cy="1819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1600" b="0" i="0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600" dirty="0"/>
                        <m:t>[</m:t>
                      </m:r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1600" dirty="0"/>
                        <m:t>, </m:t>
                      </m:r>
                      <m:r>
                        <a:rPr lang="el-GR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m:rPr>
                          <m:nor/>
                        </m:rPr>
                        <a:rPr lang="en-US" sz="1600" dirty="0"/>
                        <m:t>,</m:t>
                      </m:r>
                      <m:sSubSup>
                        <m:sSubSupPr>
                          <m:ctrlPr>
                            <a:rPr lang="en-US" sz="16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m:rPr>
                          <m:nor/>
                        </m:rPr>
                        <a:rPr lang="en-US" sz="1600" dirty="0"/>
                        <m:t>]</m:t>
                      </m:r>
                    </m:oMath>
                  </m:oMathPara>
                </a14:m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i="1" dirty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 sz="1600" dirty="0"/>
                  <a:t>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sz="1600" dirty="0"/>
                  <a:t>,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600" dirty="0"/>
                  <a:t>]</a:t>
                </a:r>
              </a:p>
              <a:p>
                <a:pPr algn="ctr"/>
                <a:br>
                  <a:rPr lang="en-US" sz="1600" dirty="0"/>
                </a:br>
                <a:endParaRPr lang="en-US" sz="1600" dirty="0"/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600" dirty="0"/>
                  <a:t>[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sz="1600" dirty="0"/>
                  <a:t>]</a:t>
                </a:r>
              </a:p>
              <a:p>
                <a:pPr algn="ctr"/>
                <a:endParaRPr lang="el-GR" sz="1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47696C-571B-DDAF-1D95-8B2136BCB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732" y="3251488"/>
                <a:ext cx="2756185" cy="181960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C0904341-209B-4964-788D-FC08D75D0127}"/>
              </a:ext>
            </a:extLst>
          </p:cNvPr>
          <p:cNvGrpSpPr/>
          <p:nvPr/>
        </p:nvGrpSpPr>
        <p:grpSpPr>
          <a:xfrm>
            <a:off x="10483537" y="3503550"/>
            <a:ext cx="1217966" cy="1095965"/>
            <a:chOff x="838200" y="1689978"/>
            <a:chExt cx="1731607" cy="1316072"/>
          </a:xfrm>
        </p:grpSpPr>
        <p:sp>
          <p:nvSpPr>
            <p:cNvPr id="29" name="Ορθογώνιο: Στρογγύλεμα γωνιών 28">
              <a:extLst>
                <a:ext uri="{FF2B5EF4-FFF2-40B4-BE49-F238E27FC236}">
                  <a16:creationId xmlns:a16="http://schemas.microsoft.com/office/drawing/2014/main" id="{937430B5-15FB-8138-A220-890C585F15E6}"/>
                </a:ext>
              </a:extLst>
            </p:cNvPr>
            <p:cNvSpPr/>
            <p:nvPr/>
          </p:nvSpPr>
          <p:spPr>
            <a:xfrm>
              <a:off x="838200" y="2058599"/>
              <a:ext cx="1731607" cy="9474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D18FD0-DD7C-3D0B-D620-25368C4FBCC2}"/>
                </a:ext>
              </a:extLst>
            </p:cNvPr>
            <p:cNvSpPr txBox="1"/>
            <p:nvPr/>
          </p:nvSpPr>
          <p:spPr>
            <a:xfrm>
              <a:off x="1224626" y="1689978"/>
              <a:ext cx="1026456" cy="4435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User</a:t>
              </a:r>
              <a:endParaRPr lang="el-GR" b="1" dirty="0">
                <a:solidFill>
                  <a:schemeClr val="tx1"/>
                </a:solidFill>
              </a:endParaRPr>
            </a:p>
          </p:txBody>
        </p:sp>
        <p:pic>
          <p:nvPicPr>
            <p:cNvPr id="31" name="Γραφικό 30" descr="Μπερδεμένο άτομο περίγραμμα">
              <a:extLst>
                <a:ext uri="{FF2B5EF4-FFF2-40B4-BE49-F238E27FC236}">
                  <a16:creationId xmlns:a16="http://schemas.microsoft.com/office/drawing/2014/main" id="{0CEBB7E6-28B4-C0C4-A6C5-9204FAC7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50724" y="2179045"/>
              <a:ext cx="706558" cy="706558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F4EC75-2838-3D06-5C56-1690A39FEAAF}"/>
                  </a:ext>
                </a:extLst>
              </p:cNvPr>
              <p:cNvSpPr txBox="1"/>
              <p:nvPr/>
            </p:nvSpPr>
            <p:spPr>
              <a:xfrm rot="5400000">
                <a:off x="8230016" y="3615066"/>
                <a:ext cx="509197" cy="13428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AF4EC75-2838-3D06-5C56-1690A39FE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8230016" y="3615066"/>
                <a:ext cx="509197" cy="13428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Ομάδα 34">
            <a:extLst>
              <a:ext uri="{FF2B5EF4-FFF2-40B4-BE49-F238E27FC236}">
                <a16:creationId xmlns:a16="http://schemas.microsoft.com/office/drawing/2014/main" id="{3C1EA907-CC67-69BE-084E-79E5E0AEEAC2}"/>
              </a:ext>
            </a:extLst>
          </p:cNvPr>
          <p:cNvGrpSpPr/>
          <p:nvPr/>
        </p:nvGrpSpPr>
        <p:grpSpPr>
          <a:xfrm>
            <a:off x="10527287" y="5027511"/>
            <a:ext cx="1156707" cy="854140"/>
            <a:chOff x="5257330" y="3615268"/>
            <a:chExt cx="1287403" cy="999066"/>
          </a:xfrm>
        </p:grpSpPr>
        <p:sp>
          <p:nvSpPr>
            <p:cNvPr id="36" name="Ρόμβος 35">
              <a:extLst>
                <a:ext uri="{FF2B5EF4-FFF2-40B4-BE49-F238E27FC236}">
                  <a16:creationId xmlns:a16="http://schemas.microsoft.com/office/drawing/2014/main" id="{EB53A64F-8E5B-E030-E994-4111B83907EB}"/>
                </a:ext>
              </a:extLst>
            </p:cNvPr>
            <p:cNvSpPr/>
            <p:nvPr/>
          </p:nvSpPr>
          <p:spPr>
            <a:xfrm>
              <a:off x="5257330" y="3615268"/>
              <a:ext cx="1287403" cy="999066"/>
            </a:xfrm>
            <a:prstGeom prst="diamon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84D2D00-0B89-E699-AC70-A1E1732C4F8F}"/>
                </a:ext>
              </a:extLst>
            </p:cNvPr>
            <p:cNvSpPr txBox="1"/>
            <p:nvPr/>
          </p:nvSpPr>
          <p:spPr>
            <a:xfrm>
              <a:off x="5308364" y="3930135"/>
              <a:ext cx="118533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Satisfied?</a:t>
              </a:r>
              <a:endParaRPr lang="el-GR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Ορθογώνιο: Στρογγύλεμα γωνιών 38">
            <a:extLst>
              <a:ext uri="{FF2B5EF4-FFF2-40B4-BE49-F238E27FC236}">
                <a16:creationId xmlns:a16="http://schemas.microsoft.com/office/drawing/2014/main" id="{7130D02B-7031-E1BD-F331-1AFA3C90597A}"/>
              </a:ext>
            </a:extLst>
          </p:cNvPr>
          <p:cNvSpPr/>
          <p:nvPr/>
        </p:nvSpPr>
        <p:spPr>
          <a:xfrm>
            <a:off x="7506725" y="3270589"/>
            <a:ext cx="2638197" cy="371279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41" name="Γραμμή σύνδεσης: Γωνιώδης 40">
            <a:extLst>
              <a:ext uri="{FF2B5EF4-FFF2-40B4-BE49-F238E27FC236}">
                <a16:creationId xmlns:a16="http://schemas.microsoft.com/office/drawing/2014/main" id="{F5853B68-AF97-0D92-FC8A-9FAAF1FCC27D}"/>
              </a:ext>
            </a:extLst>
          </p:cNvPr>
          <p:cNvCxnSpPr>
            <a:stCxn id="39" idx="3"/>
            <a:endCxn id="29" idx="1"/>
          </p:cNvCxnSpPr>
          <p:nvPr/>
        </p:nvCxnSpPr>
        <p:spPr>
          <a:xfrm>
            <a:off x="10144922" y="3456229"/>
            <a:ext cx="338615" cy="74878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Ευθύγραμμο βέλος σύνδεσης 41">
            <a:extLst>
              <a:ext uri="{FF2B5EF4-FFF2-40B4-BE49-F238E27FC236}">
                <a16:creationId xmlns:a16="http://schemas.microsoft.com/office/drawing/2014/main" id="{EF4E0744-A04E-1FBC-1E97-8A2741EBF530}"/>
              </a:ext>
            </a:extLst>
          </p:cNvPr>
          <p:cNvCxnSpPr>
            <a:cxnSpLocks/>
            <a:stCxn id="29" idx="2"/>
            <a:endCxn id="36" idx="0"/>
          </p:cNvCxnSpPr>
          <p:nvPr/>
        </p:nvCxnSpPr>
        <p:spPr>
          <a:xfrm>
            <a:off x="11092520" y="4599515"/>
            <a:ext cx="13121" cy="427996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Γραμμή σύνδεσης: Γωνιώδης 45">
            <a:extLst>
              <a:ext uri="{FF2B5EF4-FFF2-40B4-BE49-F238E27FC236}">
                <a16:creationId xmlns:a16="http://schemas.microsoft.com/office/drawing/2014/main" id="{12E13AA5-B8C8-E557-E9C3-0C1EDFBABF2C}"/>
              </a:ext>
            </a:extLst>
          </p:cNvPr>
          <p:cNvCxnSpPr>
            <a:cxnSpLocks/>
            <a:endCxn id="25" idx="3"/>
          </p:cNvCxnSpPr>
          <p:nvPr/>
        </p:nvCxnSpPr>
        <p:spPr>
          <a:xfrm rot="10800000">
            <a:off x="6688134" y="5337350"/>
            <a:ext cx="4371274" cy="544302"/>
          </a:xfrm>
          <a:prstGeom prst="bentConnector3">
            <a:avLst>
              <a:gd name="adj1" fmla="val 50000"/>
            </a:avLst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965FE5-76F8-C13B-9102-410FA16469A6}"/>
                  </a:ext>
                </a:extLst>
              </p:cNvPr>
              <p:cNvSpPr txBox="1"/>
              <p:nvPr/>
            </p:nvSpPr>
            <p:spPr>
              <a:xfrm>
                <a:off x="8873770" y="5916862"/>
                <a:ext cx="221874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chemeClr val="tx1"/>
                    </a:solidFill>
                  </a:rPr>
                  <a:t>No,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.,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2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600" dirty="0"/>
                  <a:t> immutable</a:t>
                </a:r>
                <a:endParaRPr lang="el-GR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1965FE5-76F8-C13B-9102-410FA16469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770" y="5916862"/>
                <a:ext cx="2218749" cy="338554"/>
              </a:xfrm>
              <a:prstGeom prst="rect">
                <a:avLst/>
              </a:prstGeom>
              <a:blipFill>
                <a:blip r:embed="rId12"/>
                <a:stretch>
                  <a:fillRect l="-1648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Γραφικό 55" descr="Σφυρί περίγραμμα">
            <a:extLst>
              <a:ext uri="{FF2B5EF4-FFF2-40B4-BE49-F238E27FC236}">
                <a16:creationId xmlns:a16="http://schemas.microsoft.com/office/drawing/2014/main" id="{5073DA8B-77BB-BDA5-4E16-5703EAAFE9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69771" y="3101847"/>
            <a:ext cx="340594" cy="340594"/>
          </a:xfrm>
          <a:prstGeom prst="rect">
            <a:avLst/>
          </a:prstGeom>
        </p:spPr>
      </p:pic>
      <p:sp>
        <p:nvSpPr>
          <p:cNvPr id="20" name="Ορθογώνιο: Στρογγύλεμα γωνιών 19">
            <a:extLst>
              <a:ext uri="{FF2B5EF4-FFF2-40B4-BE49-F238E27FC236}">
                <a16:creationId xmlns:a16="http://schemas.microsoft.com/office/drawing/2014/main" id="{346B70CA-B455-688C-6180-E6A0F06932F3}"/>
              </a:ext>
            </a:extLst>
          </p:cNvPr>
          <p:cNvSpPr/>
          <p:nvPr/>
        </p:nvSpPr>
        <p:spPr>
          <a:xfrm>
            <a:off x="4067664" y="2701175"/>
            <a:ext cx="2645153" cy="4250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1. Population initialization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Ορθογώνιο: Στρογγύλεμα γωνιών 20">
            <a:extLst>
              <a:ext uri="{FF2B5EF4-FFF2-40B4-BE49-F238E27FC236}">
                <a16:creationId xmlns:a16="http://schemas.microsoft.com/office/drawing/2014/main" id="{74F7C270-9BEF-EB35-0198-954694C0934D}"/>
              </a:ext>
            </a:extLst>
          </p:cNvPr>
          <p:cNvSpPr/>
          <p:nvPr/>
        </p:nvSpPr>
        <p:spPr>
          <a:xfrm>
            <a:off x="4053627" y="3307733"/>
            <a:ext cx="2645153" cy="4250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2. Fitness score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2" name="Ορθογώνιο: Στρογγύλεμα γωνιών 21">
            <a:extLst>
              <a:ext uri="{FF2B5EF4-FFF2-40B4-BE49-F238E27FC236}">
                <a16:creationId xmlns:a16="http://schemas.microsoft.com/office/drawing/2014/main" id="{34D59447-0062-80D7-201D-22E293998ACB}"/>
              </a:ext>
            </a:extLst>
          </p:cNvPr>
          <p:cNvSpPr/>
          <p:nvPr/>
        </p:nvSpPr>
        <p:spPr>
          <a:xfrm>
            <a:off x="4067663" y="3913432"/>
            <a:ext cx="2645153" cy="4250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3. Selection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3" name="Ορθογώνιο: Στρογγύλεμα γωνιών 22">
            <a:extLst>
              <a:ext uri="{FF2B5EF4-FFF2-40B4-BE49-F238E27FC236}">
                <a16:creationId xmlns:a16="http://schemas.microsoft.com/office/drawing/2014/main" id="{E5F5A611-1EFD-2532-1595-4D99D7A6CD83}"/>
              </a:ext>
            </a:extLst>
          </p:cNvPr>
          <p:cNvSpPr/>
          <p:nvPr/>
        </p:nvSpPr>
        <p:spPr>
          <a:xfrm>
            <a:off x="4053627" y="4519131"/>
            <a:ext cx="2645153" cy="4250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4. Crossover/Mutation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Ορθογώνιο: Στρογγύλεμα γωνιών 24">
            <a:extLst>
              <a:ext uri="{FF2B5EF4-FFF2-40B4-BE49-F238E27FC236}">
                <a16:creationId xmlns:a16="http://schemas.microsoft.com/office/drawing/2014/main" id="{AB422B81-5377-5456-2561-2E2E4FE7907E}"/>
              </a:ext>
            </a:extLst>
          </p:cNvPr>
          <p:cNvSpPr/>
          <p:nvPr/>
        </p:nvSpPr>
        <p:spPr>
          <a:xfrm>
            <a:off x="4042981" y="5124830"/>
            <a:ext cx="2645153" cy="4250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5. User feedback</a:t>
            </a:r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26" name="Ομάδα 25">
            <a:extLst>
              <a:ext uri="{FF2B5EF4-FFF2-40B4-BE49-F238E27FC236}">
                <a16:creationId xmlns:a16="http://schemas.microsoft.com/office/drawing/2014/main" id="{F33C8F31-5A8F-4347-A937-CEBF1F22FB6A}"/>
              </a:ext>
            </a:extLst>
          </p:cNvPr>
          <p:cNvGrpSpPr/>
          <p:nvPr/>
        </p:nvGrpSpPr>
        <p:grpSpPr>
          <a:xfrm>
            <a:off x="2451443" y="3668857"/>
            <a:ext cx="1231869" cy="1205250"/>
            <a:chOff x="5180023" y="2086635"/>
            <a:chExt cx="1697410" cy="1247633"/>
          </a:xfrm>
        </p:grpSpPr>
        <p:sp>
          <p:nvSpPr>
            <p:cNvPr id="43" name="Ορθογώνιο: Στρογγύλεμα γωνιών 42">
              <a:extLst>
                <a:ext uri="{FF2B5EF4-FFF2-40B4-BE49-F238E27FC236}">
                  <a16:creationId xmlns:a16="http://schemas.microsoft.com/office/drawing/2014/main" id="{742C518E-1EF2-94DC-7782-C18A5EE3628F}"/>
                </a:ext>
              </a:extLst>
            </p:cNvPr>
            <p:cNvSpPr/>
            <p:nvPr/>
          </p:nvSpPr>
          <p:spPr>
            <a:xfrm>
              <a:off x="5180023" y="2370263"/>
              <a:ext cx="1697410" cy="964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grpSp>
          <p:nvGrpSpPr>
            <p:cNvPr id="44" name="Ομάδα 43">
              <a:extLst>
                <a:ext uri="{FF2B5EF4-FFF2-40B4-BE49-F238E27FC236}">
                  <a16:creationId xmlns:a16="http://schemas.microsoft.com/office/drawing/2014/main" id="{FA4B9A5B-7CF0-D31A-942B-F1E4EE6F15EC}"/>
                </a:ext>
              </a:extLst>
            </p:cNvPr>
            <p:cNvGrpSpPr/>
            <p:nvPr/>
          </p:nvGrpSpPr>
          <p:grpSpPr>
            <a:xfrm>
              <a:off x="5445339" y="2086635"/>
              <a:ext cx="1143867" cy="1247633"/>
              <a:chOff x="5445339" y="2086635"/>
              <a:chExt cx="1143867" cy="1247633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BF75A7D-ACD0-86DE-9964-665184493D61}"/>
                  </a:ext>
                </a:extLst>
              </p:cNvPr>
              <p:cNvSpPr txBox="1"/>
              <p:nvPr/>
            </p:nvSpPr>
            <p:spPr>
              <a:xfrm>
                <a:off x="5445339" y="2086635"/>
                <a:ext cx="1143867" cy="3757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UGCE</a:t>
                </a:r>
                <a:endParaRPr lang="el-GR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7" name="Γραφικό 46" descr="Απεικόνιση περίγραμμα">
                <a:extLst>
                  <a:ext uri="{FF2B5EF4-FFF2-40B4-BE49-F238E27FC236}">
                    <a16:creationId xmlns:a16="http://schemas.microsoft.com/office/drawing/2014/main" id="{6ABB72C0-CF14-DFEF-E458-7ACB23BD35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580557" y="2403891"/>
                <a:ext cx="896342" cy="930377"/>
              </a:xfrm>
              <a:prstGeom prst="rect">
                <a:avLst/>
              </a:prstGeom>
            </p:spPr>
          </p:pic>
        </p:grpSp>
      </p:grpSp>
      <p:sp>
        <p:nvSpPr>
          <p:cNvPr id="27" name="Ορθογώνιο: Στρογγύλεμα γωνιών 26">
            <a:extLst>
              <a:ext uri="{FF2B5EF4-FFF2-40B4-BE49-F238E27FC236}">
                <a16:creationId xmlns:a16="http://schemas.microsoft.com/office/drawing/2014/main" id="{E9F23B45-E0FC-6E1B-60F1-ABC7EF311957}"/>
              </a:ext>
            </a:extLst>
          </p:cNvPr>
          <p:cNvSpPr/>
          <p:nvPr/>
        </p:nvSpPr>
        <p:spPr>
          <a:xfrm>
            <a:off x="4042981" y="5724324"/>
            <a:ext cx="2669835" cy="42503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6. Population update mechanism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8" name="Βέλος: Καμπύλο προς τα δεξιά 37">
            <a:extLst>
              <a:ext uri="{FF2B5EF4-FFF2-40B4-BE49-F238E27FC236}">
                <a16:creationId xmlns:a16="http://schemas.microsoft.com/office/drawing/2014/main" id="{1E5D84DC-6F3B-21D8-DABC-7668809CAA31}"/>
              </a:ext>
            </a:extLst>
          </p:cNvPr>
          <p:cNvSpPr/>
          <p:nvPr/>
        </p:nvSpPr>
        <p:spPr>
          <a:xfrm rot="10800000">
            <a:off x="6701068" y="3429000"/>
            <a:ext cx="255752" cy="2489342"/>
          </a:xfrm>
          <a:prstGeom prst="curved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40" name="Ορθογώνιο: Στρογγύλεμα γωνιών 39">
            <a:extLst>
              <a:ext uri="{FF2B5EF4-FFF2-40B4-BE49-F238E27FC236}">
                <a16:creationId xmlns:a16="http://schemas.microsoft.com/office/drawing/2014/main" id="{7250994F-A9E1-3723-46E4-B8BF34CABB28}"/>
              </a:ext>
            </a:extLst>
          </p:cNvPr>
          <p:cNvSpPr/>
          <p:nvPr/>
        </p:nvSpPr>
        <p:spPr>
          <a:xfrm>
            <a:off x="2396673" y="2632387"/>
            <a:ext cx="4646914" cy="3661165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B4D79D5D-2DD7-4893-116C-EC24898B40AA}"/>
              </a:ext>
            </a:extLst>
          </p:cNvPr>
          <p:cNvSpPr/>
          <p:nvPr/>
        </p:nvSpPr>
        <p:spPr>
          <a:xfrm rot="10800000">
            <a:off x="3798560" y="3495156"/>
            <a:ext cx="210329" cy="1291876"/>
          </a:xfrm>
          <a:prstGeom prst="curvedLef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2" name="Γραμμή σύνδεσης: Γωνιώδης 45">
            <a:extLst>
              <a:ext uri="{FF2B5EF4-FFF2-40B4-BE49-F238E27FC236}">
                <a16:creationId xmlns:a16="http://schemas.microsoft.com/office/drawing/2014/main" id="{AF1033B3-D295-664F-403F-FBF8827741A8}"/>
              </a:ext>
            </a:extLst>
          </p:cNvPr>
          <p:cNvCxnSpPr>
            <a:cxnSpLocks/>
            <a:stCxn id="25" idx="3"/>
            <a:endCxn id="39" idx="1"/>
          </p:cNvCxnSpPr>
          <p:nvPr/>
        </p:nvCxnSpPr>
        <p:spPr>
          <a:xfrm flipV="1">
            <a:off x="6688134" y="3456229"/>
            <a:ext cx="818591" cy="1881121"/>
          </a:xfrm>
          <a:prstGeom prst="bentConnector3">
            <a:avLst>
              <a:gd name="adj1" fmla="val 64894"/>
            </a:avLst>
          </a:prstGeom>
          <a:ln>
            <a:prstDash val="sysDash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20392294-1E5E-1AB5-61B1-8898C55F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30</a:t>
            </a:fld>
            <a:endParaRPr lang="el-GR"/>
          </a:p>
        </p:txBody>
      </p:sp>
      <p:sp>
        <p:nvSpPr>
          <p:cNvPr id="11" name="Date Placeholder 11">
            <a:extLst>
              <a:ext uri="{FF2B5EF4-FFF2-40B4-BE49-F238E27FC236}">
                <a16:creationId xmlns:a16="http://schemas.microsoft.com/office/drawing/2014/main" id="{F5ABB89F-0729-07CD-BC86-1A8CF405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884DEB7-5170-1C9C-DA51-5EDF8328319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96FE5D8-0451-ED15-92D6-159A79A490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2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E4DCD52D-6D1E-23FB-7F57-89A7C3555B5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62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EA350-0DE7-13A2-B06C-7216CC35C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0208A-DBD0-0B13-E9C1-E6A190FE2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Population Initialization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7E6E42-26F5-798D-72D4-E4A68D66F6AC}"/>
              </a:ext>
            </a:extLst>
          </p:cNvPr>
          <p:cNvSpPr txBox="1"/>
          <p:nvPr/>
        </p:nvSpPr>
        <p:spPr>
          <a:xfrm>
            <a:off x="1233785" y="1698106"/>
            <a:ext cx="202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Random Changes</a:t>
            </a:r>
            <a:endParaRPr lang="el-GR" b="1" dirty="0"/>
          </a:p>
        </p:txBody>
      </p:sp>
      <p:grpSp>
        <p:nvGrpSpPr>
          <p:cNvPr id="14" name="Ομάδα 13">
            <a:extLst>
              <a:ext uri="{FF2B5EF4-FFF2-40B4-BE49-F238E27FC236}">
                <a16:creationId xmlns:a16="http://schemas.microsoft.com/office/drawing/2014/main" id="{60845ADC-7142-6EDB-C71A-1710161075A7}"/>
              </a:ext>
            </a:extLst>
          </p:cNvPr>
          <p:cNvGrpSpPr/>
          <p:nvPr/>
        </p:nvGrpSpPr>
        <p:grpSpPr>
          <a:xfrm>
            <a:off x="7043518" y="1743099"/>
            <a:ext cx="4040490" cy="3974109"/>
            <a:chOff x="1101212" y="1932300"/>
            <a:chExt cx="4040490" cy="3974109"/>
          </a:xfrm>
        </p:grpSpPr>
        <p:cxnSp>
          <p:nvCxnSpPr>
            <p:cNvPr id="13" name="Γραμμή σύνδεσης: Γωνιώδης 12">
              <a:extLst>
                <a:ext uri="{FF2B5EF4-FFF2-40B4-BE49-F238E27FC236}">
                  <a16:creationId xmlns:a16="http://schemas.microsoft.com/office/drawing/2014/main" id="{5291D3C2-E4CF-D857-1FD6-DD7E2EED0FA2}"/>
                </a:ext>
              </a:extLst>
            </p:cNvPr>
            <p:cNvCxnSpPr>
              <a:cxnSpLocks/>
            </p:cNvCxnSpPr>
            <p:nvPr/>
          </p:nvCxnSpPr>
          <p:spPr>
            <a:xfrm>
              <a:off x="1995948" y="2762865"/>
              <a:ext cx="2684207" cy="2104103"/>
            </a:xfrm>
            <a:prstGeom prst="bentConnector3">
              <a:avLst>
                <a:gd name="adj1" fmla="val 183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2168D5C-F9F6-D326-6867-69333CF4B99E}"/>
                </a:ext>
              </a:extLst>
            </p:cNvPr>
            <p:cNvSpPr txBox="1"/>
            <p:nvPr/>
          </p:nvSpPr>
          <p:spPr>
            <a:xfrm>
              <a:off x="1101212" y="1932300"/>
              <a:ext cx="2025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K-</a:t>
              </a:r>
              <a:r>
                <a:rPr lang="en-US" b="1" dirty="0" err="1"/>
                <a:t>nn</a:t>
              </a:r>
              <a:r>
                <a:rPr lang="en-US" b="1" dirty="0"/>
                <a:t> Neighbors</a:t>
              </a:r>
              <a:endParaRPr lang="el-GR" b="1" dirty="0"/>
            </a:p>
          </p:txBody>
        </p:sp>
        <p:sp>
          <p:nvSpPr>
            <p:cNvPr id="34" name="Διάγραμμα ροής: Γραμμή σύνδεσης 33">
              <a:extLst>
                <a:ext uri="{FF2B5EF4-FFF2-40B4-BE49-F238E27FC236}">
                  <a16:creationId xmlns:a16="http://schemas.microsoft.com/office/drawing/2014/main" id="{713E46B1-9A80-D900-6FFB-4ED65F038A6B}"/>
                </a:ext>
              </a:extLst>
            </p:cNvPr>
            <p:cNvSpPr/>
            <p:nvPr/>
          </p:nvSpPr>
          <p:spPr>
            <a:xfrm>
              <a:off x="2113934" y="3500445"/>
              <a:ext cx="1415847" cy="1248536"/>
            </a:xfrm>
            <a:prstGeom prst="flowChartConnector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5" name="Διάγραμμα ροής: Γραμμή σύνδεσης 34">
              <a:extLst>
                <a:ext uri="{FF2B5EF4-FFF2-40B4-BE49-F238E27FC236}">
                  <a16:creationId xmlns:a16="http://schemas.microsoft.com/office/drawing/2014/main" id="{A3B638F1-E0F1-882A-AC2A-D6E8146279DA}"/>
                </a:ext>
              </a:extLst>
            </p:cNvPr>
            <p:cNvSpPr/>
            <p:nvPr/>
          </p:nvSpPr>
          <p:spPr>
            <a:xfrm>
              <a:off x="1649359" y="3003754"/>
              <a:ext cx="2352370" cy="2255621"/>
            </a:xfrm>
            <a:prstGeom prst="flowChartConnector">
              <a:avLst/>
            </a:prstGeom>
            <a:noFill/>
            <a:ln>
              <a:solidFill>
                <a:schemeClr val="bg1">
                  <a:lumMod val="85000"/>
                </a:schemeClr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Flowchart: Connector 14">
                  <a:extLst>
                    <a:ext uri="{FF2B5EF4-FFF2-40B4-BE49-F238E27FC236}">
                      <a16:creationId xmlns:a16="http://schemas.microsoft.com/office/drawing/2014/main" id="{E0BE7E94-62F6-93F4-F95D-CFDC5C7E93D7}"/>
                    </a:ext>
                  </a:extLst>
                </p:cNvPr>
                <p:cNvSpPr/>
                <p:nvPr/>
              </p:nvSpPr>
              <p:spPr>
                <a:xfrm>
                  <a:off x="2717334" y="4014624"/>
                  <a:ext cx="209046" cy="220177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6" name="Flowchart: Connector 14">
                  <a:extLst>
                    <a:ext uri="{FF2B5EF4-FFF2-40B4-BE49-F238E27FC236}">
                      <a16:creationId xmlns:a16="http://schemas.microsoft.com/office/drawing/2014/main" id="{E0BE7E94-62F6-93F4-F95D-CFDC5C7E93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334" y="4014624"/>
                  <a:ext cx="209046" cy="220177"/>
                </a:xfrm>
                <a:prstGeom prst="flowChartConnector">
                  <a:avLst/>
                </a:prstGeom>
                <a:blipFill>
                  <a:blip r:embed="rId7"/>
                  <a:stretch>
                    <a:fillRect l="-18919" b="-5128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Flowchart: Connector 14">
              <a:extLst>
                <a:ext uri="{FF2B5EF4-FFF2-40B4-BE49-F238E27FC236}">
                  <a16:creationId xmlns:a16="http://schemas.microsoft.com/office/drawing/2014/main" id="{D537A6B2-2FB2-B73E-E254-4416D4AC0232}"/>
                </a:ext>
              </a:extLst>
            </p:cNvPr>
            <p:cNvSpPr/>
            <p:nvPr/>
          </p:nvSpPr>
          <p:spPr>
            <a:xfrm>
              <a:off x="2619187" y="3598384"/>
              <a:ext cx="209046" cy="220177"/>
            </a:xfrm>
            <a:prstGeom prst="flowChartConnector">
              <a:avLst/>
            </a:prstGeom>
            <a:solidFill>
              <a:srgbClr val="F2646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lowchart: Connector 14">
              <a:extLst>
                <a:ext uri="{FF2B5EF4-FFF2-40B4-BE49-F238E27FC236}">
                  <a16:creationId xmlns:a16="http://schemas.microsoft.com/office/drawing/2014/main" id="{C18833D5-0B74-2950-1645-1C8EBC6B4B49}"/>
                </a:ext>
              </a:extLst>
            </p:cNvPr>
            <p:cNvSpPr/>
            <p:nvPr/>
          </p:nvSpPr>
          <p:spPr>
            <a:xfrm>
              <a:off x="2360072" y="4269821"/>
              <a:ext cx="209046" cy="220177"/>
            </a:xfrm>
            <a:prstGeom prst="flowChartConnector">
              <a:avLst/>
            </a:prstGeom>
            <a:solidFill>
              <a:srgbClr val="F2646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lowchart: Connector 14">
              <a:extLst>
                <a:ext uri="{FF2B5EF4-FFF2-40B4-BE49-F238E27FC236}">
                  <a16:creationId xmlns:a16="http://schemas.microsoft.com/office/drawing/2014/main" id="{6FE99A86-0FAE-3C5F-B1C0-A60EE97D479F}"/>
                </a:ext>
              </a:extLst>
            </p:cNvPr>
            <p:cNvSpPr/>
            <p:nvPr/>
          </p:nvSpPr>
          <p:spPr>
            <a:xfrm>
              <a:off x="1694917" y="3745130"/>
              <a:ext cx="209046" cy="220177"/>
            </a:xfrm>
            <a:prstGeom prst="flowChartConnector">
              <a:avLst/>
            </a:prstGeom>
            <a:solidFill>
              <a:srgbClr val="F2646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Ισοσκελές τρίγωνο 39">
              <a:extLst>
                <a:ext uri="{FF2B5EF4-FFF2-40B4-BE49-F238E27FC236}">
                  <a16:creationId xmlns:a16="http://schemas.microsoft.com/office/drawing/2014/main" id="{93FD3231-4400-0DCF-8B27-14879A5CB6D4}"/>
                </a:ext>
              </a:extLst>
            </p:cNvPr>
            <p:cNvSpPr/>
            <p:nvPr/>
          </p:nvSpPr>
          <p:spPr>
            <a:xfrm>
              <a:off x="2944926" y="4332286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1" name="Ισοσκελές τρίγωνο 40">
              <a:extLst>
                <a:ext uri="{FF2B5EF4-FFF2-40B4-BE49-F238E27FC236}">
                  <a16:creationId xmlns:a16="http://schemas.microsoft.com/office/drawing/2014/main" id="{A2FC8116-8B60-3616-98B2-D639103B0220}"/>
                </a:ext>
              </a:extLst>
            </p:cNvPr>
            <p:cNvSpPr/>
            <p:nvPr/>
          </p:nvSpPr>
          <p:spPr>
            <a:xfrm>
              <a:off x="3267443" y="4116216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3" name="Ισοσκελές τρίγωνο 42">
              <a:extLst>
                <a:ext uri="{FF2B5EF4-FFF2-40B4-BE49-F238E27FC236}">
                  <a16:creationId xmlns:a16="http://schemas.microsoft.com/office/drawing/2014/main" id="{B8076BAD-34B2-5652-9D05-0ED1A171DA9F}"/>
                </a:ext>
              </a:extLst>
            </p:cNvPr>
            <p:cNvSpPr/>
            <p:nvPr/>
          </p:nvSpPr>
          <p:spPr>
            <a:xfrm>
              <a:off x="3419221" y="3484649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4" name="Flowchart: Connector 14">
              <a:extLst>
                <a:ext uri="{FF2B5EF4-FFF2-40B4-BE49-F238E27FC236}">
                  <a16:creationId xmlns:a16="http://schemas.microsoft.com/office/drawing/2014/main" id="{64A91BEC-88EA-6131-8E1C-B6E3E9E8624A}"/>
                </a:ext>
              </a:extLst>
            </p:cNvPr>
            <p:cNvSpPr/>
            <p:nvPr/>
          </p:nvSpPr>
          <p:spPr>
            <a:xfrm>
              <a:off x="1517937" y="3208823"/>
              <a:ext cx="209046" cy="220177"/>
            </a:xfrm>
            <a:prstGeom prst="flowChartConnector">
              <a:avLst/>
            </a:prstGeom>
            <a:solidFill>
              <a:srgbClr val="F2646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Ισοσκελές τρίγωνο 44">
              <a:extLst>
                <a:ext uri="{FF2B5EF4-FFF2-40B4-BE49-F238E27FC236}">
                  <a16:creationId xmlns:a16="http://schemas.microsoft.com/office/drawing/2014/main" id="{309F2466-6AE8-6E73-2B0E-87A3D57F70F3}"/>
                </a:ext>
              </a:extLst>
            </p:cNvPr>
            <p:cNvSpPr/>
            <p:nvPr/>
          </p:nvSpPr>
          <p:spPr>
            <a:xfrm>
              <a:off x="4270694" y="3855218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46" name="Flowchart: Connector 14">
              <a:extLst>
                <a:ext uri="{FF2B5EF4-FFF2-40B4-BE49-F238E27FC236}">
                  <a16:creationId xmlns:a16="http://schemas.microsoft.com/office/drawing/2014/main" id="{5F0895E1-364D-3DC6-6B38-44C494F4D185}"/>
                </a:ext>
              </a:extLst>
            </p:cNvPr>
            <p:cNvSpPr/>
            <p:nvPr/>
          </p:nvSpPr>
          <p:spPr>
            <a:xfrm>
              <a:off x="1652420" y="4866967"/>
              <a:ext cx="209046" cy="220177"/>
            </a:xfrm>
            <a:prstGeom prst="flowChartConnector">
              <a:avLst/>
            </a:prstGeom>
            <a:solidFill>
              <a:srgbClr val="F2646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Ισοσκελές τρίγωνο 46">
              <a:extLst>
                <a:ext uri="{FF2B5EF4-FFF2-40B4-BE49-F238E27FC236}">
                  <a16:creationId xmlns:a16="http://schemas.microsoft.com/office/drawing/2014/main" id="{51EC7F80-B2FD-02FC-9B1A-409AF02C9980}"/>
                </a:ext>
              </a:extLst>
            </p:cNvPr>
            <p:cNvSpPr/>
            <p:nvPr/>
          </p:nvSpPr>
          <p:spPr>
            <a:xfrm>
              <a:off x="2710756" y="4895982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F9783AC-42E4-406D-4E55-D8DB9560EA71}"/>
                    </a:ext>
                  </a:extLst>
                </p:cNvPr>
                <p:cNvSpPr txBox="1"/>
                <p:nvPr/>
              </p:nvSpPr>
              <p:spPr>
                <a:xfrm>
                  <a:off x="2779036" y="3534640"/>
                  <a:ext cx="640185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600" dirty="0"/>
                    <a:t>2</a:t>
                  </a:r>
                  <a:endParaRPr lang="el-GR" sz="1600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AF9783AC-42E4-406D-4E55-D8DB9560EA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9036" y="3534640"/>
                  <a:ext cx="640185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5455" r="-1905" b="-2363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2443F03-B022-5217-E598-DB00E0D5946D}"/>
                    </a:ext>
                  </a:extLst>
                </p:cNvPr>
                <p:cNvSpPr txBox="1"/>
                <p:nvPr/>
              </p:nvSpPr>
              <p:spPr>
                <a:xfrm>
                  <a:off x="2717334" y="3023438"/>
                  <a:ext cx="95959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0" smtClean="0">
                            <a:latin typeface="Cambria Math" panose="02040503050406030204" pitchFamily="18" charset="0"/>
                          </a:rPr>
                          <m:t>5</m:t>
                        </m:r>
                      </m:oMath>
                    </m:oMathPara>
                  </a14:m>
                  <a:endParaRPr lang="el-GR" sz="1600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82443F03-B022-5217-E598-DB00E0D594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7334" y="3023438"/>
                  <a:ext cx="959598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Ισοσκελές τρίγωνο 66">
              <a:extLst>
                <a:ext uri="{FF2B5EF4-FFF2-40B4-BE49-F238E27FC236}">
                  <a16:creationId xmlns:a16="http://schemas.microsoft.com/office/drawing/2014/main" id="{463AE1D5-A1B5-EA02-DC54-A4A148333776}"/>
                </a:ext>
              </a:extLst>
            </p:cNvPr>
            <p:cNvSpPr/>
            <p:nvPr/>
          </p:nvSpPr>
          <p:spPr>
            <a:xfrm>
              <a:off x="3621766" y="4406391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8" name="Ισοσκελές τρίγωνο 67">
              <a:extLst>
                <a:ext uri="{FF2B5EF4-FFF2-40B4-BE49-F238E27FC236}">
                  <a16:creationId xmlns:a16="http://schemas.microsoft.com/office/drawing/2014/main" id="{7A959808-2544-9ACD-ADD7-7D0FD8CE50E1}"/>
                </a:ext>
              </a:extLst>
            </p:cNvPr>
            <p:cNvSpPr/>
            <p:nvPr/>
          </p:nvSpPr>
          <p:spPr>
            <a:xfrm>
              <a:off x="3825735" y="3098255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2" name="Ευθύγραμμο βέλος σύνδεσης 11">
              <a:extLst>
                <a:ext uri="{FF2B5EF4-FFF2-40B4-BE49-F238E27FC236}">
                  <a16:creationId xmlns:a16="http://schemas.microsoft.com/office/drawing/2014/main" id="{51A6024F-35B8-6629-9F9E-0C29E3A0552F}"/>
                </a:ext>
              </a:extLst>
            </p:cNvPr>
            <p:cNvCxnSpPr>
              <a:cxnSpLocks/>
              <a:stCxn id="36" idx="6"/>
              <a:endCxn id="41" idx="1"/>
            </p:cNvCxnSpPr>
            <p:nvPr/>
          </p:nvCxnSpPr>
          <p:spPr>
            <a:xfrm>
              <a:off x="2926380" y="4124713"/>
              <a:ext cx="393325" cy="10159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Ευθύγραμμο βέλος σύνδεσης 15">
              <a:extLst>
                <a:ext uri="{FF2B5EF4-FFF2-40B4-BE49-F238E27FC236}">
                  <a16:creationId xmlns:a16="http://schemas.microsoft.com/office/drawing/2014/main" id="{488A2972-4893-D97C-E004-641FCB5B1F49}"/>
                </a:ext>
              </a:extLst>
            </p:cNvPr>
            <p:cNvCxnSpPr>
              <a:cxnSpLocks/>
              <a:stCxn id="36" idx="5"/>
              <a:endCxn id="40" idx="1"/>
            </p:cNvCxnSpPr>
            <p:nvPr/>
          </p:nvCxnSpPr>
          <p:spPr>
            <a:xfrm>
              <a:off x="2895766" y="4202557"/>
              <a:ext cx="101422" cy="23981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Ευθύγραμμο βέλος σύνδεσης 18">
              <a:extLst>
                <a:ext uri="{FF2B5EF4-FFF2-40B4-BE49-F238E27FC236}">
                  <a16:creationId xmlns:a16="http://schemas.microsoft.com/office/drawing/2014/main" id="{F8F1733A-F332-D873-18CA-46C581B85356}"/>
                </a:ext>
              </a:extLst>
            </p:cNvPr>
            <p:cNvCxnSpPr>
              <a:cxnSpLocks/>
              <a:stCxn id="36" idx="7"/>
              <a:endCxn id="43" idx="2"/>
            </p:cNvCxnSpPr>
            <p:nvPr/>
          </p:nvCxnSpPr>
          <p:spPr>
            <a:xfrm flipV="1">
              <a:off x="2895766" y="3704826"/>
              <a:ext cx="523455" cy="342042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Ευθύγραμμο βέλος σύνδεσης 21">
              <a:extLst>
                <a:ext uri="{FF2B5EF4-FFF2-40B4-BE49-F238E27FC236}">
                  <a16:creationId xmlns:a16="http://schemas.microsoft.com/office/drawing/2014/main" id="{46202898-5DB4-8D5A-D5B6-FB23FAE3E904}"/>
                </a:ext>
              </a:extLst>
            </p:cNvPr>
            <p:cNvCxnSpPr>
              <a:cxnSpLocks/>
              <a:stCxn id="36" idx="5"/>
              <a:endCxn id="67" idx="1"/>
            </p:cNvCxnSpPr>
            <p:nvPr/>
          </p:nvCxnSpPr>
          <p:spPr>
            <a:xfrm>
              <a:off x="2895766" y="4202557"/>
              <a:ext cx="778262" cy="313923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Ευθύγραμμο βέλος σύνδεσης 24">
              <a:extLst>
                <a:ext uri="{FF2B5EF4-FFF2-40B4-BE49-F238E27FC236}">
                  <a16:creationId xmlns:a16="http://schemas.microsoft.com/office/drawing/2014/main" id="{BA0F32C2-9E79-C561-FE9F-B59C5B5BA805}"/>
                </a:ext>
              </a:extLst>
            </p:cNvPr>
            <p:cNvCxnSpPr>
              <a:cxnSpLocks/>
              <a:stCxn id="36" idx="4"/>
              <a:endCxn id="47" idx="0"/>
            </p:cNvCxnSpPr>
            <p:nvPr/>
          </p:nvCxnSpPr>
          <p:spPr>
            <a:xfrm flipH="1">
              <a:off x="2815279" y="4234801"/>
              <a:ext cx="6578" cy="66118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lowchart: Connector 14">
              <a:extLst>
                <a:ext uri="{FF2B5EF4-FFF2-40B4-BE49-F238E27FC236}">
                  <a16:creationId xmlns:a16="http://schemas.microsoft.com/office/drawing/2014/main" id="{B1972B79-6CD5-8A20-E41F-B39FF21CF18D}"/>
                </a:ext>
              </a:extLst>
            </p:cNvPr>
            <p:cNvSpPr/>
            <p:nvPr/>
          </p:nvSpPr>
          <p:spPr>
            <a:xfrm>
              <a:off x="1260045" y="5594225"/>
              <a:ext cx="209046" cy="220177"/>
            </a:xfrm>
            <a:prstGeom prst="flowChartConnector">
              <a:avLst/>
            </a:prstGeom>
            <a:solidFill>
              <a:srgbClr val="F26464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Ισοσκελές τρίγωνο 81">
              <a:extLst>
                <a:ext uri="{FF2B5EF4-FFF2-40B4-BE49-F238E27FC236}">
                  <a16:creationId xmlns:a16="http://schemas.microsoft.com/office/drawing/2014/main" id="{79BAAC36-0608-5F4F-4829-5133EB735E97}"/>
                </a:ext>
              </a:extLst>
            </p:cNvPr>
            <p:cNvSpPr/>
            <p:nvPr/>
          </p:nvSpPr>
          <p:spPr>
            <a:xfrm>
              <a:off x="3362674" y="5594225"/>
              <a:ext cx="209046" cy="220177"/>
            </a:xfrm>
            <a:prstGeom prst="triangle">
              <a:avLst/>
            </a:prstGeom>
            <a:solidFill>
              <a:srgbClr val="A6CAEC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EAA8BFD-F7DC-42E7-6AFE-A73F034B1976}"/>
                </a:ext>
              </a:extLst>
            </p:cNvPr>
            <p:cNvSpPr txBox="1"/>
            <p:nvPr/>
          </p:nvSpPr>
          <p:spPr>
            <a:xfrm>
              <a:off x="1427206" y="5537077"/>
              <a:ext cx="16694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Negative Class</a:t>
              </a:r>
              <a:endParaRPr lang="el-GR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3BAA99F-2AC5-10E1-6341-7160BFD2F9B4}"/>
                </a:ext>
              </a:extLst>
            </p:cNvPr>
            <p:cNvSpPr txBox="1"/>
            <p:nvPr/>
          </p:nvSpPr>
          <p:spPr>
            <a:xfrm>
              <a:off x="3571720" y="5537077"/>
              <a:ext cx="1569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Positive Class</a:t>
              </a:r>
              <a:endParaRPr lang="el-GR" dirty="0"/>
            </a:p>
          </p:txBody>
        </p:sp>
      </p:grpSp>
      <p:grpSp>
        <p:nvGrpSpPr>
          <p:cNvPr id="15" name="Ομάδα 14">
            <a:extLst>
              <a:ext uri="{FF2B5EF4-FFF2-40B4-BE49-F238E27FC236}">
                <a16:creationId xmlns:a16="http://schemas.microsoft.com/office/drawing/2014/main" id="{37897143-9BF7-7DB2-A987-92F1965F6DC4}"/>
              </a:ext>
            </a:extLst>
          </p:cNvPr>
          <p:cNvGrpSpPr/>
          <p:nvPr/>
        </p:nvGrpSpPr>
        <p:grpSpPr>
          <a:xfrm>
            <a:off x="1514531" y="2533792"/>
            <a:ext cx="3069768" cy="3218122"/>
            <a:chOff x="1514531" y="2533792"/>
            <a:chExt cx="3069768" cy="3218122"/>
          </a:xfrm>
        </p:grpSpPr>
        <p:cxnSp>
          <p:nvCxnSpPr>
            <p:cNvPr id="31" name="Γραμμή σύνδεσης: Γωνιώδης 30">
              <a:extLst>
                <a:ext uri="{FF2B5EF4-FFF2-40B4-BE49-F238E27FC236}">
                  <a16:creationId xmlns:a16="http://schemas.microsoft.com/office/drawing/2014/main" id="{FD27B7A2-507B-FE9C-F438-A65EFF325CC3}"/>
                </a:ext>
              </a:extLst>
            </p:cNvPr>
            <p:cNvCxnSpPr>
              <a:cxnSpLocks/>
            </p:cNvCxnSpPr>
            <p:nvPr/>
          </p:nvCxnSpPr>
          <p:spPr>
            <a:xfrm>
              <a:off x="1900092" y="2533792"/>
              <a:ext cx="2684207" cy="2104103"/>
            </a:xfrm>
            <a:prstGeom prst="bentConnector3">
              <a:avLst>
                <a:gd name="adj1" fmla="val 183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Flowchart: Connector 14">
                  <a:extLst>
                    <a:ext uri="{FF2B5EF4-FFF2-40B4-BE49-F238E27FC236}">
                      <a16:creationId xmlns:a16="http://schemas.microsoft.com/office/drawing/2014/main" id="{7F529F1A-BF7D-9100-7AF9-E86473E3067B}"/>
                    </a:ext>
                  </a:extLst>
                </p:cNvPr>
                <p:cNvSpPr/>
                <p:nvPr/>
              </p:nvSpPr>
              <p:spPr>
                <a:xfrm>
                  <a:off x="2631776" y="3792403"/>
                  <a:ext cx="209046" cy="220177"/>
                </a:xfrm>
                <a:prstGeom prst="flowChartConnector">
                  <a:avLst/>
                </a:prstGeom>
                <a:solidFill>
                  <a:srgbClr val="F26464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Flowchart: Connector 14">
                  <a:extLst>
                    <a:ext uri="{FF2B5EF4-FFF2-40B4-BE49-F238E27FC236}">
                      <a16:creationId xmlns:a16="http://schemas.microsoft.com/office/drawing/2014/main" id="{7F529F1A-BF7D-9100-7AF9-E86473E306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31776" y="3792403"/>
                  <a:ext cx="209046" cy="220177"/>
                </a:xfrm>
                <a:prstGeom prst="flowChartConnector">
                  <a:avLst/>
                </a:prstGeom>
                <a:blipFill>
                  <a:blip r:embed="rId10"/>
                  <a:stretch>
                    <a:fillRect l="-18919" b="-7692"/>
                  </a:stretch>
                </a:blip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Flowchart: Connector 14">
              <a:extLst>
                <a:ext uri="{FF2B5EF4-FFF2-40B4-BE49-F238E27FC236}">
                  <a16:creationId xmlns:a16="http://schemas.microsoft.com/office/drawing/2014/main" id="{932562E2-1B70-1A98-337A-9872A79796FB}"/>
                </a:ext>
              </a:extLst>
            </p:cNvPr>
            <p:cNvSpPr/>
            <p:nvPr/>
          </p:nvSpPr>
          <p:spPr>
            <a:xfrm>
              <a:off x="2056888" y="3625188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lowchart: Connector 14">
              <a:extLst>
                <a:ext uri="{FF2B5EF4-FFF2-40B4-BE49-F238E27FC236}">
                  <a16:creationId xmlns:a16="http://schemas.microsoft.com/office/drawing/2014/main" id="{450FC556-F7E8-F401-0E90-78B0274C6F16}"/>
                </a:ext>
              </a:extLst>
            </p:cNvPr>
            <p:cNvSpPr/>
            <p:nvPr/>
          </p:nvSpPr>
          <p:spPr>
            <a:xfrm>
              <a:off x="2756491" y="4227151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lowchart: Connector 14">
              <a:extLst>
                <a:ext uri="{FF2B5EF4-FFF2-40B4-BE49-F238E27FC236}">
                  <a16:creationId xmlns:a16="http://schemas.microsoft.com/office/drawing/2014/main" id="{75B5D6E7-295D-2A1C-D829-2A26F55B0F06}"/>
                </a:ext>
              </a:extLst>
            </p:cNvPr>
            <p:cNvSpPr/>
            <p:nvPr/>
          </p:nvSpPr>
          <p:spPr>
            <a:xfrm>
              <a:off x="2503165" y="3022831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lowchart: Connector 14">
              <a:extLst>
                <a:ext uri="{FF2B5EF4-FFF2-40B4-BE49-F238E27FC236}">
                  <a16:creationId xmlns:a16="http://schemas.microsoft.com/office/drawing/2014/main" id="{9A60E01A-34B3-7412-DF7D-19B0E6774C01}"/>
                </a:ext>
              </a:extLst>
            </p:cNvPr>
            <p:cNvSpPr/>
            <p:nvPr/>
          </p:nvSpPr>
          <p:spPr>
            <a:xfrm>
              <a:off x="1514531" y="4177320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lowchart: Connector 14">
              <a:extLst>
                <a:ext uri="{FF2B5EF4-FFF2-40B4-BE49-F238E27FC236}">
                  <a16:creationId xmlns:a16="http://schemas.microsoft.com/office/drawing/2014/main" id="{C605D18A-E7ED-DB22-00F9-EEE6A69AD8F1}"/>
                </a:ext>
              </a:extLst>
            </p:cNvPr>
            <p:cNvSpPr/>
            <p:nvPr/>
          </p:nvSpPr>
          <p:spPr>
            <a:xfrm>
              <a:off x="1542243" y="3168238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5" name="Ευθύγραμμο βέλος σύνδεσης 64">
              <a:extLst>
                <a:ext uri="{FF2B5EF4-FFF2-40B4-BE49-F238E27FC236}">
                  <a16:creationId xmlns:a16="http://schemas.microsoft.com/office/drawing/2014/main" id="{69A66292-E8E7-72A6-E359-E7F7BF391D7A}"/>
                </a:ext>
              </a:extLst>
            </p:cNvPr>
            <p:cNvCxnSpPr>
              <a:cxnSpLocks/>
              <a:stCxn id="50" idx="7"/>
            </p:cNvCxnSpPr>
            <p:nvPr/>
          </p:nvCxnSpPr>
          <p:spPr>
            <a:xfrm flipV="1">
              <a:off x="2810208" y="3681449"/>
              <a:ext cx="295878" cy="143198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Ευθύγραμμο βέλος σύνδεσης 71">
              <a:extLst>
                <a:ext uri="{FF2B5EF4-FFF2-40B4-BE49-F238E27FC236}">
                  <a16:creationId xmlns:a16="http://schemas.microsoft.com/office/drawing/2014/main" id="{97FFAA6E-9BA2-4BA4-978F-497F42E875EA}"/>
                </a:ext>
              </a:extLst>
            </p:cNvPr>
            <p:cNvCxnSpPr>
              <a:cxnSpLocks/>
              <a:stCxn id="50" idx="5"/>
              <a:endCxn id="7" idx="2"/>
            </p:cNvCxnSpPr>
            <p:nvPr/>
          </p:nvCxnSpPr>
          <p:spPr>
            <a:xfrm>
              <a:off x="2810208" y="3980336"/>
              <a:ext cx="390139" cy="10929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Ευθύγραμμο βέλος σύνδεσης 74">
              <a:extLst>
                <a:ext uri="{FF2B5EF4-FFF2-40B4-BE49-F238E27FC236}">
                  <a16:creationId xmlns:a16="http://schemas.microsoft.com/office/drawing/2014/main" id="{5508EE2C-41AF-6792-AE25-9C7D59C29DCB}"/>
                </a:ext>
              </a:extLst>
            </p:cNvPr>
            <p:cNvCxnSpPr>
              <a:cxnSpLocks/>
              <a:stCxn id="50" idx="4"/>
              <a:endCxn id="52" idx="1"/>
            </p:cNvCxnSpPr>
            <p:nvPr/>
          </p:nvCxnSpPr>
          <p:spPr>
            <a:xfrm>
              <a:off x="2736299" y="4012580"/>
              <a:ext cx="50806" cy="246815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Ευθύγραμμο βέλος σύνδεσης 77">
              <a:extLst>
                <a:ext uri="{FF2B5EF4-FFF2-40B4-BE49-F238E27FC236}">
                  <a16:creationId xmlns:a16="http://schemas.microsoft.com/office/drawing/2014/main" id="{E0F0747A-70C4-C1F6-F88E-84C6ECC30BCD}"/>
                </a:ext>
              </a:extLst>
            </p:cNvPr>
            <p:cNvCxnSpPr>
              <a:cxnSpLocks/>
              <a:stCxn id="50" idx="2"/>
              <a:endCxn id="51" idx="5"/>
            </p:cNvCxnSpPr>
            <p:nvPr/>
          </p:nvCxnSpPr>
          <p:spPr>
            <a:xfrm flipH="1" flipV="1">
              <a:off x="2235320" y="3813121"/>
              <a:ext cx="396456" cy="89371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Flowchart: Connector 14">
              <a:extLst>
                <a:ext uri="{FF2B5EF4-FFF2-40B4-BE49-F238E27FC236}">
                  <a16:creationId xmlns:a16="http://schemas.microsoft.com/office/drawing/2014/main" id="{273AEC63-494A-D90C-DEA4-9CE3867461C6}"/>
                </a:ext>
              </a:extLst>
            </p:cNvPr>
            <p:cNvSpPr/>
            <p:nvPr/>
          </p:nvSpPr>
          <p:spPr>
            <a:xfrm>
              <a:off x="2749101" y="4878950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Flowchart: Connector 14">
              <a:extLst>
                <a:ext uri="{FF2B5EF4-FFF2-40B4-BE49-F238E27FC236}">
                  <a16:creationId xmlns:a16="http://schemas.microsoft.com/office/drawing/2014/main" id="{C97B36A5-1F7F-A71C-4CC0-BCB5E3BFC3C9}"/>
                </a:ext>
              </a:extLst>
            </p:cNvPr>
            <p:cNvSpPr/>
            <p:nvPr/>
          </p:nvSpPr>
          <p:spPr>
            <a:xfrm>
              <a:off x="3200347" y="3979538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Flowchart: Connector 14">
              <a:extLst>
                <a:ext uri="{FF2B5EF4-FFF2-40B4-BE49-F238E27FC236}">
                  <a16:creationId xmlns:a16="http://schemas.microsoft.com/office/drawing/2014/main" id="{04A16F97-E327-0705-EE63-C5F76C9DDD8E}"/>
                </a:ext>
              </a:extLst>
            </p:cNvPr>
            <p:cNvSpPr/>
            <p:nvPr/>
          </p:nvSpPr>
          <p:spPr>
            <a:xfrm>
              <a:off x="3110125" y="3541358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lowchart: Connector 14">
              <a:extLst>
                <a:ext uri="{FF2B5EF4-FFF2-40B4-BE49-F238E27FC236}">
                  <a16:creationId xmlns:a16="http://schemas.microsoft.com/office/drawing/2014/main" id="{3A10B893-D59D-CF01-1697-428A29543BE3}"/>
                </a:ext>
              </a:extLst>
            </p:cNvPr>
            <p:cNvSpPr/>
            <p:nvPr/>
          </p:nvSpPr>
          <p:spPr>
            <a:xfrm>
              <a:off x="2929989" y="2814553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1" name="Ευθύγραμμο βέλος σύνδεσης 60">
              <a:extLst>
                <a:ext uri="{FF2B5EF4-FFF2-40B4-BE49-F238E27FC236}">
                  <a16:creationId xmlns:a16="http://schemas.microsoft.com/office/drawing/2014/main" id="{7D0FB9A9-D00A-C685-AC22-3D2ACEDF427F}"/>
                </a:ext>
              </a:extLst>
            </p:cNvPr>
            <p:cNvCxnSpPr>
              <a:cxnSpLocks/>
              <a:stCxn id="50" idx="0"/>
              <a:endCxn id="53" idx="5"/>
            </p:cNvCxnSpPr>
            <p:nvPr/>
          </p:nvCxnSpPr>
          <p:spPr>
            <a:xfrm flipH="1" flipV="1">
              <a:off x="2681597" y="3210764"/>
              <a:ext cx="54702" cy="581639"/>
            </a:xfrm>
            <a:prstGeom prst="straightConnector1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Flowchart: Connector 14">
              <a:extLst>
                <a:ext uri="{FF2B5EF4-FFF2-40B4-BE49-F238E27FC236}">
                  <a16:creationId xmlns:a16="http://schemas.microsoft.com/office/drawing/2014/main" id="{B75B79EE-8DD4-37C2-159B-83D9FF97E205}"/>
                </a:ext>
              </a:extLst>
            </p:cNvPr>
            <p:cNvSpPr/>
            <p:nvPr/>
          </p:nvSpPr>
          <p:spPr>
            <a:xfrm>
              <a:off x="1542243" y="5457160"/>
              <a:ext cx="209046" cy="220177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0CD39F1-694F-9023-D0F5-5EEF8A1E2D81}"/>
                </a:ext>
              </a:extLst>
            </p:cNvPr>
            <p:cNvSpPr txBox="1"/>
            <p:nvPr/>
          </p:nvSpPr>
          <p:spPr>
            <a:xfrm>
              <a:off x="1797028" y="5382582"/>
              <a:ext cx="16123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Uknown Class</a:t>
              </a:r>
              <a:endParaRPr lang="el-GR" dirty="0"/>
            </a:p>
          </p:txBody>
        </p:sp>
      </p:grp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4F92629F-6EA3-FD5E-9156-5882B417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31</a:t>
            </a:fld>
            <a:endParaRPr lang="el-GR"/>
          </a:p>
        </p:txBody>
      </p:sp>
      <p:sp>
        <p:nvSpPr>
          <p:cNvPr id="18" name="Date Placeholder 11">
            <a:extLst>
              <a:ext uri="{FF2B5EF4-FFF2-40B4-BE49-F238E27FC236}">
                <a16:creationId xmlns:a16="http://schemas.microsoft.com/office/drawing/2014/main" id="{428901F6-58C6-08B5-76B6-8049C930C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73E9242F-3424-210B-B2E5-E3C4960F776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1F3ED366-C44C-E00E-1A6D-1F0449EA0D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2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FB864537-A34C-7930-7531-7E68046C5A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6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05097-8FC4-6C32-A088-067C7ACDF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39A6657-F16B-E7EA-1E03-4075C2505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Fitness Function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9A6B40FD-9D7B-4268-B7E9-87BC971CF16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913918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𝐹𝑖𝑡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p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pHide m:val="o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nary>
                      <m:naryPr>
                        <m:chr m:val="∑"/>
                        <m:limLoc m:val="subSup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4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𝑝𝑟𝑒𝑑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endParaRPr lang="en-US" sz="2400" b="0" dirty="0"/>
              </a:p>
              <a:p>
                <a:pPr marL="0" indent="0">
                  <a:lnSpc>
                    <a:spcPct val="150000"/>
                  </a:lnSpc>
                  <a:buNone/>
                </a:pPr>
                <a:r>
                  <a:rPr lang="en-US" sz="2400" dirty="0"/>
                  <a:t>		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𝑃𝑟𝑜𝑥𝑖𝑚𝑖𝑡𝑦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𝑆𝑝𝑎𝑟𝑠𝑖𝑡𝑦</m:t>
                    </m:r>
                  </m:oMath>
                </a14:m>
                <a:r>
                  <a:rPr lang="en-US" sz="2400" dirty="0"/>
                  <a:t>	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𝑃𝑟𝑒𝑑𝑖𝑐𝑡𝑖𝑜𝑛</m:t>
                    </m:r>
                  </m:oMath>
                </a14:m>
                <a:br>
                  <a:rPr lang="en-US" sz="2400" dirty="0"/>
                </a:br>
                <a:r>
                  <a:rPr lang="en-US" sz="2400" dirty="0"/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are feature level weights,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𝕀</m:t>
                    </m:r>
                  </m:oMath>
                </a14:m>
                <a:r>
                  <a:rPr lang="en-US" sz="2400" dirty="0"/>
                  <a:t> an indicator function for a threshold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0" indent="0">
                  <a:lnSpc>
                    <a:spcPct val="15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𝑝𝑟𝑒𝑑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&gt;0, 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&gt;0,</m:t>
                    </m:r>
                  </m:oMath>
                </a14:m>
                <a:r>
                  <a:rPr lang="en-US" sz="2400" dirty="0"/>
                  <a:t> reward and penalty values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9A6B40FD-9D7B-4268-B7E9-87BC971CF16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913918" cy="4351338"/>
              </a:xfrm>
              <a:blipFill>
                <a:blip r:embed="rId3"/>
                <a:stretch>
                  <a:fillRect l="-894" r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31EAE10-C7C8-D433-12B7-F49238A15A92}"/>
              </a:ext>
            </a:extLst>
          </p:cNvPr>
          <p:cNvSpPr txBox="1"/>
          <p:nvPr/>
        </p:nvSpPr>
        <p:spPr>
          <a:xfrm>
            <a:off x="10159" y="6458188"/>
            <a:ext cx="332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ForgtAIWorkshop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@</a:t>
            </a:r>
            <a:r>
              <a:rPr lang="en-US" dirty="0"/>
              <a:t>IJCNN2025</a:t>
            </a:r>
          </a:p>
        </p:txBody>
      </p:sp>
      <p:sp>
        <p:nvSpPr>
          <p:cNvPr id="6" name="Δεξί άγκιστρο 5">
            <a:extLst>
              <a:ext uri="{FF2B5EF4-FFF2-40B4-BE49-F238E27FC236}">
                <a16:creationId xmlns:a16="http://schemas.microsoft.com/office/drawing/2014/main" id="{01D6EB02-ED4F-E3E2-08A3-5160F395F6E3}"/>
              </a:ext>
            </a:extLst>
          </p:cNvPr>
          <p:cNvSpPr/>
          <p:nvPr/>
        </p:nvSpPr>
        <p:spPr>
          <a:xfrm rot="5400000">
            <a:off x="3790574" y="2320067"/>
            <a:ext cx="303362" cy="1432209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Δεξί άγκιστρο 9">
            <a:extLst>
              <a:ext uri="{FF2B5EF4-FFF2-40B4-BE49-F238E27FC236}">
                <a16:creationId xmlns:a16="http://schemas.microsoft.com/office/drawing/2014/main" id="{07C2E581-E5EA-49F9-531A-19F99CAA6FB3}"/>
              </a:ext>
            </a:extLst>
          </p:cNvPr>
          <p:cNvSpPr/>
          <p:nvPr/>
        </p:nvSpPr>
        <p:spPr>
          <a:xfrm rot="5400000">
            <a:off x="6619502" y="2073286"/>
            <a:ext cx="303362" cy="1925773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Δεξί άγκιστρο 10">
            <a:extLst>
              <a:ext uri="{FF2B5EF4-FFF2-40B4-BE49-F238E27FC236}">
                <a16:creationId xmlns:a16="http://schemas.microsoft.com/office/drawing/2014/main" id="{95B0F76E-EE4D-18D9-8642-BAB9CFE5EE64}"/>
              </a:ext>
            </a:extLst>
          </p:cNvPr>
          <p:cNvSpPr/>
          <p:nvPr/>
        </p:nvSpPr>
        <p:spPr>
          <a:xfrm rot="5400000">
            <a:off x="9078504" y="2320066"/>
            <a:ext cx="303362" cy="1432209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3FBF69-154A-B1EF-B7F9-79B1A6623C51}"/>
              </a:ext>
            </a:extLst>
          </p:cNvPr>
          <p:cNvSpPr txBox="1"/>
          <p:nvPr/>
        </p:nvSpPr>
        <p:spPr>
          <a:xfrm>
            <a:off x="10668000" y="6458188"/>
            <a:ext cx="1493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5, 2025</a:t>
            </a:r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1BEB664-A13C-C91E-0745-8076A007D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A884CE0-ABF0-1398-96A0-9A98EF1B89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19BD50D-A7E7-2B88-7312-9CF521E9C0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248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F090E-0759-0795-0E28-F59AC30A3B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75CA51E-C868-5E42-DC8F-12E4E574D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Selection Method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DDBBAB0B-BE7B-6755-04B3-FE1D34E6298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913918" cy="212292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Selection methods: Random, Tournament, Rank, Roulette, Stochastic Universal Sampling (SUS) - (Default).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Example: Population size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=7,</m:t>
                    </m:r>
                  </m:oMath>
                </a14:m>
                <a:r>
                  <a:rPr lang="en-US" sz="2400" dirty="0"/>
                  <a:t> Select 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DDBBAB0B-BE7B-6755-04B3-FE1D34E6298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913918" cy="2122920"/>
              </a:xfrm>
              <a:blipFill>
                <a:blip r:embed="rId3"/>
                <a:stretch>
                  <a:fillRect l="-782" r="-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Ορθογώνιο: Στρογγύλεμα γωνιών 11">
                <a:extLst>
                  <a:ext uri="{FF2B5EF4-FFF2-40B4-BE49-F238E27FC236}">
                    <a16:creationId xmlns:a16="http://schemas.microsoft.com/office/drawing/2014/main" id="{B66FBD4E-5D42-56ED-04BE-7801256BEC83}"/>
                  </a:ext>
                </a:extLst>
              </p:cNvPr>
              <p:cNvSpPr/>
              <p:nvPr/>
            </p:nvSpPr>
            <p:spPr>
              <a:xfrm>
                <a:off x="981699" y="4189135"/>
                <a:ext cx="10011422" cy="716973"/>
              </a:xfrm>
              <a:prstGeom prst="roundRect">
                <a:avLst>
                  <a:gd name="adj" fmla="val 0"/>
                </a:avLst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𝐹𝑖𝑡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)=2        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𝐹𝑖𝑡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      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𝐹𝑖𝑡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=7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r>
                  <a:rPr lang="el-GR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𝐹𝑖𝑡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)=4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sSub>
                      <m:sSub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𝐹𝑖𝑡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)=2</m:t>
                    </m:r>
                  </m:oMath>
                </a14:m>
                <a:r>
                  <a:rPr lang="el-GR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Ορθογώνιο: Στρογγύλεμα γωνιών 11">
                <a:extLst>
                  <a:ext uri="{FF2B5EF4-FFF2-40B4-BE49-F238E27FC236}">
                    <a16:creationId xmlns:a16="http://schemas.microsoft.com/office/drawing/2014/main" id="{B66FBD4E-5D42-56ED-04BE-7801256BEC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99" y="4189135"/>
                <a:ext cx="10011422" cy="716973"/>
              </a:xfrm>
              <a:prstGeom prst="roundRect">
                <a:avLst>
                  <a:gd name="adj" fmla="val 0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Ευθεία γραμμή σύνδεσης 13">
            <a:extLst>
              <a:ext uri="{FF2B5EF4-FFF2-40B4-BE49-F238E27FC236}">
                <a16:creationId xmlns:a16="http://schemas.microsoft.com/office/drawing/2014/main" id="{A49A6776-183A-DA77-8C32-7E5ACFBE414B}"/>
              </a:ext>
            </a:extLst>
          </p:cNvPr>
          <p:cNvCxnSpPr>
            <a:cxnSpLocks/>
          </p:cNvCxnSpPr>
          <p:nvPr/>
        </p:nvCxnSpPr>
        <p:spPr>
          <a:xfrm>
            <a:off x="2336927" y="4189135"/>
            <a:ext cx="0" cy="72601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Ευθεία γραμμή σύνδεσης 14">
            <a:extLst>
              <a:ext uri="{FF2B5EF4-FFF2-40B4-BE49-F238E27FC236}">
                <a16:creationId xmlns:a16="http://schemas.microsoft.com/office/drawing/2014/main" id="{EA4BF5BF-5BE6-5FAB-CDCD-25B7127595E8}"/>
              </a:ext>
            </a:extLst>
          </p:cNvPr>
          <p:cNvCxnSpPr>
            <a:cxnSpLocks/>
          </p:cNvCxnSpPr>
          <p:nvPr/>
        </p:nvCxnSpPr>
        <p:spPr>
          <a:xfrm>
            <a:off x="4140967" y="4198179"/>
            <a:ext cx="0" cy="72842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Ευθεία γραμμή σύνδεσης 16">
            <a:extLst>
              <a:ext uri="{FF2B5EF4-FFF2-40B4-BE49-F238E27FC236}">
                <a16:creationId xmlns:a16="http://schemas.microsoft.com/office/drawing/2014/main" id="{425669C5-B371-7BBC-4C58-8B10EAD839D2}"/>
              </a:ext>
            </a:extLst>
          </p:cNvPr>
          <p:cNvCxnSpPr/>
          <p:nvPr/>
        </p:nvCxnSpPr>
        <p:spPr>
          <a:xfrm>
            <a:off x="7487249" y="4199526"/>
            <a:ext cx="0" cy="706582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Ομάδα 26">
            <a:extLst>
              <a:ext uri="{FF2B5EF4-FFF2-40B4-BE49-F238E27FC236}">
                <a16:creationId xmlns:a16="http://schemas.microsoft.com/office/drawing/2014/main" id="{FA4E5EC3-CA94-2388-CC6C-187E32EC0ECE}"/>
              </a:ext>
            </a:extLst>
          </p:cNvPr>
          <p:cNvGrpSpPr/>
          <p:nvPr/>
        </p:nvGrpSpPr>
        <p:grpSpPr>
          <a:xfrm>
            <a:off x="2080428" y="4044428"/>
            <a:ext cx="156614" cy="842866"/>
            <a:chOff x="1759759" y="4074438"/>
            <a:chExt cx="156614" cy="842866"/>
          </a:xfrm>
        </p:grpSpPr>
        <p:cxnSp>
          <p:nvCxnSpPr>
            <p:cNvPr id="19" name="Ευθεία γραμμή σύνδεσης 18">
              <a:extLst>
                <a:ext uri="{FF2B5EF4-FFF2-40B4-BE49-F238E27FC236}">
                  <a16:creationId xmlns:a16="http://schemas.microsoft.com/office/drawing/2014/main" id="{259E50F8-5B56-1ED8-28F9-4EC4BCCE6823}"/>
                </a:ext>
              </a:extLst>
            </p:cNvPr>
            <p:cNvCxnSpPr/>
            <p:nvPr/>
          </p:nvCxnSpPr>
          <p:spPr>
            <a:xfrm>
              <a:off x="1828800" y="4200331"/>
              <a:ext cx="0" cy="716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Διάγραμμα ροής: Γραμμή σύνδεσης 19">
              <a:extLst>
                <a:ext uri="{FF2B5EF4-FFF2-40B4-BE49-F238E27FC236}">
                  <a16:creationId xmlns:a16="http://schemas.microsoft.com/office/drawing/2014/main" id="{97ACF588-D0BC-DEC5-F3BC-59E93900F5EB}"/>
                </a:ext>
              </a:extLst>
            </p:cNvPr>
            <p:cNvSpPr/>
            <p:nvPr/>
          </p:nvSpPr>
          <p:spPr>
            <a:xfrm>
              <a:off x="1759759" y="4074438"/>
              <a:ext cx="156614" cy="134937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8" name="Ομάδα 27">
            <a:extLst>
              <a:ext uri="{FF2B5EF4-FFF2-40B4-BE49-F238E27FC236}">
                <a16:creationId xmlns:a16="http://schemas.microsoft.com/office/drawing/2014/main" id="{7C2C3477-23D2-80C4-58F1-442958923BE8}"/>
              </a:ext>
            </a:extLst>
          </p:cNvPr>
          <p:cNvGrpSpPr/>
          <p:nvPr/>
        </p:nvGrpSpPr>
        <p:grpSpPr>
          <a:xfrm>
            <a:off x="4939644" y="4061958"/>
            <a:ext cx="156614" cy="842866"/>
            <a:chOff x="3560620" y="4065394"/>
            <a:chExt cx="156614" cy="842866"/>
          </a:xfrm>
        </p:grpSpPr>
        <p:cxnSp>
          <p:nvCxnSpPr>
            <p:cNvPr id="21" name="Ευθεία γραμμή σύνδεσης 20">
              <a:extLst>
                <a:ext uri="{FF2B5EF4-FFF2-40B4-BE49-F238E27FC236}">
                  <a16:creationId xmlns:a16="http://schemas.microsoft.com/office/drawing/2014/main" id="{DB35EA4E-6D75-22AF-7B77-24609BB1EC63}"/>
                </a:ext>
              </a:extLst>
            </p:cNvPr>
            <p:cNvCxnSpPr/>
            <p:nvPr/>
          </p:nvCxnSpPr>
          <p:spPr>
            <a:xfrm>
              <a:off x="3629661" y="4191287"/>
              <a:ext cx="0" cy="716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2" name="Διάγραμμα ροής: Γραμμή σύνδεσης 21">
              <a:extLst>
                <a:ext uri="{FF2B5EF4-FFF2-40B4-BE49-F238E27FC236}">
                  <a16:creationId xmlns:a16="http://schemas.microsoft.com/office/drawing/2014/main" id="{BB9454C1-CBD9-4BC4-A58E-547887DDE108}"/>
                </a:ext>
              </a:extLst>
            </p:cNvPr>
            <p:cNvSpPr/>
            <p:nvPr/>
          </p:nvSpPr>
          <p:spPr>
            <a:xfrm>
              <a:off x="3560620" y="4065394"/>
              <a:ext cx="156614" cy="134937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5FF758D5-47CE-A98A-141F-8D26BEAF8579}"/>
              </a:ext>
            </a:extLst>
          </p:cNvPr>
          <p:cNvGrpSpPr/>
          <p:nvPr/>
        </p:nvGrpSpPr>
        <p:grpSpPr>
          <a:xfrm>
            <a:off x="7766553" y="4049562"/>
            <a:ext cx="156614" cy="842866"/>
            <a:chOff x="7019523" y="4061643"/>
            <a:chExt cx="156614" cy="842866"/>
          </a:xfrm>
        </p:grpSpPr>
        <p:cxnSp>
          <p:nvCxnSpPr>
            <p:cNvPr id="25" name="Ευθεία γραμμή σύνδεσης 24">
              <a:extLst>
                <a:ext uri="{FF2B5EF4-FFF2-40B4-BE49-F238E27FC236}">
                  <a16:creationId xmlns:a16="http://schemas.microsoft.com/office/drawing/2014/main" id="{327E4C13-6BF0-8D95-4623-16739BF009DE}"/>
                </a:ext>
              </a:extLst>
            </p:cNvPr>
            <p:cNvCxnSpPr/>
            <p:nvPr/>
          </p:nvCxnSpPr>
          <p:spPr>
            <a:xfrm>
              <a:off x="7088564" y="4187536"/>
              <a:ext cx="0" cy="716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Διάγραμμα ροής: Γραμμή σύνδεσης 25">
              <a:extLst>
                <a:ext uri="{FF2B5EF4-FFF2-40B4-BE49-F238E27FC236}">
                  <a16:creationId xmlns:a16="http://schemas.microsoft.com/office/drawing/2014/main" id="{360D1459-4FFD-E71F-5E09-C24471B522AE}"/>
                </a:ext>
              </a:extLst>
            </p:cNvPr>
            <p:cNvSpPr/>
            <p:nvPr/>
          </p:nvSpPr>
          <p:spPr>
            <a:xfrm>
              <a:off x="7019523" y="4061643"/>
              <a:ext cx="156614" cy="134937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cxnSp>
        <p:nvCxnSpPr>
          <p:cNvPr id="32" name="Ευθύγραμμο βέλος σύνδεσης 31">
            <a:extLst>
              <a:ext uri="{FF2B5EF4-FFF2-40B4-BE49-F238E27FC236}">
                <a16:creationId xmlns:a16="http://schemas.microsoft.com/office/drawing/2014/main" id="{0EDAFB31-1A69-E5E8-E8F3-DD4AB8DAC402}"/>
              </a:ext>
            </a:extLst>
          </p:cNvPr>
          <p:cNvCxnSpPr/>
          <p:nvPr/>
        </p:nvCxnSpPr>
        <p:spPr>
          <a:xfrm flipH="1">
            <a:off x="7835594" y="3677874"/>
            <a:ext cx="505690" cy="3325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C588330-56C6-563F-DCFF-ADB1F82A6F12}"/>
              </a:ext>
            </a:extLst>
          </p:cNvPr>
          <p:cNvSpPr txBox="1"/>
          <p:nvPr/>
        </p:nvSpPr>
        <p:spPr>
          <a:xfrm>
            <a:off x="8244016" y="3429000"/>
            <a:ext cx="1463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SUS Pointers</a:t>
            </a:r>
            <a:endParaRPr lang="el-GR" dirty="0"/>
          </a:p>
        </p:txBody>
      </p:sp>
      <p:cxnSp>
        <p:nvCxnSpPr>
          <p:cNvPr id="34" name="Ευθεία γραμμή σύνδεσης 33">
            <a:extLst>
              <a:ext uri="{FF2B5EF4-FFF2-40B4-BE49-F238E27FC236}">
                <a16:creationId xmlns:a16="http://schemas.microsoft.com/office/drawing/2014/main" id="{D143CEA6-50B5-8974-3AA2-4B8C978CC4BF}"/>
              </a:ext>
            </a:extLst>
          </p:cNvPr>
          <p:cNvCxnSpPr>
            <a:cxnSpLocks/>
          </p:cNvCxnSpPr>
          <p:nvPr/>
        </p:nvCxnSpPr>
        <p:spPr>
          <a:xfrm>
            <a:off x="9579108" y="4196895"/>
            <a:ext cx="0" cy="69888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5E289-7969-B3AC-DB43-757926C1B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33</a:t>
            </a:fld>
            <a:endParaRPr lang="el-GR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FDBBC37A-682E-207C-69B0-646DB7012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A1F02AE2-4A32-7B10-D825-F3C4BB4142C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7CBCA8B-8D4B-3E31-436A-13AF3F3346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3A21DE6-2277-AE80-E428-C8A66ACD76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009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DD270-B417-8CAF-AD51-D07AED8DA4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A6E7CF-F7E2-1657-7F50-896EC4D30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 Crossover-Mutation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EBA045B-1DE0-7E0C-6673-8A307763A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671" y="1342499"/>
            <a:ext cx="1946564" cy="67597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/>
              <a:t>Crossover</a:t>
            </a:r>
          </a:p>
        </p:txBody>
      </p:sp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3EA6A7DC-AAE2-25C9-28D5-E234EDC971E5}"/>
              </a:ext>
            </a:extLst>
          </p:cNvPr>
          <p:cNvSpPr txBox="1">
            <a:spLocks/>
          </p:cNvSpPr>
          <p:nvPr/>
        </p:nvSpPr>
        <p:spPr>
          <a:xfrm>
            <a:off x="6625768" y="1352700"/>
            <a:ext cx="1946564" cy="6759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400" b="1" dirty="0"/>
              <a:t>Mutation</a:t>
            </a:r>
          </a:p>
        </p:txBody>
      </p:sp>
      <p:grpSp>
        <p:nvGrpSpPr>
          <p:cNvPr id="38" name="Ομάδα 37">
            <a:extLst>
              <a:ext uri="{FF2B5EF4-FFF2-40B4-BE49-F238E27FC236}">
                <a16:creationId xmlns:a16="http://schemas.microsoft.com/office/drawing/2014/main" id="{E78A3202-FA62-23FE-D910-807C4313812E}"/>
              </a:ext>
            </a:extLst>
          </p:cNvPr>
          <p:cNvGrpSpPr/>
          <p:nvPr/>
        </p:nvGrpSpPr>
        <p:grpSpPr>
          <a:xfrm>
            <a:off x="6941884" y="2382278"/>
            <a:ext cx="4527612" cy="600014"/>
            <a:chOff x="1387665" y="2677543"/>
            <a:chExt cx="4316941" cy="600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Ορθογώνιο: Στρογγύλεμα γωνιών 38">
                  <a:extLst>
                    <a:ext uri="{FF2B5EF4-FFF2-40B4-BE49-F238E27FC236}">
                      <a16:creationId xmlns:a16="http://schemas.microsoft.com/office/drawing/2014/main" id="{879B7074-271D-0296-3488-B2F252AE35AE}"/>
                    </a:ext>
                  </a:extLst>
                </p:cNvPr>
                <p:cNvSpPr/>
                <p:nvPr/>
              </p:nvSpPr>
              <p:spPr>
                <a:xfrm>
                  <a:off x="1387665" y="2677543"/>
                  <a:ext cx="4316941" cy="592540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l-GR" sz="15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a14:m>
                  <a:r>
                    <a:rPr lang="el-GR" sz="15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1500" dirty="0">
                      <a:solidFill>
                        <a:schemeClr val="tx1"/>
                      </a:solidFill>
                    </a:rPr>
                    <a:t>8</a:t>
                  </a:r>
                  <a:r>
                    <a:rPr lang="el-GR" sz="15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9" name="Ορθογώνιο: Στρογγύλεμα γωνιών 38">
                  <a:extLst>
                    <a:ext uri="{FF2B5EF4-FFF2-40B4-BE49-F238E27FC236}">
                      <a16:creationId xmlns:a16="http://schemas.microsoft.com/office/drawing/2014/main" id="{879B7074-271D-0296-3488-B2F252AE35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665" y="2677543"/>
                  <a:ext cx="4316941" cy="59254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Ευθεία γραμμή σύνδεσης 39">
              <a:extLst>
                <a:ext uri="{FF2B5EF4-FFF2-40B4-BE49-F238E27FC236}">
                  <a16:creationId xmlns:a16="http://schemas.microsoft.com/office/drawing/2014/main" id="{CACBFB89-6A68-24C2-A10D-04883B766A76}"/>
                </a:ext>
              </a:extLst>
            </p:cNvPr>
            <p:cNvCxnSpPr>
              <a:cxnSpLocks/>
            </p:cNvCxnSpPr>
            <p:nvPr/>
          </p:nvCxnSpPr>
          <p:spPr>
            <a:xfrm>
              <a:off x="2173146" y="2677543"/>
              <a:ext cx="0" cy="60001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Ευθεία γραμμή σύνδεσης 40">
              <a:extLst>
                <a:ext uri="{FF2B5EF4-FFF2-40B4-BE49-F238E27FC236}">
                  <a16:creationId xmlns:a16="http://schemas.microsoft.com/office/drawing/2014/main" id="{0F89C6F9-7E83-15E9-D809-E0467380C127}"/>
                </a:ext>
              </a:extLst>
            </p:cNvPr>
            <p:cNvCxnSpPr>
              <a:cxnSpLocks/>
            </p:cNvCxnSpPr>
            <p:nvPr/>
          </p:nvCxnSpPr>
          <p:spPr>
            <a:xfrm>
              <a:off x="3031382" y="2677543"/>
              <a:ext cx="0" cy="58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Ευθεία γραμμή σύνδεσης 41">
              <a:extLst>
                <a:ext uri="{FF2B5EF4-FFF2-40B4-BE49-F238E27FC236}">
                  <a16:creationId xmlns:a16="http://schemas.microsoft.com/office/drawing/2014/main" id="{282A8516-9077-6B50-3F2E-B31316D13AA4}"/>
                </a:ext>
              </a:extLst>
            </p:cNvPr>
            <p:cNvCxnSpPr>
              <a:cxnSpLocks/>
            </p:cNvCxnSpPr>
            <p:nvPr/>
          </p:nvCxnSpPr>
          <p:spPr>
            <a:xfrm>
              <a:off x="3857880" y="2685574"/>
              <a:ext cx="0" cy="58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Ευθεία γραμμή σύνδεσης 42">
              <a:extLst>
                <a:ext uri="{FF2B5EF4-FFF2-40B4-BE49-F238E27FC236}">
                  <a16:creationId xmlns:a16="http://schemas.microsoft.com/office/drawing/2014/main" id="{7A21E4BB-742E-E737-9433-891C4D12CD7F}"/>
                </a:ext>
              </a:extLst>
            </p:cNvPr>
            <p:cNvCxnSpPr>
              <a:cxnSpLocks/>
            </p:cNvCxnSpPr>
            <p:nvPr/>
          </p:nvCxnSpPr>
          <p:spPr>
            <a:xfrm>
              <a:off x="4775087" y="2677543"/>
              <a:ext cx="0" cy="58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B202D74B-51F4-286B-F1C8-054F4317253F}"/>
              </a:ext>
            </a:extLst>
          </p:cNvPr>
          <p:cNvSpPr txBox="1"/>
          <p:nvPr/>
        </p:nvSpPr>
        <p:spPr>
          <a:xfrm>
            <a:off x="838830" y="2018475"/>
            <a:ext cx="114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 1:</a:t>
            </a:r>
            <a:endParaRPr lang="el-GR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51D7BE-1369-64F8-06AA-3A548354A991}"/>
              </a:ext>
            </a:extLst>
          </p:cNvPr>
          <p:cNvSpPr txBox="1"/>
          <p:nvPr/>
        </p:nvSpPr>
        <p:spPr>
          <a:xfrm>
            <a:off x="815671" y="3064267"/>
            <a:ext cx="114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Parent 2:</a:t>
            </a:r>
            <a:endParaRPr lang="el-GR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C569923-AAD0-448A-2D12-728EBF250442}"/>
              </a:ext>
            </a:extLst>
          </p:cNvPr>
          <p:cNvSpPr txBox="1"/>
          <p:nvPr/>
        </p:nvSpPr>
        <p:spPr>
          <a:xfrm>
            <a:off x="838200" y="4440339"/>
            <a:ext cx="114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 1:</a:t>
            </a:r>
            <a:endParaRPr lang="el-GR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2898CD-DF5B-1588-9EFE-2F9FCBFBF8D9}"/>
              </a:ext>
            </a:extLst>
          </p:cNvPr>
          <p:cNvSpPr txBox="1"/>
          <p:nvPr/>
        </p:nvSpPr>
        <p:spPr>
          <a:xfrm>
            <a:off x="838200" y="5370081"/>
            <a:ext cx="114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 2:</a:t>
            </a:r>
            <a:endParaRPr lang="el-GR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EB68BA37-1CA9-4344-9094-2C2E845FAF08}"/>
              </a:ext>
            </a:extLst>
          </p:cNvPr>
          <p:cNvSpPr txBox="1"/>
          <p:nvPr/>
        </p:nvSpPr>
        <p:spPr>
          <a:xfrm>
            <a:off x="6625767" y="2017777"/>
            <a:ext cx="105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 1:</a:t>
            </a:r>
            <a:endParaRPr lang="el-GR" dirty="0"/>
          </a:p>
        </p:txBody>
      </p:sp>
      <p:pic>
        <p:nvPicPr>
          <p:cNvPr id="84" name="Γραφικό 83" descr="Αστραπή περίγραμμα">
            <a:extLst>
              <a:ext uri="{FF2B5EF4-FFF2-40B4-BE49-F238E27FC236}">
                <a16:creationId xmlns:a16="http://schemas.microsoft.com/office/drawing/2014/main" id="{C14FFAA2-6D2C-B04C-00DF-5BDA28A671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510595">
            <a:off x="9762467" y="2005101"/>
            <a:ext cx="613891" cy="613891"/>
          </a:xfrm>
          <a:prstGeom prst="rect">
            <a:avLst/>
          </a:prstGeom>
        </p:spPr>
      </p:pic>
      <p:grpSp>
        <p:nvGrpSpPr>
          <p:cNvPr id="98" name="Ομάδα 97">
            <a:extLst>
              <a:ext uri="{FF2B5EF4-FFF2-40B4-BE49-F238E27FC236}">
                <a16:creationId xmlns:a16="http://schemas.microsoft.com/office/drawing/2014/main" id="{E2B84DA1-B93C-935A-0A31-452C5A98D35C}"/>
              </a:ext>
            </a:extLst>
          </p:cNvPr>
          <p:cNvGrpSpPr/>
          <p:nvPr/>
        </p:nvGrpSpPr>
        <p:grpSpPr>
          <a:xfrm>
            <a:off x="4173194" y="3494181"/>
            <a:ext cx="2141051" cy="600014"/>
            <a:chOff x="4451594" y="3466935"/>
            <a:chExt cx="1924361" cy="600014"/>
          </a:xfrm>
        </p:grpSpPr>
        <p:sp>
          <p:nvSpPr>
            <p:cNvPr id="99" name="Ορθογώνιο: Στρογγύλεμα γωνιών 98">
              <a:extLst>
                <a:ext uri="{FF2B5EF4-FFF2-40B4-BE49-F238E27FC236}">
                  <a16:creationId xmlns:a16="http://schemas.microsoft.com/office/drawing/2014/main" id="{D6EFF9EF-A4C5-C945-AAA2-D5EC5B8D6E8C}"/>
                </a:ext>
              </a:extLst>
            </p:cNvPr>
            <p:cNvSpPr/>
            <p:nvPr/>
          </p:nvSpPr>
          <p:spPr>
            <a:xfrm>
              <a:off x="4477256" y="3466935"/>
              <a:ext cx="1745516" cy="5925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00" name="Ευθεία γραμμή σύνδεσης 99">
              <a:extLst>
                <a:ext uri="{FF2B5EF4-FFF2-40B4-BE49-F238E27FC236}">
                  <a16:creationId xmlns:a16="http://schemas.microsoft.com/office/drawing/2014/main" id="{55A21459-ABFE-0769-B062-A18AA2BD4122}"/>
                </a:ext>
              </a:extLst>
            </p:cNvPr>
            <p:cNvCxnSpPr>
              <a:cxnSpLocks/>
            </p:cNvCxnSpPr>
            <p:nvPr/>
          </p:nvCxnSpPr>
          <p:spPr>
            <a:xfrm>
              <a:off x="5345864" y="3466935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66769B4-1667-3722-1718-1EFFAC21D541}"/>
                    </a:ext>
                  </a:extLst>
                </p:cNvPr>
                <p:cNvSpPr txBox="1"/>
                <p:nvPr/>
              </p:nvSpPr>
              <p:spPr>
                <a:xfrm>
                  <a:off x="4451594" y="3586407"/>
                  <a:ext cx="1924361" cy="3493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el-GR" sz="1600" dirty="0">
                      <a:solidFill>
                        <a:schemeClr val="tx1"/>
                      </a:solidFill>
                    </a:rPr>
                    <a:t> </a:t>
                  </a:r>
                  <a:endParaRPr lang="el-GR" sz="1600" dirty="0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66769B4-1667-3722-1718-1EFFAC21D5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1594" y="3586407"/>
                  <a:ext cx="1924361" cy="34932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A4F3FC7-8CF3-4101-4518-A3BCA527BE2C}"/>
              </a:ext>
            </a:extLst>
          </p:cNvPr>
          <p:cNvSpPr txBox="1"/>
          <p:nvPr/>
        </p:nvSpPr>
        <p:spPr>
          <a:xfrm>
            <a:off x="6625767" y="3064267"/>
            <a:ext cx="1057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Child 1:</a:t>
            </a:r>
            <a:endParaRPr lang="el-GR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7003E5-A70A-5003-D640-A0FE5406E858}"/>
              </a:ext>
            </a:extLst>
          </p:cNvPr>
          <p:cNvGrpSpPr/>
          <p:nvPr/>
        </p:nvGrpSpPr>
        <p:grpSpPr>
          <a:xfrm>
            <a:off x="1274761" y="2361186"/>
            <a:ext cx="2895410" cy="601686"/>
            <a:chOff x="1336895" y="2504865"/>
            <a:chExt cx="2805983" cy="601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Ορθογώνιο: Στρογγύλεμα γωνιών 94">
                  <a:extLst>
                    <a:ext uri="{FF2B5EF4-FFF2-40B4-BE49-F238E27FC236}">
                      <a16:creationId xmlns:a16="http://schemas.microsoft.com/office/drawing/2014/main" id="{11F33027-FD78-3CBA-D713-27CD06DCB627}"/>
                    </a:ext>
                  </a:extLst>
                </p:cNvPr>
                <p:cNvSpPr/>
                <p:nvPr/>
              </p:nvSpPr>
              <p:spPr>
                <a:xfrm>
                  <a:off x="1336895" y="2504865"/>
                  <a:ext cx="2805983" cy="592540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l-GR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endParaRPr lang="el-G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Ορθογώνιο: Στρογγύλεμα γωνιών 94">
                  <a:extLst>
                    <a:ext uri="{FF2B5EF4-FFF2-40B4-BE49-F238E27FC236}">
                      <a16:creationId xmlns:a16="http://schemas.microsoft.com/office/drawing/2014/main" id="{11F33027-FD78-3CBA-D713-27CD06DCB6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6895" y="2504865"/>
                  <a:ext cx="2805983" cy="59254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Ευθεία γραμμή σύνδεσης 95">
              <a:extLst>
                <a:ext uri="{FF2B5EF4-FFF2-40B4-BE49-F238E27FC236}">
                  <a16:creationId xmlns:a16="http://schemas.microsoft.com/office/drawing/2014/main" id="{22B02C73-E9C1-65FC-46A0-2F37277EB8DD}"/>
                </a:ext>
              </a:extLst>
            </p:cNvPr>
            <p:cNvCxnSpPr>
              <a:cxnSpLocks/>
            </p:cNvCxnSpPr>
            <p:nvPr/>
          </p:nvCxnSpPr>
          <p:spPr>
            <a:xfrm>
              <a:off x="2276704" y="2506537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Ευθεία γραμμή σύνδεσης 96">
              <a:extLst>
                <a:ext uri="{FF2B5EF4-FFF2-40B4-BE49-F238E27FC236}">
                  <a16:creationId xmlns:a16="http://schemas.microsoft.com/office/drawing/2014/main" id="{F49BCCDE-AD4B-C742-F560-8EA6B8E89A0C}"/>
                </a:ext>
              </a:extLst>
            </p:cNvPr>
            <p:cNvCxnSpPr>
              <a:cxnSpLocks/>
            </p:cNvCxnSpPr>
            <p:nvPr/>
          </p:nvCxnSpPr>
          <p:spPr>
            <a:xfrm>
              <a:off x="3139693" y="2506537"/>
              <a:ext cx="0" cy="583952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Ομάδα 101">
            <a:extLst>
              <a:ext uri="{FF2B5EF4-FFF2-40B4-BE49-F238E27FC236}">
                <a16:creationId xmlns:a16="http://schemas.microsoft.com/office/drawing/2014/main" id="{FB5C3DA5-0E6F-8228-F778-09E02BEFC629}"/>
              </a:ext>
            </a:extLst>
          </p:cNvPr>
          <p:cNvGrpSpPr/>
          <p:nvPr/>
        </p:nvGrpSpPr>
        <p:grpSpPr>
          <a:xfrm>
            <a:off x="1286469" y="3494181"/>
            <a:ext cx="2880468" cy="600014"/>
            <a:chOff x="1905836" y="3471066"/>
            <a:chExt cx="2571420" cy="600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Ορθογώνιο: Στρογγύλεμα γωνιών 102">
                  <a:extLst>
                    <a:ext uri="{FF2B5EF4-FFF2-40B4-BE49-F238E27FC236}">
                      <a16:creationId xmlns:a16="http://schemas.microsoft.com/office/drawing/2014/main" id="{B622508E-BA8E-06FD-693F-6FB2A1C391C5}"/>
                    </a:ext>
                  </a:extLst>
                </p:cNvPr>
                <p:cNvSpPr/>
                <p:nvPr/>
              </p:nvSpPr>
              <p:spPr>
                <a:xfrm>
                  <a:off x="1905836" y="3471066"/>
                  <a:ext cx="2571420" cy="592540"/>
                </a:xfrm>
                <a:prstGeom prst="roundRect">
                  <a:avLst/>
                </a:prstGeom>
                <a:solidFill>
                  <a:srgbClr val="FBE3D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l-GR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el-G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1" name="Ορθογώνιο: Στρογγύλεμα γωνιών 102">
                  <a:extLst>
                    <a:ext uri="{FF2B5EF4-FFF2-40B4-BE49-F238E27FC236}">
                      <a16:creationId xmlns:a16="http://schemas.microsoft.com/office/drawing/2014/main" id="{B622508E-BA8E-06FD-693F-6FB2A1C391C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836" y="3471066"/>
                  <a:ext cx="2571420" cy="592540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Ευθεία γραμμή σύνδεσης 103">
              <a:extLst>
                <a:ext uri="{FF2B5EF4-FFF2-40B4-BE49-F238E27FC236}">
                  <a16:creationId xmlns:a16="http://schemas.microsoft.com/office/drawing/2014/main" id="{E666FEDB-78DC-C838-0E38-A8D280342B10}"/>
                </a:ext>
              </a:extLst>
            </p:cNvPr>
            <p:cNvCxnSpPr>
              <a:cxnSpLocks/>
            </p:cNvCxnSpPr>
            <p:nvPr/>
          </p:nvCxnSpPr>
          <p:spPr>
            <a:xfrm>
              <a:off x="2783200" y="3471066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Ευθεία γραμμή σύνδεσης 104">
              <a:extLst>
                <a:ext uri="{FF2B5EF4-FFF2-40B4-BE49-F238E27FC236}">
                  <a16:creationId xmlns:a16="http://schemas.microsoft.com/office/drawing/2014/main" id="{D8476BA3-94FE-D267-E538-FD65E7FD6870}"/>
                </a:ext>
              </a:extLst>
            </p:cNvPr>
            <p:cNvCxnSpPr>
              <a:cxnSpLocks/>
            </p:cNvCxnSpPr>
            <p:nvPr/>
          </p:nvCxnSpPr>
          <p:spPr>
            <a:xfrm>
              <a:off x="3582019" y="3471066"/>
              <a:ext cx="0" cy="583952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4ECB5B4-7929-11F0-14A8-789D8FA5CFB1}"/>
              </a:ext>
            </a:extLst>
          </p:cNvPr>
          <p:cNvGrpSpPr/>
          <p:nvPr/>
        </p:nvGrpSpPr>
        <p:grpSpPr>
          <a:xfrm>
            <a:off x="1277784" y="2363525"/>
            <a:ext cx="2895410" cy="601686"/>
            <a:chOff x="1336895" y="2504865"/>
            <a:chExt cx="2805983" cy="601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Ορθογώνιο: Στρογγύλεμα γωνιών 94">
                  <a:extLst>
                    <a:ext uri="{FF2B5EF4-FFF2-40B4-BE49-F238E27FC236}">
                      <a16:creationId xmlns:a16="http://schemas.microsoft.com/office/drawing/2014/main" id="{58E56801-F97F-B824-9EF2-4D80F544709F}"/>
                    </a:ext>
                  </a:extLst>
                </p:cNvPr>
                <p:cNvSpPr/>
                <p:nvPr/>
              </p:nvSpPr>
              <p:spPr>
                <a:xfrm>
                  <a:off x="1336895" y="2504865"/>
                  <a:ext cx="2805983" cy="592540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l-GR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endParaRPr lang="el-G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Ορθογώνιο: Στρογγύλεμα γωνιών 94">
                  <a:extLst>
                    <a:ext uri="{FF2B5EF4-FFF2-40B4-BE49-F238E27FC236}">
                      <a16:creationId xmlns:a16="http://schemas.microsoft.com/office/drawing/2014/main" id="{58E56801-F97F-B824-9EF2-4D80F544709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6895" y="2504865"/>
                  <a:ext cx="2805983" cy="592540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Ευθεία γραμμή σύνδεσης 95">
              <a:extLst>
                <a:ext uri="{FF2B5EF4-FFF2-40B4-BE49-F238E27FC236}">
                  <a16:creationId xmlns:a16="http://schemas.microsoft.com/office/drawing/2014/main" id="{07F46F71-89B9-2CD1-7A0E-7019F10F09A4}"/>
                </a:ext>
              </a:extLst>
            </p:cNvPr>
            <p:cNvCxnSpPr>
              <a:cxnSpLocks/>
            </p:cNvCxnSpPr>
            <p:nvPr/>
          </p:nvCxnSpPr>
          <p:spPr>
            <a:xfrm>
              <a:off x="2276704" y="2506537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Ευθεία γραμμή σύνδεσης 96">
              <a:extLst>
                <a:ext uri="{FF2B5EF4-FFF2-40B4-BE49-F238E27FC236}">
                  <a16:creationId xmlns:a16="http://schemas.microsoft.com/office/drawing/2014/main" id="{398E54B0-C5AC-E689-70C6-1435C58F38E0}"/>
                </a:ext>
              </a:extLst>
            </p:cNvPr>
            <p:cNvCxnSpPr>
              <a:cxnSpLocks/>
            </p:cNvCxnSpPr>
            <p:nvPr/>
          </p:nvCxnSpPr>
          <p:spPr>
            <a:xfrm>
              <a:off x="3139693" y="2506537"/>
              <a:ext cx="0" cy="583952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6" name="Ομάδα 101">
            <a:extLst>
              <a:ext uri="{FF2B5EF4-FFF2-40B4-BE49-F238E27FC236}">
                <a16:creationId xmlns:a16="http://schemas.microsoft.com/office/drawing/2014/main" id="{33034DAB-0BEF-67B9-9D67-F067B39B91F7}"/>
              </a:ext>
            </a:extLst>
          </p:cNvPr>
          <p:cNvGrpSpPr/>
          <p:nvPr/>
        </p:nvGrpSpPr>
        <p:grpSpPr>
          <a:xfrm>
            <a:off x="1280928" y="3492821"/>
            <a:ext cx="2893345" cy="600014"/>
            <a:chOff x="1905836" y="3471066"/>
            <a:chExt cx="2571420" cy="600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Ορθογώνιο: Στρογγύλεμα γωνιών 102">
                  <a:extLst>
                    <a:ext uri="{FF2B5EF4-FFF2-40B4-BE49-F238E27FC236}">
                      <a16:creationId xmlns:a16="http://schemas.microsoft.com/office/drawing/2014/main" id="{69ACA54C-7CD2-C436-F727-12E03CFA4F1F}"/>
                    </a:ext>
                  </a:extLst>
                </p:cNvPr>
                <p:cNvSpPr/>
                <p:nvPr/>
              </p:nvSpPr>
              <p:spPr>
                <a:xfrm>
                  <a:off x="1905836" y="3471066"/>
                  <a:ext cx="2571420" cy="592540"/>
                </a:xfrm>
                <a:prstGeom prst="roundRect">
                  <a:avLst/>
                </a:prstGeom>
                <a:solidFill>
                  <a:srgbClr val="FBE3D6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l-GR" sz="16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endParaRPr lang="el-GR" sz="1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Ορθογώνιο: Στρογγύλεμα γωνιών 102">
                  <a:extLst>
                    <a:ext uri="{FF2B5EF4-FFF2-40B4-BE49-F238E27FC236}">
                      <a16:creationId xmlns:a16="http://schemas.microsoft.com/office/drawing/2014/main" id="{69ACA54C-7CD2-C436-F727-12E03CFA4F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5836" y="3471066"/>
                  <a:ext cx="2571420" cy="592540"/>
                </a:xfrm>
                <a:prstGeom prst="round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Ευθεία γραμμή σύνδεσης 103">
              <a:extLst>
                <a:ext uri="{FF2B5EF4-FFF2-40B4-BE49-F238E27FC236}">
                  <a16:creationId xmlns:a16="http://schemas.microsoft.com/office/drawing/2014/main" id="{AD3A1D3D-B019-76D4-4B16-889F6DBB26F3}"/>
                </a:ext>
              </a:extLst>
            </p:cNvPr>
            <p:cNvCxnSpPr>
              <a:cxnSpLocks/>
            </p:cNvCxnSpPr>
            <p:nvPr/>
          </p:nvCxnSpPr>
          <p:spPr>
            <a:xfrm>
              <a:off x="2783200" y="3471066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Ευθεία γραμμή σύνδεσης 104">
              <a:extLst>
                <a:ext uri="{FF2B5EF4-FFF2-40B4-BE49-F238E27FC236}">
                  <a16:creationId xmlns:a16="http://schemas.microsoft.com/office/drawing/2014/main" id="{6FD3390B-5617-1715-18BE-54CC04FD90B1}"/>
                </a:ext>
              </a:extLst>
            </p:cNvPr>
            <p:cNvCxnSpPr>
              <a:cxnSpLocks/>
            </p:cNvCxnSpPr>
            <p:nvPr/>
          </p:nvCxnSpPr>
          <p:spPr>
            <a:xfrm>
              <a:off x="3582019" y="3471066"/>
              <a:ext cx="0" cy="583952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Ομάδα 97">
            <a:extLst>
              <a:ext uri="{FF2B5EF4-FFF2-40B4-BE49-F238E27FC236}">
                <a16:creationId xmlns:a16="http://schemas.microsoft.com/office/drawing/2014/main" id="{6821F9CC-DA09-627E-A3B4-D78524C41AB1}"/>
              </a:ext>
            </a:extLst>
          </p:cNvPr>
          <p:cNvGrpSpPr/>
          <p:nvPr/>
        </p:nvGrpSpPr>
        <p:grpSpPr>
          <a:xfrm>
            <a:off x="4166535" y="3490369"/>
            <a:ext cx="2205638" cy="600014"/>
            <a:chOff x="4451594" y="3466935"/>
            <a:chExt cx="1924361" cy="600014"/>
          </a:xfrm>
        </p:grpSpPr>
        <p:sp>
          <p:nvSpPr>
            <p:cNvPr id="58" name="Ορθογώνιο: Στρογγύλεμα γωνιών 98">
              <a:extLst>
                <a:ext uri="{FF2B5EF4-FFF2-40B4-BE49-F238E27FC236}">
                  <a16:creationId xmlns:a16="http://schemas.microsoft.com/office/drawing/2014/main" id="{D3792F75-D9B8-904C-5AB9-8899D3C8CE74}"/>
                </a:ext>
              </a:extLst>
            </p:cNvPr>
            <p:cNvSpPr/>
            <p:nvPr/>
          </p:nvSpPr>
          <p:spPr>
            <a:xfrm>
              <a:off x="4477256" y="3466935"/>
              <a:ext cx="1745516" cy="59254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60" name="Ευθεία γραμμή σύνδεσης 99">
              <a:extLst>
                <a:ext uri="{FF2B5EF4-FFF2-40B4-BE49-F238E27FC236}">
                  <a16:creationId xmlns:a16="http://schemas.microsoft.com/office/drawing/2014/main" id="{24C64C26-14B8-B176-0E55-91EAF1CD5541}"/>
                </a:ext>
              </a:extLst>
            </p:cNvPr>
            <p:cNvCxnSpPr>
              <a:cxnSpLocks/>
            </p:cNvCxnSpPr>
            <p:nvPr/>
          </p:nvCxnSpPr>
          <p:spPr>
            <a:xfrm>
              <a:off x="5345864" y="3466935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7F5C480-4F7B-95F4-F168-A1A68F45F226}"/>
                    </a:ext>
                  </a:extLst>
                </p:cNvPr>
                <p:cNvSpPr txBox="1"/>
                <p:nvPr/>
              </p:nvSpPr>
              <p:spPr>
                <a:xfrm>
                  <a:off x="4451594" y="3586407"/>
                  <a:ext cx="1924361" cy="34932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  <m:sSub>
                        <m:sSubPr>
                          <m:ctrlPr>
                            <a:rPr lang="el-GR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el-GR" sz="1600" dirty="0">
                      <a:solidFill>
                        <a:schemeClr val="tx1"/>
                      </a:solidFill>
                    </a:rPr>
                    <a:t> </a:t>
                  </a:r>
                  <a:endParaRPr lang="el-GR" sz="1600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F7F5C480-4F7B-95F4-F168-A1A68F45F2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1594" y="3586407"/>
                  <a:ext cx="1924361" cy="34932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Ομάδα 37">
            <a:extLst>
              <a:ext uri="{FF2B5EF4-FFF2-40B4-BE49-F238E27FC236}">
                <a16:creationId xmlns:a16="http://schemas.microsoft.com/office/drawing/2014/main" id="{BECC7F5C-65AE-F9AC-1FC3-1F9ECDD1CFA5}"/>
              </a:ext>
            </a:extLst>
          </p:cNvPr>
          <p:cNvGrpSpPr/>
          <p:nvPr/>
        </p:nvGrpSpPr>
        <p:grpSpPr>
          <a:xfrm>
            <a:off x="6978587" y="3494106"/>
            <a:ext cx="4527612" cy="600014"/>
            <a:chOff x="1387665" y="2677543"/>
            <a:chExt cx="4316941" cy="60001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Ορθογώνιο: Στρογγύλεμα γωνιών 38">
                  <a:extLst>
                    <a:ext uri="{FF2B5EF4-FFF2-40B4-BE49-F238E27FC236}">
                      <a16:creationId xmlns:a16="http://schemas.microsoft.com/office/drawing/2014/main" id="{D4C9ECC3-6E7D-8F2D-17CF-5666451F961A}"/>
                    </a:ext>
                  </a:extLst>
                </p:cNvPr>
                <p:cNvSpPr/>
                <p:nvPr/>
              </p:nvSpPr>
              <p:spPr>
                <a:xfrm>
                  <a:off x="1387665" y="2677543"/>
                  <a:ext cx="4316941" cy="592540"/>
                </a:xfrm>
                <a:prstGeom prst="roundRect">
                  <a:avLst/>
                </a:prstGeom>
                <a:solidFill>
                  <a:schemeClr val="tx2">
                    <a:lumMod val="10000"/>
                    <a:lumOff val="90000"/>
                  </a:schemeClr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l-GR" sz="15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sz="15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a14:m>
                  <a:r>
                    <a:rPr lang="el-GR" sz="1500" dirty="0">
                      <a:solidFill>
                        <a:schemeClr val="tx1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b>
                        <m:sSubPr>
                          <m:ctrlPr>
                            <a:rPr lang="el-GR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a14:m>
                  <a:r>
                    <a:rPr lang="el-GR" sz="15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63" name="Ορθογώνιο: Στρογγύλεμα γωνιών 38">
                  <a:extLst>
                    <a:ext uri="{FF2B5EF4-FFF2-40B4-BE49-F238E27FC236}">
                      <a16:creationId xmlns:a16="http://schemas.microsoft.com/office/drawing/2014/main" id="{D4C9ECC3-6E7D-8F2D-17CF-5666451F96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7665" y="2677543"/>
                  <a:ext cx="4316941" cy="592540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4" name="Ευθεία γραμμή σύνδεσης 39">
              <a:extLst>
                <a:ext uri="{FF2B5EF4-FFF2-40B4-BE49-F238E27FC236}">
                  <a16:creationId xmlns:a16="http://schemas.microsoft.com/office/drawing/2014/main" id="{88237EF2-DC5D-13FC-DF14-D2BA806FA113}"/>
                </a:ext>
              </a:extLst>
            </p:cNvPr>
            <p:cNvCxnSpPr>
              <a:cxnSpLocks/>
            </p:cNvCxnSpPr>
            <p:nvPr/>
          </p:nvCxnSpPr>
          <p:spPr>
            <a:xfrm>
              <a:off x="2173146" y="2677543"/>
              <a:ext cx="0" cy="60001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Ευθεία γραμμή σύνδεσης 40">
              <a:extLst>
                <a:ext uri="{FF2B5EF4-FFF2-40B4-BE49-F238E27FC236}">
                  <a16:creationId xmlns:a16="http://schemas.microsoft.com/office/drawing/2014/main" id="{FA4B6B5F-9DE6-618D-B00A-6B99FBC38A64}"/>
                </a:ext>
              </a:extLst>
            </p:cNvPr>
            <p:cNvCxnSpPr>
              <a:cxnSpLocks/>
            </p:cNvCxnSpPr>
            <p:nvPr/>
          </p:nvCxnSpPr>
          <p:spPr>
            <a:xfrm>
              <a:off x="3031382" y="2677543"/>
              <a:ext cx="0" cy="58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6" name="Ευθεία γραμμή σύνδεσης 41">
              <a:extLst>
                <a:ext uri="{FF2B5EF4-FFF2-40B4-BE49-F238E27FC236}">
                  <a16:creationId xmlns:a16="http://schemas.microsoft.com/office/drawing/2014/main" id="{DB8D31F5-85A4-7B17-4840-85591DE6021F}"/>
                </a:ext>
              </a:extLst>
            </p:cNvPr>
            <p:cNvCxnSpPr>
              <a:cxnSpLocks/>
            </p:cNvCxnSpPr>
            <p:nvPr/>
          </p:nvCxnSpPr>
          <p:spPr>
            <a:xfrm>
              <a:off x="3857880" y="2685574"/>
              <a:ext cx="0" cy="58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Ευθεία γραμμή σύνδεσης 42">
              <a:extLst>
                <a:ext uri="{FF2B5EF4-FFF2-40B4-BE49-F238E27FC236}">
                  <a16:creationId xmlns:a16="http://schemas.microsoft.com/office/drawing/2014/main" id="{88A2EADA-B937-2015-B445-D39ECBDFF5E3}"/>
                </a:ext>
              </a:extLst>
            </p:cNvPr>
            <p:cNvCxnSpPr>
              <a:cxnSpLocks/>
            </p:cNvCxnSpPr>
            <p:nvPr/>
          </p:nvCxnSpPr>
          <p:spPr>
            <a:xfrm>
              <a:off x="4775087" y="2677543"/>
              <a:ext cx="0" cy="583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Ορθογώνιο: Στρογγύλεμα γωνιών 82">
                <a:extLst>
                  <a:ext uri="{FF2B5EF4-FFF2-40B4-BE49-F238E27FC236}">
                    <a16:creationId xmlns:a16="http://schemas.microsoft.com/office/drawing/2014/main" id="{474C9DE2-D54F-E574-6407-88687BA6444B}"/>
                  </a:ext>
                </a:extLst>
              </p:cNvPr>
              <p:cNvSpPr/>
              <p:nvPr/>
            </p:nvSpPr>
            <p:spPr>
              <a:xfrm>
                <a:off x="9562279" y="3490369"/>
                <a:ext cx="966632" cy="607488"/>
              </a:xfrm>
              <a:prstGeom prst="roundRect">
                <a:avLst/>
              </a:prstGeom>
              <a:solidFill>
                <a:srgbClr val="F26464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5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5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5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l-GR" sz="1500" dirty="0"/>
              </a:p>
            </p:txBody>
          </p:sp>
        </mc:Choice>
        <mc:Fallback xmlns="">
          <p:sp>
            <p:nvSpPr>
              <p:cNvPr id="83" name="Ορθογώνιο: Στρογγύλεμα γωνιών 82">
                <a:extLst>
                  <a:ext uri="{FF2B5EF4-FFF2-40B4-BE49-F238E27FC236}">
                    <a16:creationId xmlns:a16="http://schemas.microsoft.com/office/drawing/2014/main" id="{474C9DE2-D54F-E574-6407-88687BA644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279" y="3490369"/>
                <a:ext cx="966632" cy="607488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2DBF6475-F700-1C88-834F-E79741F99E0F}"/>
              </a:ext>
            </a:extLst>
          </p:cNvPr>
          <p:cNvGrpSpPr/>
          <p:nvPr/>
        </p:nvGrpSpPr>
        <p:grpSpPr>
          <a:xfrm>
            <a:off x="4066605" y="2165878"/>
            <a:ext cx="215337" cy="1920211"/>
            <a:chOff x="7035279" y="4090561"/>
            <a:chExt cx="106569" cy="813948"/>
          </a:xfrm>
        </p:grpSpPr>
        <p:cxnSp>
          <p:nvCxnSpPr>
            <p:cNvPr id="25" name="Ευθεία γραμμή σύνδεσης 24">
              <a:extLst>
                <a:ext uri="{FF2B5EF4-FFF2-40B4-BE49-F238E27FC236}">
                  <a16:creationId xmlns:a16="http://schemas.microsoft.com/office/drawing/2014/main" id="{B408BA41-7AA8-F684-148F-B34710C46E8E}"/>
                </a:ext>
              </a:extLst>
            </p:cNvPr>
            <p:cNvCxnSpPr/>
            <p:nvPr/>
          </p:nvCxnSpPr>
          <p:spPr>
            <a:xfrm>
              <a:off x="7088564" y="4187536"/>
              <a:ext cx="0" cy="716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Διάγραμμα ροής: Γραμμή σύνδεσης 25">
              <a:extLst>
                <a:ext uri="{FF2B5EF4-FFF2-40B4-BE49-F238E27FC236}">
                  <a16:creationId xmlns:a16="http://schemas.microsoft.com/office/drawing/2014/main" id="{DC84A93D-664A-185C-C7E7-3FDCC4B65EC6}"/>
                </a:ext>
              </a:extLst>
            </p:cNvPr>
            <p:cNvSpPr/>
            <p:nvPr/>
          </p:nvSpPr>
          <p:spPr>
            <a:xfrm>
              <a:off x="7035279" y="4090561"/>
              <a:ext cx="106569" cy="101141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C2E8F1F-6D7A-0C20-7526-FDDEDC19F4C5}"/>
              </a:ext>
            </a:extLst>
          </p:cNvPr>
          <p:cNvGrpSpPr/>
          <p:nvPr/>
        </p:nvGrpSpPr>
        <p:grpSpPr>
          <a:xfrm>
            <a:off x="4124006" y="2374247"/>
            <a:ext cx="2116108" cy="600014"/>
            <a:chOff x="4161431" y="2370332"/>
            <a:chExt cx="2116108" cy="600014"/>
          </a:xfrm>
        </p:grpSpPr>
        <p:sp>
          <p:nvSpPr>
            <p:cNvPr id="86" name="Ορθογώνιο: Στρογγύλεμα γωνιών 106">
              <a:extLst>
                <a:ext uri="{FF2B5EF4-FFF2-40B4-BE49-F238E27FC236}">
                  <a16:creationId xmlns:a16="http://schemas.microsoft.com/office/drawing/2014/main" id="{DF88C126-7B66-D110-C038-D44C5A2AE3C4}"/>
                </a:ext>
              </a:extLst>
            </p:cNvPr>
            <p:cNvSpPr/>
            <p:nvPr/>
          </p:nvSpPr>
          <p:spPr>
            <a:xfrm>
              <a:off x="4223938" y="2370332"/>
              <a:ext cx="1952322" cy="592540"/>
            </a:xfrm>
            <a:prstGeom prst="roundRect">
              <a:avLst/>
            </a:prstGeom>
            <a:solidFill>
              <a:srgbClr val="DCEAF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4D65457-6D75-352C-7EFA-6AB521646EA4}"/>
                    </a:ext>
                  </a:extLst>
                </p:cNvPr>
                <p:cNvSpPr txBox="1"/>
                <p:nvPr/>
              </p:nvSpPr>
              <p:spPr>
                <a:xfrm>
                  <a:off x="4161431" y="2483801"/>
                  <a:ext cx="2116108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b>
                        <m:sSubPr>
                          <m:ctrlPr>
                            <a:rPr lang="el-G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a14:m>
                  <a:r>
                    <a:rPr lang="el-GR" sz="1800" dirty="0">
                      <a:solidFill>
                        <a:schemeClr val="tx1"/>
                      </a:solidFill>
                    </a:rPr>
                    <a:t> </a:t>
                  </a:r>
                  <a:endParaRPr lang="el-GR" sz="1800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4D65457-6D75-352C-7EFA-6AB521646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431" y="2483801"/>
                  <a:ext cx="2116108" cy="38151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Ευθεία γραμμή σύνδεσης 108">
              <a:extLst>
                <a:ext uri="{FF2B5EF4-FFF2-40B4-BE49-F238E27FC236}">
                  <a16:creationId xmlns:a16="http://schemas.microsoft.com/office/drawing/2014/main" id="{76E9CC3F-BACD-2B0A-3F4F-503C4012C00C}"/>
                </a:ext>
              </a:extLst>
            </p:cNvPr>
            <p:cNvCxnSpPr>
              <a:cxnSpLocks/>
            </p:cNvCxnSpPr>
            <p:nvPr/>
          </p:nvCxnSpPr>
          <p:spPr>
            <a:xfrm>
              <a:off x="5170517" y="2370332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0946583-A6CF-22F6-107B-A9D5598F79FA}"/>
              </a:ext>
            </a:extLst>
          </p:cNvPr>
          <p:cNvGrpSpPr/>
          <p:nvPr/>
        </p:nvGrpSpPr>
        <p:grpSpPr>
          <a:xfrm>
            <a:off x="4130247" y="2377183"/>
            <a:ext cx="2116108" cy="600014"/>
            <a:chOff x="4161431" y="2370332"/>
            <a:chExt cx="2116108" cy="600014"/>
          </a:xfrm>
        </p:grpSpPr>
        <p:sp>
          <p:nvSpPr>
            <p:cNvPr id="121" name="Ορθογώνιο: Στρογγύλεμα γωνιών 106">
              <a:extLst>
                <a:ext uri="{FF2B5EF4-FFF2-40B4-BE49-F238E27FC236}">
                  <a16:creationId xmlns:a16="http://schemas.microsoft.com/office/drawing/2014/main" id="{CC038E4E-8F53-1A14-CD6E-B278D489D0F4}"/>
                </a:ext>
              </a:extLst>
            </p:cNvPr>
            <p:cNvSpPr/>
            <p:nvPr/>
          </p:nvSpPr>
          <p:spPr>
            <a:xfrm>
              <a:off x="4223938" y="2370332"/>
              <a:ext cx="1952322" cy="592540"/>
            </a:xfrm>
            <a:prstGeom prst="roundRect">
              <a:avLst/>
            </a:prstGeom>
            <a:solidFill>
              <a:srgbClr val="DCEAF7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l-GR" sz="16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340F1D33-7FB5-F3EA-087E-A16472CC79A4}"/>
                    </a:ext>
                  </a:extLst>
                </p:cNvPr>
                <p:cNvSpPr txBox="1"/>
                <p:nvPr/>
              </p:nvSpPr>
              <p:spPr>
                <a:xfrm>
                  <a:off x="4161431" y="2483801"/>
                  <a:ext cx="2116108" cy="38151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l-GR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</m:t>
                      </m:r>
                      <m:sSub>
                        <m:sSubPr>
                          <m:ctrlPr>
                            <a:rPr lang="el-GR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  <m:sub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oMath>
                  </a14:m>
                  <a:r>
                    <a:rPr lang="el-GR" sz="1800" dirty="0">
                      <a:solidFill>
                        <a:schemeClr val="tx1"/>
                      </a:solidFill>
                    </a:rPr>
                    <a:t> </a:t>
                  </a:r>
                  <a:endParaRPr lang="el-GR" sz="1800" dirty="0"/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340F1D33-7FB5-F3EA-087E-A16472CC79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1431" y="2483801"/>
                  <a:ext cx="2116108" cy="38151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3" name="Ευθεία γραμμή σύνδεσης 108">
              <a:extLst>
                <a:ext uri="{FF2B5EF4-FFF2-40B4-BE49-F238E27FC236}">
                  <a16:creationId xmlns:a16="http://schemas.microsoft.com/office/drawing/2014/main" id="{88B4F39D-DE75-2AC6-495C-A880D259122F}"/>
                </a:ext>
              </a:extLst>
            </p:cNvPr>
            <p:cNvCxnSpPr>
              <a:cxnSpLocks/>
            </p:cNvCxnSpPr>
            <p:nvPr/>
          </p:nvCxnSpPr>
          <p:spPr>
            <a:xfrm>
              <a:off x="5170517" y="2370332"/>
              <a:ext cx="0" cy="600014"/>
            </a:xfrm>
            <a:prstGeom prst="lin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979E2C-5264-53F3-4C7B-3FA20077A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34</a:t>
            </a:fld>
            <a:endParaRPr lang="el-GR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78213B4F-5191-7B79-BEBA-20F0E246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6A0B246B-2EB3-1A36-82C1-796504DF849E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F47674DA-A8AC-6F1B-DE7E-611EA2A1E94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7F014BDC-33D1-90D9-9DE4-695F9622FF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93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00299 0.35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75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22222E-6 L -1.45833E-6 0.183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2.08333E-6 0.3185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9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22222E-6 L -8.33333E-7 0.484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9" grpId="0"/>
      <p:bldP spid="11" grpId="0"/>
      <p:bldP spid="8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49304-BF3A-0390-A53C-DA8A54B25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2660765-BE3E-C2AF-CBCA-AEA32A902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985"/>
            <a:ext cx="10515600" cy="1325563"/>
          </a:xfrm>
        </p:spPr>
        <p:txBody>
          <a:bodyPr/>
          <a:lstStyle/>
          <a:p>
            <a:r>
              <a:rPr lang="en-US" dirty="0"/>
              <a:t>Use-Case Scenario</a:t>
            </a:r>
            <a:endParaRPr lang="el-GR" dirty="0"/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96BE3CC4-FD1B-A11E-2858-D7BE20D85D10}"/>
              </a:ext>
            </a:extLst>
          </p:cNvPr>
          <p:cNvGrpSpPr/>
          <p:nvPr/>
        </p:nvGrpSpPr>
        <p:grpSpPr>
          <a:xfrm>
            <a:off x="5136222" y="2052944"/>
            <a:ext cx="1381583" cy="1170984"/>
            <a:chOff x="1162471" y="1851656"/>
            <a:chExt cx="1381583" cy="1170984"/>
          </a:xfrm>
        </p:grpSpPr>
        <p:sp>
          <p:nvSpPr>
            <p:cNvPr id="6" name="Ορθογώνιο: Στρογγύλεμα γωνιών 5">
              <a:extLst>
                <a:ext uri="{FF2B5EF4-FFF2-40B4-BE49-F238E27FC236}">
                  <a16:creationId xmlns:a16="http://schemas.microsoft.com/office/drawing/2014/main" id="{449A1A60-AC3C-784F-0108-B8F3D089C2BE}"/>
                </a:ext>
              </a:extLst>
            </p:cNvPr>
            <p:cNvSpPr/>
            <p:nvPr/>
          </p:nvSpPr>
          <p:spPr>
            <a:xfrm>
              <a:off x="1162471" y="2179639"/>
              <a:ext cx="1381583" cy="84300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2069E2-94CD-B1CE-6849-54D1B651E55E}"/>
                </a:ext>
              </a:extLst>
            </p:cNvPr>
            <p:cNvSpPr txBox="1"/>
            <p:nvPr/>
          </p:nvSpPr>
          <p:spPr>
            <a:xfrm>
              <a:off x="1470786" y="1851656"/>
              <a:ext cx="714182" cy="32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User</a:t>
              </a:r>
              <a:endParaRPr lang="el-GR" b="1" dirty="0">
                <a:solidFill>
                  <a:schemeClr val="tx1"/>
                </a:solidFill>
              </a:endParaRPr>
            </a:p>
          </p:txBody>
        </p:sp>
        <p:pic>
          <p:nvPicPr>
            <p:cNvPr id="11" name="Γραφικό 10" descr="Μπερδεμένο άτομο περίγραμμα">
              <a:extLst>
                <a:ext uri="{FF2B5EF4-FFF2-40B4-BE49-F238E27FC236}">
                  <a16:creationId xmlns:a16="http://schemas.microsoft.com/office/drawing/2014/main" id="{6550B19A-07D9-7418-59BE-14FB2698E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1394" y="2286806"/>
              <a:ext cx="563735" cy="628665"/>
            </a:xfrm>
            <a:prstGeom prst="rect">
              <a:avLst/>
            </a:prstGeom>
          </p:spPr>
        </p:pic>
      </p:grpSp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2535FEC7-7F42-0592-F681-FFCE5609E317}"/>
              </a:ext>
            </a:extLst>
          </p:cNvPr>
          <p:cNvGraphicFramePr>
            <a:graphicFrameLocks noGrp="1"/>
          </p:cNvGraphicFramePr>
          <p:nvPr/>
        </p:nvGraphicFramePr>
        <p:xfrm>
          <a:off x="2490721" y="3634073"/>
          <a:ext cx="667258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097">
                  <a:extLst>
                    <a:ext uri="{9D8B030D-6E8A-4147-A177-3AD203B41FA5}">
                      <a16:colId xmlns:a16="http://schemas.microsoft.com/office/drawing/2014/main" val="2050106698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2365504585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1139593631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3035738398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3565079035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613730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Job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Income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Assets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79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loan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968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4284FC-BC34-E7C4-84C4-6F59F9422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35</a:t>
            </a:fld>
            <a:endParaRPr lang="el-GR"/>
          </a:p>
        </p:txBody>
      </p:sp>
      <p:sp>
        <p:nvSpPr>
          <p:cNvPr id="13" name="Date Placeholder 11">
            <a:extLst>
              <a:ext uri="{FF2B5EF4-FFF2-40B4-BE49-F238E27FC236}">
                <a16:creationId xmlns:a16="http://schemas.microsoft.com/office/drawing/2014/main" id="{5F751F64-0071-7B11-0774-585443E57B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11E45B9-7784-17C8-410D-75EBB9632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E950921-26DE-E6E9-320C-D55623598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B118E85-4858-897F-739A-D3EEF4E64E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54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65E5D-7738-D82D-745B-C469FA0B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B4D1C15-25C5-C14C-A46D-8D3462A2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94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5. User Feedback</a:t>
            </a:r>
            <a:br>
              <a:rPr lang="en-US" sz="4000" dirty="0"/>
            </a:br>
            <a:r>
              <a:rPr lang="en-US" sz="4000" dirty="0"/>
              <a:t>6. Population Update Mechanism</a:t>
            </a:r>
            <a:endParaRPr lang="el-GR" sz="4000" dirty="0"/>
          </a:p>
        </p:txBody>
      </p:sp>
      <p:grpSp>
        <p:nvGrpSpPr>
          <p:cNvPr id="29" name="Ομάδα 28">
            <a:extLst>
              <a:ext uri="{FF2B5EF4-FFF2-40B4-BE49-F238E27FC236}">
                <a16:creationId xmlns:a16="http://schemas.microsoft.com/office/drawing/2014/main" id="{2A2728DD-19DE-AD89-BE02-E12D3789E49B}"/>
              </a:ext>
            </a:extLst>
          </p:cNvPr>
          <p:cNvGrpSpPr/>
          <p:nvPr/>
        </p:nvGrpSpPr>
        <p:grpSpPr>
          <a:xfrm>
            <a:off x="1162471" y="1676879"/>
            <a:ext cx="1381583" cy="1170984"/>
            <a:chOff x="1162471" y="1851656"/>
            <a:chExt cx="1381583" cy="1170984"/>
          </a:xfrm>
        </p:grpSpPr>
        <p:sp>
          <p:nvSpPr>
            <p:cNvPr id="6" name="Ορθογώνιο: Στρογγύλεμα γωνιών 5">
              <a:extLst>
                <a:ext uri="{FF2B5EF4-FFF2-40B4-BE49-F238E27FC236}">
                  <a16:creationId xmlns:a16="http://schemas.microsoft.com/office/drawing/2014/main" id="{801B9F17-91B5-5237-231A-B66EDCA65FEB}"/>
                </a:ext>
              </a:extLst>
            </p:cNvPr>
            <p:cNvSpPr/>
            <p:nvPr/>
          </p:nvSpPr>
          <p:spPr>
            <a:xfrm>
              <a:off x="1162471" y="2179639"/>
              <a:ext cx="1381583" cy="84300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A2E2CD8-A84E-73F3-8049-23D2AF4C7855}"/>
                </a:ext>
              </a:extLst>
            </p:cNvPr>
            <p:cNvSpPr txBox="1"/>
            <p:nvPr/>
          </p:nvSpPr>
          <p:spPr>
            <a:xfrm>
              <a:off x="1470786" y="1851656"/>
              <a:ext cx="714182" cy="3286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User</a:t>
              </a:r>
              <a:endParaRPr lang="el-GR" b="1" dirty="0">
                <a:solidFill>
                  <a:schemeClr val="tx1"/>
                </a:solidFill>
              </a:endParaRPr>
            </a:p>
          </p:txBody>
        </p:sp>
        <p:pic>
          <p:nvPicPr>
            <p:cNvPr id="11" name="Γραφικό 10" descr="Μπερδεμένο άτομο περίγραμμα">
              <a:extLst>
                <a:ext uri="{FF2B5EF4-FFF2-40B4-BE49-F238E27FC236}">
                  <a16:creationId xmlns:a16="http://schemas.microsoft.com/office/drawing/2014/main" id="{CCE70B3E-F62D-96D6-02F9-02709B88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71394" y="2286806"/>
              <a:ext cx="563735" cy="628665"/>
            </a:xfrm>
            <a:prstGeom prst="rect">
              <a:avLst/>
            </a:prstGeom>
          </p:spPr>
        </p:pic>
      </p:grpSp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F5CDA304-5D7B-F6F5-83FB-66808B4C6443}"/>
              </a:ext>
            </a:extLst>
          </p:cNvPr>
          <p:cNvGraphicFramePr>
            <a:graphicFrameLocks noGrp="1"/>
          </p:cNvGraphicFramePr>
          <p:nvPr/>
        </p:nvGraphicFramePr>
        <p:xfrm>
          <a:off x="3088887" y="2003820"/>
          <a:ext cx="667258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2097">
                  <a:extLst>
                    <a:ext uri="{9D8B030D-6E8A-4147-A177-3AD203B41FA5}">
                      <a16:colId xmlns:a16="http://schemas.microsoft.com/office/drawing/2014/main" val="2050106698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2365504585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1139593631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3035738398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3565079035"/>
                    </a:ext>
                  </a:extLst>
                </a:gridCol>
                <a:gridCol w="1112097">
                  <a:extLst>
                    <a:ext uri="{9D8B030D-6E8A-4147-A177-3AD203B41FA5}">
                      <a16:colId xmlns:a16="http://schemas.microsoft.com/office/drawing/2014/main" val="613730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Age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Children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Job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Income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Assets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Home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79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40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1k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loan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59968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1E598B9-52DC-E45D-A6E9-58D4BC5E993D}"/>
              </a:ext>
            </a:extLst>
          </p:cNvPr>
          <p:cNvSpPr txBox="1"/>
          <p:nvPr/>
        </p:nvSpPr>
        <p:spPr>
          <a:xfrm>
            <a:off x="1006645" y="3153856"/>
            <a:ext cx="332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 UGCE: 1</a:t>
            </a:r>
            <a:r>
              <a:rPr lang="en-US" b="1" baseline="30000" dirty="0"/>
              <a:t>st</a:t>
            </a:r>
            <a:r>
              <a:rPr lang="en-US" b="1" dirty="0"/>
              <a:t> CFE suggestion</a:t>
            </a:r>
            <a:endParaRPr lang="el-GR" b="1" dirty="0"/>
          </a:p>
        </p:txBody>
      </p:sp>
      <p:graphicFrame>
        <p:nvGraphicFramePr>
          <p:cNvPr id="15" name="Πίνακας 14">
            <a:extLst>
              <a:ext uri="{FF2B5EF4-FFF2-40B4-BE49-F238E27FC236}">
                <a16:creationId xmlns:a16="http://schemas.microsoft.com/office/drawing/2014/main" id="{C8CA7C7F-B573-8B9D-6764-3966619D2E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534305"/>
              </p:ext>
            </p:extLst>
          </p:nvPr>
        </p:nvGraphicFramePr>
        <p:xfrm>
          <a:off x="841498" y="3534207"/>
          <a:ext cx="4831774" cy="1112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880000" algn="ctr" rotWithShape="0">
                    <a:srgbClr val="000000">
                      <a:alpha val="43137"/>
                    </a:srgbClr>
                  </a:outerShdw>
                </a:effectLst>
                <a:tableStyleId>{5C22544A-7EE6-4342-B048-85BDC9FD1C3A}</a:tableStyleId>
              </a:tblPr>
              <a:tblGrid>
                <a:gridCol w="624239">
                  <a:extLst>
                    <a:ext uri="{9D8B030D-6E8A-4147-A177-3AD203B41FA5}">
                      <a16:colId xmlns:a16="http://schemas.microsoft.com/office/drawing/2014/main" val="137113328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5010669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36550458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13959363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035738398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565079035"/>
                    </a:ext>
                  </a:extLst>
                </a:gridCol>
                <a:gridCol w="676935">
                  <a:extLst>
                    <a:ext uri="{9D8B030D-6E8A-4147-A177-3AD203B41FA5}">
                      <a16:colId xmlns:a16="http://schemas.microsoft.com/office/drawing/2014/main" val="613730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Rank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Children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Job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Income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Assets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Home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1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79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1.</a:t>
                      </a:r>
                      <a:endParaRPr lang="el-G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1.3k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00"/>
                          </a:highlight>
                        </a:rPr>
                        <a:t>own</a:t>
                      </a:r>
                      <a:endParaRPr lang="el-GR" sz="1400" dirty="0">
                        <a:highlight>
                          <a:srgbClr val="FF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599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</a:t>
                      </a:r>
                      <a:endParaRPr lang="el-G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1k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00"/>
                          </a:highlight>
                        </a:rPr>
                        <a:t>own</a:t>
                      </a:r>
                      <a:endParaRPr lang="el-GR" sz="1400" dirty="0">
                        <a:highlight>
                          <a:srgbClr val="FF00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9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03994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86166128-2F2E-1061-2AAD-AF6E69FD6B5E}"/>
              </a:ext>
            </a:extLst>
          </p:cNvPr>
          <p:cNvSpPr txBox="1"/>
          <p:nvPr/>
        </p:nvSpPr>
        <p:spPr>
          <a:xfrm>
            <a:off x="6326493" y="3142205"/>
            <a:ext cx="332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2. UGCE: 1</a:t>
            </a:r>
            <a:r>
              <a:rPr lang="en-US" b="1" baseline="30000" dirty="0"/>
              <a:t>st</a:t>
            </a:r>
            <a:r>
              <a:rPr lang="en-US" b="1" dirty="0"/>
              <a:t> CFE suggestion</a:t>
            </a:r>
            <a:endParaRPr lang="el-GR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FD8FB7-9938-D871-E56B-5E02F57FCD28}"/>
              </a:ext>
            </a:extLst>
          </p:cNvPr>
          <p:cNvSpPr txBox="1"/>
          <p:nvPr/>
        </p:nvSpPr>
        <p:spPr>
          <a:xfrm>
            <a:off x="1006645" y="4844208"/>
            <a:ext cx="332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3. UGCE: Fixing Violators</a:t>
            </a:r>
            <a:endParaRPr lang="el-GR" b="1" dirty="0"/>
          </a:p>
        </p:txBody>
      </p:sp>
      <p:pic>
        <p:nvPicPr>
          <p:cNvPr id="27" name="Γραφικό 26" descr="Μπερδεμένο άτομο περίγραμμα">
            <a:extLst>
              <a:ext uri="{FF2B5EF4-FFF2-40B4-BE49-F238E27FC236}">
                <a16:creationId xmlns:a16="http://schemas.microsoft.com/office/drawing/2014/main" id="{B7886C63-DE63-1201-EA4A-C916CFE39D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60324" y="3545970"/>
            <a:ext cx="563735" cy="628665"/>
          </a:xfrm>
          <a:prstGeom prst="rect">
            <a:avLst/>
          </a:prstGeom>
        </p:spPr>
      </p:pic>
      <p:pic>
        <p:nvPicPr>
          <p:cNvPr id="28" name="Γραφικό 27" descr="Απεικόνιση περίγραμμα">
            <a:extLst>
              <a:ext uri="{FF2B5EF4-FFF2-40B4-BE49-F238E27FC236}">
                <a16:creationId xmlns:a16="http://schemas.microsoft.com/office/drawing/2014/main" id="{CD78847A-9D38-425D-DAD6-D18F66D00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20644" y="3436086"/>
            <a:ext cx="798530" cy="828851"/>
          </a:xfrm>
          <a:prstGeom prst="rect">
            <a:avLst/>
          </a:prstGeom>
        </p:spPr>
      </p:pic>
      <p:graphicFrame>
        <p:nvGraphicFramePr>
          <p:cNvPr id="30" name="Πίνακας 29">
            <a:extLst>
              <a:ext uri="{FF2B5EF4-FFF2-40B4-BE49-F238E27FC236}">
                <a16:creationId xmlns:a16="http://schemas.microsoft.com/office/drawing/2014/main" id="{43789B27-34D2-B89E-84E3-602227F7281C}"/>
              </a:ext>
            </a:extLst>
          </p:cNvPr>
          <p:cNvGraphicFramePr>
            <a:graphicFrameLocks noGrp="1"/>
          </p:cNvGraphicFramePr>
          <p:nvPr/>
        </p:nvGraphicFramePr>
        <p:xfrm>
          <a:off x="841498" y="5192974"/>
          <a:ext cx="4831774" cy="1112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880000" algn="ctr" rotWithShape="0">
                    <a:srgbClr val="000000">
                      <a:alpha val="43000"/>
                    </a:srgbClr>
                  </a:outerShdw>
                </a:effectLst>
                <a:tableStyleId>{5C22544A-7EE6-4342-B048-85BDC9FD1C3A}</a:tableStyleId>
              </a:tblPr>
              <a:tblGrid>
                <a:gridCol w="624239">
                  <a:extLst>
                    <a:ext uri="{9D8B030D-6E8A-4147-A177-3AD203B41FA5}">
                      <a16:colId xmlns:a16="http://schemas.microsoft.com/office/drawing/2014/main" val="137113328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5010669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36550458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13959363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035738398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565079035"/>
                    </a:ext>
                  </a:extLst>
                </a:gridCol>
                <a:gridCol w="676935">
                  <a:extLst>
                    <a:ext uri="{9D8B030D-6E8A-4147-A177-3AD203B41FA5}">
                      <a16:colId xmlns:a16="http://schemas.microsoft.com/office/drawing/2014/main" val="613730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Rank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Children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Job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Income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Assets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Home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79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1.</a:t>
                      </a:r>
                      <a:endParaRPr lang="el-G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1.3k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loan</a:t>
                      </a:r>
                      <a:endParaRPr lang="el-GR" sz="14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599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</a:t>
                      </a:r>
                      <a:endParaRPr lang="el-G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1k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loan</a:t>
                      </a:r>
                      <a:endParaRPr lang="el-GR" sz="14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03994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84337E1B-F473-A67C-35D3-08EF522F6F97}"/>
              </a:ext>
            </a:extLst>
          </p:cNvPr>
          <p:cNvSpPr txBox="1"/>
          <p:nvPr/>
        </p:nvSpPr>
        <p:spPr>
          <a:xfrm>
            <a:off x="6326493" y="4799253"/>
            <a:ext cx="4248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4. UGCE: New, valid CFE suggestion</a:t>
            </a:r>
            <a:endParaRPr lang="el-GR" b="1" dirty="0"/>
          </a:p>
        </p:txBody>
      </p:sp>
      <p:graphicFrame>
        <p:nvGraphicFramePr>
          <p:cNvPr id="32" name="Πίνακας 31">
            <a:extLst>
              <a:ext uri="{FF2B5EF4-FFF2-40B4-BE49-F238E27FC236}">
                <a16:creationId xmlns:a16="http://schemas.microsoft.com/office/drawing/2014/main" id="{1C99CD79-FB2A-A220-6284-805E639392C8}"/>
              </a:ext>
            </a:extLst>
          </p:cNvPr>
          <p:cNvGraphicFramePr>
            <a:graphicFrameLocks noGrp="1"/>
          </p:cNvGraphicFramePr>
          <p:nvPr/>
        </p:nvGraphicFramePr>
        <p:xfrm>
          <a:off x="6161346" y="5148019"/>
          <a:ext cx="4831774" cy="11125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2880000" algn="ctr" rotWithShape="0">
                    <a:srgbClr val="000000">
                      <a:alpha val="43137"/>
                    </a:srgbClr>
                  </a:outerShdw>
                  <a:reflection stA="45000" endPos="7000" dist="50800" dir="5400000" sy="-100000" algn="bl" rotWithShape="0"/>
                </a:effectLst>
                <a:tableStyleId>{5C22544A-7EE6-4342-B048-85BDC9FD1C3A}</a:tableStyleId>
              </a:tblPr>
              <a:tblGrid>
                <a:gridCol w="624239">
                  <a:extLst>
                    <a:ext uri="{9D8B030D-6E8A-4147-A177-3AD203B41FA5}">
                      <a16:colId xmlns:a16="http://schemas.microsoft.com/office/drawing/2014/main" val="137113328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50106698"/>
                    </a:ext>
                  </a:extLst>
                </a:gridCol>
                <a:gridCol w="927100">
                  <a:extLst>
                    <a:ext uri="{9D8B030D-6E8A-4147-A177-3AD203B41FA5}">
                      <a16:colId xmlns:a16="http://schemas.microsoft.com/office/drawing/2014/main" val="2365504585"/>
                    </a:ext>
                  </a:extLst>
                </a:gridCol>
                <a:gridCol w="469900">
                  <a:extLst>
                    <a:ext uri="{9D8B030D-6E8A-4147-A177-3AD203B41FA5}">
                      <a16:colId xmlns:a16="http://schemas.microsoft.com/office/drawing/2014/main" val="1139593631"/>
                    </a:ext>
                  </a:extLst>
                </a:gridCol>
                <a:gridCol w="850900">
                  <a:extLst>
                    <a:ext uri="{9D8B030D-6E8A-4147-A177-3AD203B41FA5}">
                      <a16:colId xmlns:a16="http://schemas.microsoft.com/office/drawing/2014/main" val="3035738398"/>
                    </a:ext>
                  </a:extLst>
                </a:gridCol>
                <a:gridCol w="774700">
                  <a:extLst>
                    <a:ext uri="{9D8B030D-6E8A-4147-A177-3AD203B41FA5}">
                      <a16:colId xmlns:a16="http://schemas.microsoft.com/office/drawing/2014/main" val="3565079035"/>
                    </a:ext>
                  </a:extLst>
                </a:gridCol>
                <a:gridCol w="676935">
                  <a:extLst>
                    <a:ext uri="{9D8B030D-6E8A-4147-A177-3AD203B41FA5}">
                      <a16:colId xmlns:a16="http://schemas.microsoft.com/office/drawing/2014/main" val="6137306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Rank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Age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Children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Job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Income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Assets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Home</a:t>
                      </a:r>
                      <a:endParaRPr lang="el-GR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6C0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37989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1.</a:t>
                      </a:r>
                      <a:endParaRPr lang="el-G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1.4k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loan</a:t>
                      </a:r>
                      <a:endParaRPr lang="el-GR" sz="14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5996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2.</a:t>
                      </a:r>
                      <a:endParaRPr lang="el-GR" sz="1400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40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1.2k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  <a:endParaRPr lang="el-GR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FF00"/>
                          </a:highlight>
                        </a:rPr>
                        <a:t>loan</a:t>
                      </a:r>
                      <a:endParaRPr lang="el-GR" sz="1400" dirty="0">
                        <a:highlight>
                          <a:srgbClr val="FFFF00"/>
                        </a:highligh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2F1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603994"/>
                  </a:ext>
                </a:extLst>
              </a:tr>
            </a:tbl>
          </a:graphicData>
        </a:graphic>
      </p:graphicFrame>
      <p:graphicFrame>
        <p:nvGraphicFramePr>
          <p:cNvPr id="33" name="Πίνακας 32">
            <a:extLst>
              <a:ext uri="{FF2B5EF4-FFF2-40B4-BE49-F238E27FC236}">
                <a16:creationId xmlns:a16="http://schemas.microsoft.com/office/drawing/2014/main" id="{BDD77EE7-5E6F-5562-287D-4FE6ECF7B900}"/>
              </a:ext>
            </a:extLst>
          </p:cNvPr>
          <p:cNvGraphicFramePr>
            <a:graphicFrameLocks noGrp="1"/>
          </p:cNvGraphicFramePr>
          <p:nvPr/>
        </p:nvGraphicFramePr>
        <p:xfrm>
          <a:off x="6931639" y="3529235"/>
          <a:ext cx="1781423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423">
                  <a:extLst>
                    <a:ext uri="{9D8B030D-6E8A-4147-A177-3AD203B41FA5}">
                      <a16:colId xmlns:a16="http://schemas.microsoft.com/office/drawing/2014/main" val="897144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Home</a:t>
                      </a:r>
                      <a:endParaRPr lang="el-G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3202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ighlight>
                            <a:srgbClr val="FFFF00"/>
                          </a:highlight>
                        </a:rPr>
                        <a:t>Set Immutable</a:t>
                      </a:r>
                      <a:endParaRPr lang="el-GR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54924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E60B7-861D-7B34-B976-3041AB08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36</a:t>
            </a:fld>
            <a:endParaRPr lang="el-GR"/>
          </a:p>
        </p:txBody>
      </p:sp>
      <p:sp>
        <p:nvSpPr>
          <p:cNvPr id="13" name="Date Placeholder 11">
            <a:extLst>
              <a:ext uri="{FF2B5EF4-FFF2-40B4-BE49-F238E27FC236}">
                <a16:creationId xmlns:a16="http://schemas.microsoft.com/office/drawing/2014/main" id="{6A317EC4-8CE6-F4E7-E34C-E0C28D501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B0634F7-E7D7-0666-C023-714E19E7F4E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F9D6E4F-2914-640D-63C3-58B2A5786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7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4C23367-EF41-93AD-AC69-28F944E1AF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3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7F97E2-8219-8FFD-63A4-C8FE67EAD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AFEF76-DE21-6F49-A57B-1E7899AE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Evaluation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43E9007-A719-18EF-8ABC-684807475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sz="3200" dirty="0"/>
              <a:t>Datasets: </a:t>
            </a:r>
          </a:p>
          <a:p>
            <a:pPr lvl="1"/>
            <a:r>
              <a:rPr lang="en-US" sz="2800" dirty="0"/>
              <a:t>German Credit, HELOC, COMPAS, Adult, AdultCA.</a:t>
            </a:r>
            <a:br>
              <a:rPr lang="en-US" sz="2800" dirty="0"/>
            </a:br>
            <a:endParaRPr lang="en-US" sz="2800" dirty="0"/>
          </a:p>
          <a:p>
            <a:r>
              <a:rPr lang="en-US" sz="3200" dirty="0"/>
              <a:t>Model: </a:t>
            </a:r>
          </a:p>
          <a:p>
            <a:pPr lvl="1"/>
            <a:r>
              <a:rPr lang="en-US" sz="2800" dirty="0"/>
              <a:t>Random Forest.</a:t>
            </a:r>
            <a:br>
              <a:rPr lang="en-US" sz="2800" dirty="0"/>
            </a:br>
            <a:endParaRPr lang="en-US" sz="2800" dirty="0"/>
          </a:p>
          <a:p>
            <a:r>
              <a:rPr lang="en-US" sz="3200" dirty="0"/>
              <a:t>Hyperparameters: </a:t>
            </a:r>
          </a:p>
          <a:p>
            <a:pPr lvl="1"/>
            <a:r>
              <a:rPr lang="el-GR" sz="2800" dirty="0"/>
              <a:t>λ1 = 0.2, λ2 = 0.2, λ3 = 1.0, α = 1, β = 1</a:t>
            </a:r>
            <a:r>
              <a:rPr lang="en-US" sz="2800" dirty="0"/>
              <a:t>.</a:t>
            </a:r>
            <a:br>
              <a:rPr lang="en-US" sz="2800" dirty="0"/>
            </a:br>
            <a:endParaRPr lang="en-US" sz="2800" dirty="0"/>
          </a:p>
          <a:p>
            <a:r>
              <a:rPr lang="en-US" sz="3200" dirty="0"/>
              <a:t>Explain the negative predictions of the model.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Population Initialization: </a:t>
            </a:r>
          </a:p>
          <a:p>
            <a:pPr lvl="1"/>
            <a:r>
              <a:rPr lang="en-US" sz="2800" dirty="0"/>
              <a:t>KD-Tree and adjust to constraints.</a:t>
            </a:r>
            <a:br>
              <a:rPr lang="en-US" sz="2800" dirty="0"/>
            </a:br>
            <a:endParaRPr lang="en-US" sz="2800" dirty="0"/>
          </a:p>
          <a:p>
            <a:r>
              <a:rPr lang="en-US" sz="3200" dirty="0"/>
              <a:t>Metrics: </a:t>
            </a:r>
          </a:p>
          <a:p>
            <a:pPr lvl="1"/>
            <a:r>
              <a:rPr lang="en-US" sz="2800" dirty="0"/>
              <a:t>Runtime, generations, counterfactual success rate, proximity, sparsity.</a:t>
            </a:r>
            <a:endParaRPr lang="el-GR" sz="2800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3072C1E-174D-AE0B-1CBA-0806FFA7F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EDF9E5D-0804-0751-2877-47F837A95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4D97CE3-5662-7545-6FC0-FE48378648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15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9950D2-7F3D-7F81-54D1-22CFE9798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B0DAF0-012D-3103-04B0-CDA6CFA6E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Baselines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41A43037-AF43-BCFC-66B8-7FC58308CC3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6428" y="1793727"/>
                <a:ext cx="10515600" cy="4351338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/>
                  <a:t>No prior work on incremental counterfactual Generation.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/>
                  <a:t>UGCE-Baseline: 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Full restarts at each CF Generation.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b="0" dirty="0" smtClean="0">
                            <a:latin typeface="Cambria Math" panose="02040503050406030204" pitchFamily="18" charset="0"/>
                          </a:rPr>
                          <m:t>D</m:t>
                        </m:r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ICE</m:t>
                        </m:r>
                      </m:e>
                      <m:sup>
                        <m:r>
                          <a:rPr lang="el-GR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l-GR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sup>
                    </m:sSup>
                  </m:oMath>
                </a14:m>
                <a:r>
                  <a:rPr lang="en-US" dirty="0"/>
                  <a:t>-Baseline: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Genetic Based Approach.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Hinge-loss instead of prediction flips.</a:t>
                </a:r>
              </a:p>
              <a:p>
                <a:pPr lvl="1">
                  <a:lnSpc>
                    <a:spcPct val="150000"/>
                  </a:lnSpc>
                </a:pPr>
                <a:r>
                  <a:rPr lang="en-US" dirty="0"/>
                  <a:t>Different handling in </a:t>
                </a:r>
                <a:r>
                  <a:rPr lang="en-US" dirty="0">
                    <a:solidFill>
                      <a:schemeClr val="tx2">
                        <a:lumMod val="50000"/>
                        <a:lumOff val="50000"/>
                      </a:schemeClr>
                    </a:solidFill>
                  </a:rPr>
                  <a:t>selection, mutation</a:t>
                </a:r>
                <a:r>
                  <a:rPr lang="en-US" dirty="0"/>
                  <a:t> process.</a:t>
                </a: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41A43037-AF43-BCFC-66B8-7FC58308CC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6428" y="1793727"/>
                <a:ext cx="10515600" cy="4351338"/>
              </a:xfrm>
              <a:blipFill>
                <a:blip r:embed="rId3"/>
                <a:stretch>
                  <a:fillRect l="-1159" b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8DDC931-FF1E-F6BB-FB9D-C3ACFC5746C2}"/>
              </a:ext>
            </a:extLst>
          </p:cNvPr>
          <p:cNvSpPr txBox="1"/>
          <p:nvPr/>
        </p:nvSpPr>
        <p:spPr>
          <a:xfrm>
            <a:off x="1925292" y="6444476"/>
            <a:ext cx="7467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>
                <a:solidFill>
                  <a:schemeClr val="bg1">
                    <a:lumMod val="50000"/>
                  </a:schemeClr>
                </a:solidFill>
              </a:rPr>
              <a:t>[1]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Mothilal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Explaining machine learning classifiers through diverse counterfactual explanations, FAT* ’20</a:t>
            </a:r>
          </a:p>
        </p:txBody>
      </p:sp>
      <p:cxnSp>
        <p:nvCxnSpPr>
          <p:cNvPr id="10" name="Straight Connector 12">
            <a:extLst>
              <a:ext uri="{FF2B5EF4-FFF2-40B4-BE49-F238E27FC236}">
                <a16:creationId xmlns:a16="http://schemas.microsoft.com/office/drawing/2014/main" id="{600E9379-11BD-EF1B-D32C-3A55761C3EF2}"/>
              </a:ext>
            </a:extLst>
          </p:cNvPr>
          <p:cNvCxnSpPr>
            <a:cxnSpLocks/>
          </p:cNvCxnSpPr>
          <p:nvPr/>
        </p:nvCxnSpPr>
        <p:spPr>
          <a:xfrm>
            <a:off x="1925292" y="6444476"/>
            <a:ext cx="726436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653B8E-AE82-49A8-E634-0304122A7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38</a:t>
            </a:fld>
            <a:endParaRPr lang="el-GR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656A60D-7DEA-3C26-E83C-43BC3E8F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6A93B6F-17CF-4041-B12C-C2F8497AF9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19D3AF5-F3DC-2580-D7D2-390CF43E8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C124011-FD72-AE47-70B7-8B4D89E92C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461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1B82A-6B4A-F403-F5AA-A86DEBF54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3CCC-D37D-2743-BC84-7DC18071E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748"/>
            <a:ext cx="7157721" cy="1325563"/>
          </a:xfrm>
        </p:spPr>
        <p:txBody>
          <a:bodyPr/>
          <a:lstStyle/>
          <a:p>
            <a:r>
              <a:rPr lang="en-US" dirty="0"/>
              <a:t>Experimental Evaluation: UGCE vs. Baselines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3486F6E1-945A-E156-5E4D-E780377212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767135"/>
            <a:ext cx="10566400" cy="4265364"/>
          </a:xfrm>
          <a:prstGeom prst="rect">
            <a:avLst/>
          </a:prstGeom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C711E56E-CB5F-5818-A339-2DAC82424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39</a:t>
            </a:fld>
            <a:endParaRPr lang="el-GR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2BCD8269-A060-EB54-2D94-DD67F2D3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D37E41C-62F0-EA78-486C-F9101B9F16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1C4B9A0-AC09-C13E-6E90-47A8FDC0CA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99F98FD-086F-2352-B830-6B5BE4B80F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347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FB87A-B8D0-8B71-DD52-2CD03561B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1474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When AI fails and we don not know why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7143A-C573-7A98-57A8-E9CFC8F3E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4</a:t>
            </a:fld>
            <a:endParaRPr lang="el-GR"/>
          </a:p>
        </p:txBody>
      </p:sp>
      <p:sp>
        <p:nvSpPr>
          <p:cNvPr id="6" name="Date Placeholder 11">
            <a:extLst>
              <a:ext uri="{FF2B5EF4-FFF2-40B4-BE49-F238E27FC236}">
                <a16:creationId xmlns:a16="http://schemas.microsoft.com/office/drawing/2014/main" id="{AEAF5922-4826-86BC-4569-76F374FFC0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6886567-4E71-6FEB-5FC0-9F32023FC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11" name="Εικόνα 8" descr="Εικόνα που περιέχει ζωγραφιά, clipart, καρτούν, εικονογράφηση&#10;&#10;Περιγραφή που δημιουργήθηκε αυτόματα">
            <a:extLst>
              <a:ext uri="{FF2B5EF4-FFF2-40B4-BE49-F238E27FC236}">
                <a16:creationId xmlns:a16="http://schemas.microsoft.com/office/drawing/2014/main" id="{D32935AD-4349-EEB3-C9C3-78412A594F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383" y="1481834"/>
            <a:ext cx="3902414" cy="3837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F3F9B-64D4-E2F5-A747-FFB726A47F4F}"/>
              </a:ext>
            </a:extLst>
          </p:cNvPr>
          <p:cNvSpPr txBox="1"/>
          <p:nvPr/>
        </p:nvSpPr>
        <p:spPr>
          <a:xfrm>
            <a:off x="863082" y="1227758"/>
            <a:ext cx="6131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Real-world failures</a:t>
            </a:r>
          </a:p>
        </p:txBody>
      </p:sp>
      <p:sp>
        <p:nvSpPr>
          <p:cNvPr id="12" name="Rectangle 11" descr="Δολάριο">
            <a:extLst>
              <a:ext uri="{FF2B5EF4-FFF2-40B4-BE49-F238E27FC236}">
                <a16:creationId xmlns:a16="http://schemas.microsoft.com/office/drawing/2014/main" id="{F254B6D7-B1A4-C081-9F33-431DEBD3FA4E}"/>
              </a:ext>
            </a:extLst>
          </p:cNvPr>
          <p:cNvSpPr/>
          <p:nvPr/>
        </p:nvSpPr>
        <p:spPr>
          <a:xfrm>
            <a:off x="984380" y="1787899"/>
            <a:ext cx="431800" cy="36512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B14565-6C17-8195-CDB4-BCD9BC1D1B33}"/>
              </a:ext>
            </a:extLst>
          </p:cNvPr>
          <p:cNvSpPr txBox="1"/>
          <p:nvPr/>
        </p:nvSpPr>
        <p:spPr>
          <a:xfrm>
            <a:off x="1457452" y="1707037"/>
            <a:ext cx="653846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/>
              <a:t>Finance – Loan Denials</a:t>
            </a:r>
            <a:br>
              <a:rPr lang="en-US" sz="1600" dirty="0"/>
            </a:br>
            <a:r>
              <a:rPr lang="en-US" sz="1600" dirty="0"/>
              <a:t>AI credit scoring unfairly rejected single mothers.</a:t>
            </a:r>
            <a:br>
              <a:rPr lang="en-US" sz="1600" dirty="0"/>
            </a:br>
            <a:r>
              <a:rPr lang="en-US" sz="1600" dirty="0"/>
              <a:t>No visibility into which features (ZIP code, marital status) drove the decision.</a:t>
            </a:r>
            <a:br>
              <a:rPr lang="en-US" sz="1600" dirty="0"/>
            </a:br>
            <a:endParaRPr lang="en-US" sz="1600" dirty="0"/>
          </a:p>
          <a:p>
            <a:pPr>
              <a:buNone/>
            </a:pPr>
            <a:r>
              <a:rPr lang="en-US" sz="1600" b="1" dirty="0"/>
              <a:t>Healthcare – Misdiagnosis</a:t>
            </a:r>
            <a:br>
              <a:rPr lang="en-US" sz="1600" dirty="0"/>
            </a:br>
            <a:r>
              <a:rPr lang="en-US" sz="1600" dirty="0"/>
              <a:t>A diagnostic model missed pneumonia in darker-skinned patients.</a:t>
            </a:r>
            <a:br>
              <a:rPr lang="en-US" sz="1600" dirty="0"/>
            </a:br>
            <a:r>
              <a:rPr lang="en-US" sz="1600" dirty="0"/>
              <a:t>Doctors couldn’t see </a:t>
            </a:r>
            <a:r>
              <a:rPr lang="en-US" sz="1600" i="1" dirty="0"/>
              <a:t>why</a:t>
            </a:r>
            <a:r>
              <a:rPr lang="en-US" sz="1600" dirty="0"/>
              <a:t> the AI made its call.</a:t>
            </a:r>
            <a:br>
              <a:rPr lang="en-US" sz="1600" dirty="0"/>
            </a:br>
            <a:endParaRPr lang="en-US" sz="1600" dirty="0"/>
          </a:p>
          <a:p>
            <a:pPr>
              <a:buNone/>
            </a:pPr>
            <a:r>
              <a:rPr lang="en-US" sz="1600" b="1" dirty="0"/>
              <a:t>Justice – Risk Prediction Bias</a:t>
            </a:r>
            <a:br>
              <a:rPr lang="en-US" sz="1600" dirty="0"/>
            </a:br>
            <a:r>
              <a:rPr lang="en-US" sz="1600" dirty="0"/>
              <a:t>Courts used opaque models that rated Black defendants as higher risk.</a:t>
            </a:r>
            <a:br>
              <a:rPr lang="en-US" sz="1600" dirty="0"/>
            </a:br>
            <a:r>
              <a:rPr lang="en-US" sz="1600" dirty="0"/>
              <a:t>No explanation for how the model reached those scores.</a:t>
            </a:r>
            <a:br>
              <a:rPr lang="en-US" sz="1600" dirty="0"/>
            </a:br>
            <a:endParaRPr lang="en-US" sz="1600" dirty="0"/>
          </a:p>
          <a:p>
            <a:pPr>
              <a:buNone/>
            </a:pPr>
            <a:r>
              <a:rPr lang="en-US" sz="1600" b="1" dirty="0"/>
              <a:t>Autonomous Vehicles – Blind Spots</a:t>
            </a:r>
            <a:br>
              <a:rPr lang="en-US" sz="1600" dirty="0"/>
            </a:br>
            <a:r>
              <a:rPr lang="en-US" sz="1600" dirty="0"/>
              <a:t>Self-driving AI failed to recognize a pedestrian pushing a bike.</a:t>
            </a:r>
            <a:br>
              <a:rPr lang="en-US" sz="1600" dirty="0"/>
            </a:br>
            <a:r>
              <a:rPr lang="en-US" sz="1600" dirty="0"/>
              <a:t>The system’s “vision logic” was invisible to engineers.</a:t>
            </a:r>
          </a:p>
        </p:txBody>
      </p:sp>
      <p:sp>
        <p:nvSpPr>
          <p:cNvPr id="21" name="Rectangle 20" descr="Στηθοσκόπιο">
            <a:extLst>
              <a:ext uri="{FF2B5EF4-FFF2-40B4-BE49-F238E27FC236}">
                <a16:creationId xmlns:a16="http://schemas.microsoft.com/office/drawing/2014/main" id="{CA221A4D-BC2A-90E9-F4CD-F44C71E8ACE2}"/>
              </a:ext>
            </a:extLst>
          </p:cNvPr>
          <p:cNvSpPr/>
          <p:nvPr/>
        </p:nvSpPr>
        <p:spPr>
          <a:xfrm>
            <a:off x="959094" y="2994864"/>
            <a:ext cx="498358" cy="36512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4" name="Graphic 23" descr="Steering Wheel outline">
            <a:extLst>
              <a:ext uri="{FF2B5EF4-FFF2-40B4-BE49-F238E27FC236}">
                <a16:creationId xmlns:a16="http://schemas.microsoft.com/office/drawing/2014/main" id="{0553BDE5-0E2E-F1BD-F253-4B1ED187FF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4014" y="4928937"/>
            <a:ext cx="492532" cy="492532"/>
          </a:xfrm>
          <a:prstGeom prst="rect">
            <a:avLst/>
          </a:prstGeom>
        </p:spPr>
      </p:pic>
      <p:pic>
        <p:nvPicPr>
          <p:cNvPr id="28" name="Graphic 27" descr="Gavel outline">
            <a:extLst>
              <a:ext uri="{FF2B5EF4-FFF2-40B4-BE49-F238E27FC236}">
                <a16:creationId xmlns:a16="http://schemas.microsoft.com/office/drawing/2014/main" id="{947C57FA-DDAB-C9F7-EFC9-0FC05D7FBC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4920" y="3915923"/>
            <a:ext cx="492532" cy="49253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BC028A1-1A9F-656B-6C95-7720897432D5}"/>
              </a:ext>
            </a:extLst>
          </p:cNvPr>
          <p:cNvSpPr txBox="1"/>
          <p:nvPr/>
        </p:nvSpPr>
        <p:spPr>
          <a:xfrm>
            <a:off x="4166093" y="5848857"/>
            <a:ext cx="56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Problems weren’t one-offs, they </a:t>
            </a:r>
            <a:r>
              <a:rPr lang="en-US" sz="1400" b="1" dirty="0"/>
              <a:t>propagated quietly</a:t>
            </a:r>
            <a:r>
              <a:rPr lang="en-US" sz="1400" dirty="0"/>
              <a:t>.</a:t>
            </a:r>
            <a:br>
              <a:rPr lang="en-US" sz="1400" dirty="0"/>
            </a:br>
            <a:r>
              <a:rPr lang="en-US" sz="1400" b="1" dirty="0"/>
              <a:t>Fix:</a:t>
            </a:r>
            <a:r>
              <a:rPr lang="en-US" sz="1400" dirty="0"/>
              <a:t> With explanations, the </a:t>
            </a:r>
            <a:r>
              <a:rPr lang="en-US" sz="1400" b="1" dirty="0"/>
              <a:t>first failure</a:t>
            </a:r>
            <a:r>
              <a:rPr lang="en-US" sz="1400" dirty="0"/>
              <a:t> reveals the cause → </a:t>
            </a:r>
            <a:r>
              <a:rPr lang="en-US" sz="1400" b="1" dirty="0"/>
              <a:t>no repeats</a:t>
            </a:r>
            <a:r>
              <a:rPr lang="en-US" sz="1400" dirty="0"/>
              <a:t>.</a:t>
            </a:r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4603C5E-53FF-8A47-C493-DDC3E33A86E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3C4D526-DE09-595D-54ED-3288E5FD970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2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E7355-82F5-85F7-7424-F61D7EB19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0E3A3-A65B-D250-6A31-7FC90CA4C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748"/>
            <a:ext cx="7157721" cy="1325563"/>
          </a:xfrm>
        </p:spPr>
        <p:txBody>
          <a:bodyPr/>
          <a:lstStyle/>
          <a:p>
            <a:r>
              <a:rPr lang="en-US" dirty="0"/>
              <a:t>Experimental Evaluation: Warm-start Strategies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CBABD77-54B7-46FB-0A88-B60022E86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68" y="1583311"/>
            <a:ext cx="7401064" cy="4453095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AB0831C6-2A44-7C01-59F2-F922BC4BB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40</a:t>
            </a:fld>
            <a:endParaRPr lang="el-GR"/>
          </a:p>
        </p:txBody>
      </p:sp>
      <p:sp>
        <p:nvSpPr>
          <p:cNvPr id="8" name="Date Placeholder 11">
            <a:extLst>
              <a:ext uri="{FF2B5EF4-FFF2-40B4-BE49-F238E27FC236}">
                <a16:creationId xmlns:a16="http://schemas.microsoft.com/office/drawing/2014/main" id="{8287B4D8-C9EE-0823-9F71-2956A0D1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BBD12A5-CE63-DBD9-194D-BB30000B12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292D3CD-F1D5-893C-162B-F7FF49663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78603D3B-D38B-1CA1-78D9-3EC5F7C6D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3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2FE41-B840-3F91-F496-39C22F816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94292-3743-B699-37A3-8F950960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8812"/>
            <a:ext cx="7157721" cy="1325563"/>
          </a:xfrm>
        </p:spPr>
        <p:txBody>
          <a:bodyPr/>
          <a:lstStyle/>
          <a:p>
            <a:r>
              <a:rPr lang="en-US" dirty="0"/>
              <a:t>Experimental Evaluation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062595-23C4-94C2-2E9B-7268FEACA6EB}"/>
              </a:ext>
            </a:extLst>
          </p:cNvPr>
          <p:cNvSpPr txBox="1"/>
          <p:nvPr/>
        </p:nvSpPr>
        <p:spPr>
          <a:xfrm>
            <a:off x="1116794" y="1588770"/>
            <a:ext cx="443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Constraint sequence analysis:</a:t>
            </a:r>
            <a:endParaRPr lang="el-GR" sz="20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AE1C1B-916E-D34B-35F8-D23F8CB8DC2B}"/>
              </a:ext>
            </a:extLst>
          </p:cNvPr>
          <p:cNvSpPr txBox="1"/>
          <p:nvPr/>
        </p:nvSpPr>
        <p:spPr>
          <a:xfrm>
            <a:off x="6340304" y="1588770"/>
            <a:ext cx="4434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Constraint type analysis:</a:t>
            </a:r>
            <a:endParaRPr lang="el-GR" sz="20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75838-FE32-3961-5A3A-210D1C0583FA}"/>
              </a:ext>
            </a:extLst>
          </p:cNvPr>
          <p:cNvSpPr txBox="1"/>
          <p:nvPr/>
        </p:nvSpPr>
        <p:spPr>
          <a:xfrm>
            <a:off x="811079" y="1988880"/>
            <a:ext cx="5009430" cy="37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Users impose constraints in arbitrary sequences: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I→R→D</a:t>
            </a:r>
            <a:r>
              <a:rPr lang="en-US" dirty="0"/>
              <a:t>: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dirty="0"/>
              <a:t>mmutability →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</a:t>
            </a:r>
            <a:r>
              <a:rPr lang="en-US" dirty="0"/>
              <a:t>ange →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</a:t>
            </a:r>
            <a:r>
              <a:rPr lang="en-US" dirty="0"/>
              <a:t>irectionality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R→I→D</a:t>
            </a:r>
            <a:r>
              <a:rPr lang="en-US" dirty="0"/>
              <a:t>: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</a:t>
            </a:r>
            <a:r>
              <a:rPr lang="en-US" dirty="0"/>
              <a:t>ange →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dirty="0"/>
              <a:t>mmutability →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</a:t>
            </a:r>
            <a:r>
              <a:rPr lang="en-US" dirty="0"/>
              <a:t>irectionality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D→I→R</a:t>
            </a:r>
            <a:r>
              <a:rPr lang="en-US" dirty="0"/>
              <a:t>: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</a:t>
            </a:r>
            <a:r>
              <a:rPr lang="en-US" dirty="0"/>
              <a:t>irectionality →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</a:t>
            </a:r>
            <a:r>
              <a:rPr lang="en-US" dirty="0"/>
              <a:t>mmutability →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</a:t>
            </a:r>
            <a:r>
              <a:rPr lang="en-US" dirty="0"/>
              <a:t>ange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UGCE is insensitive to these 3 constraint type updates, except:</a:t>
            </a:r>
          </a:p>
          <a:p>
            <a:pPr>
              <a:lnSpc>
                <a:spcPct val="150000"/>
              </a:lnSpc>
            </a:pPr>
            <a:r>
              <a:rPr lang="en-US" dirty="0" err="1"/>
              <a:t>AdultCA</a:t>
            </a:r>
            <a:r>
              <a:rPr lang="en-US" dirty="0"/>
              <a:t>, for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I→R→D</a:t>
            </a:r>
            <a:r>
              <a:rPr lang="en-US" dirty="0"/>
              <a:t> and 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R→I→D</a:t>
            </a:r>
            <a:r>
              <a:rPr lang="en-US" dirty="0"/>
              <a:t> sequences yielded better results.</a:t>
            </a:r>
            <a:endParaRPr lang="el-GR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B6E8162-7347-7906-7406-FC9BBA9EE829}"/>
              </a:ext>
            </a:extLst>
          </p:cNvPr>
          <p:cNvSpPr txBox="1"/>
          <p:nvPr/>
        </p:nvSpPr>
        <p:spPr>
          <a:xfrm>
            <a:off x="6136493" y="1988880"/>
            <a:ext cx="5762137" cy="3791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Goal</a:t>
            </a:r>
            <a:r>
              <a:rPr lang="en-US" dirty="0"/>
              <a:t>: Impact of individual constraint types. </a:t>
            </a:r>
          </a:p>
          <a:p>
            <a:pPr>
              <a:lnSpc>
                <a:spcPct val="150000"/>
              </a:lnSpc>
            </a:pPr>
            <a:r>
              <a:rPr lang="en-US" dirty="0"/>
              <a:t>One constraint type at a time at the same variable.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Directionality</a:t>
            </a:r>
            <a:r>
              <a:rPr lang="en-US" dirty="0"/>
              <a:t> constraints yield the lowest CF success (4 out of 5 datasets).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Range</a:t>
            </a:r>
            <a:r>
              <a:rPr lang="en-US" dirty="0"/>
              <a:t> constraints: high impact on 3 out of 5 datasets.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Immutability </a:t>
            </a:r>
            <a:r>
              <a:rPr lang="en-US" dirty="0"/>
              <a:t>constraints:</a:t>
            </a:r>
            <a:r>
              <a:rPr lang="en-US" dirty="0">
                <a:solidFill>
                  <a:schemeClr val="tx2">
                    <a:lumMod val="50000"/>
                    <a:lumOff val="50000"/>
                  </a:schemeClr>
                </a:solidFill>
              </a:rPr>
              <a:t> </a:t>
            </a:r>
            <a:r>
              <a:rPr lang="en-US" dirty="0"/>
              <a:t>poor results on 2 out of 5 datasets.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F3802BF-AE7C-0F3D-DC5B-05088BD0C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41</a:t>
            </a:fld>
            <a:endParaRPr lang="el-GR"/>
          </a:p>
        </p:txBody>
      </p:sp>
      <p:sp>
        <p:nvSpPr>
          <p:cNvPr id="13" name="Date Placeholder 11">
            <a:extLst>
              <a:ext uri="{FF2B5EF4-FFF2-40B4-BE49-F238E27FC236}">
                <a16:creationId xmlns:a16="http://schemas.microsoft.com/office/drawing/2014/main" id="{3F8CCF34-F5FD-D553-09A2-53F75E2FA5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9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CAB98774-8023-2C2D-E23D-0984E7DBD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F2B02E4-05A9-EBEB-BC3D-47BCD8D90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7969FA9-4487-E168-1916-924BD199C3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5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B5B959-C27E-FEA7-2CC6-15D0A43EF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8E7EF1F-9035-62EA-D237-2F9C636AB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148EA51-AF16-984D-A211-30DFF0A07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Impact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Problems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Lack of Explainability</a:t>
            </a:r>
            <a:br>
              <a:rPr lang="en-US" sz="1800" dirty="0"/>
            </a:br>
            <a:endParaRPr lang="en-US" sz="1800" dirty="0"/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Explainability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Shapley Values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Counterfactual Explanations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UGCE: User Guided Counterfactual Exploration</a:t>
            </a: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/>
              <a:t> Fairness</a:t>
            </a:r>
            <a:br>
              <a:rPr lang="en-US" sz="2400" dirty="0"/>
            </a:br>
            <a:endParaRPr lang="en-US" sz="2400" dirty="0"/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rgbClr val="F26464"/>
                </a:solidFill>
              </a:rPr>
              <a:t>Intersection of Fairness and Explainability</a:t>
            </a:r>
          </a:p>
          <a:p>
            <a:pPr lvl="1"/>
            <a:r>
              <a:rPr lang="en-US" sz="1800" dirty="0"/>
              <a:t> Related Work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FACEGroup: Feasible and Actionable Counterfactual Explanations for Group Fairness Auditing</a:t>
            </a:r>
            <a:endParaRPr lang="en-US" sz="1800" dirty="0"/>
          </a:p>
          <a:p>
            <a:r>
              <a:rPr lang="en-US" sz="2400" dirty="0"/>
              <a:t> Gaps Identified</a:t>
            </a:r>
          </a:p>
          <a:p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F0A376A-37AB-063D-1C16-6EEB6102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42</a:t>
            </a:fld>
            <a:endParaRPr lang="el-GR" dirty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A2002BC1-136A-765A-007D-50042C5F8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96557B1-AFC2-5052-578B-7618B729FE5C}"/>
              </a:ext>
            </a:extLst>
          </p:cNvPr>
          <p:cNvSpPr/>
          <p:nvPr/>
        </p:nvSpPr>
        <p:spPr>
          <a:xfrm>
            <a:off x="804766" y="1807828"/>
            <a:ext cx="346786" cy="357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1B61D828-1515-6C7F-68C6-E14011295CBD}"/>
              </a:ext>
            </a:extLst>
          </p:cNvPr>
          <p:cNvSpPr/>
          <p:nvPr/>
        </p:nvSpPr>
        <p:spPr>
          <a:xfrm>
            <a:off x="804766" y="2928407"/>
            <a:ext cx="346786" cy="365125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1B8949D4-B53F-DB38-B263-2987C004162E}"/>
              </a:ext>
            </a:extLst>
          </p:cNvPr>
          <p:cNvSpPr/>
          <p:nvPr/>
        </p:nvSpPr>
        <p:spPr>
          <a:xfrm>
            <a:off x="804766" y="4092217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DA4286DB-6C42-CF34-D03C-6B930D7F15FA}"/>
              </a:ext>
            </a:extLst>
          </p:cNvPr>
          <p:cNvSpPr/>
          <p:nvPr/>
        </p:nvSpPr>
        <p:spPr>
          <a:xfrm>
            <a:off x="804766" y="4716984"/>
            <a:ext cx="346786" cy="36512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67E7764C-4824-AE6A-7078-68C189BAB647}"/>
              </a:ext>
            </a:extLst>
          </p:cNvPr>
          <p:cNvSpPr/>
          <p:nvPr/>
        </p:nvSpPr>
        <p:spPr>
          <a:xfrm>
            <a:off x="804766" y="5466546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89EC1A-EE4F-4C07-D693-42C2F869562A}"/>
              </a:ext>
            </a:extLst>
          </p:cNvPr>
          <p:cNvCxnSpPr>
            <a:stCxn id="13" idx="4"/>
            <a:endCxn id="14" idx="0"/>
          </p:cNvCxnSpPr>
          <p:nvPr/>
        </p:nvCxnSpPr>
        <p:spPr>
          <a:xfrm>
            <a:off x="978159" y="2165566"/>
            <a:ext cx="0" cy="76284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64E6BB-F815-C275-6367-9E4378CD6262}"/>
              </a:ext>
            </a:extLst>
          </p:cNvPr>
          <p:cNvCxnSpPr>
            <a:cxnSpLocks/>
            <a:stCxn id="14" idx="4"/>
            <a:endCxn id="15" idx="0"/>
          </p:cNvCxnSpPr>
          <p:nvPr/>
        </p:nvCxnSpPr>
        <p:spPr>
          <a:xfrm>
            <a:off x="978159" y="3293532"/>
            <a:ext cx="0" cy="7986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A1C0D4B-76BF-FC55-2F53-6B75F7E96E84}"/>
              </a:ext>
            </a:extLst>
          </p:cNvPr>
          <p:cNvCxnSpPr>
            <a:cxnSpLocks/>
            <a:stCxn id="15" idx="4"/>
            <a:endCxn id="16" idx="0"/>
          </p:cNvCxnSpPr>
          <p:nvPr/>
        </p:nvCxnSpPr>
        <p:spPr>
          <a:xfrm>
            <a:off x="978159" y="4457342"/>
            <a:ext cx="0" cy="259642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A02666-0FCC-853D-F7F9-012B1CB569C8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>
            <a:off x="978159" y="5082110"/>
            <a:ext cx="0" cy="384436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44A1A893-E119-AC00-836F-DF055BB37E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502C9B9-955F-A5A0-565B-3CD2CF37E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7D32D34-8931-8AD5-FFB2-3AEF7083F5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7018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0D80D-89DD-4CA2-C320-39FBBA6420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621" y="226979"/>
            <a:ext cx="10515600" cy="1325563"/>
          </a:xfrm>
        </p:spPr>
        <p:txBody>
          <a:bodyPr/>
          <a:lstStyle/>
          <a:p>
            <a:pPr lvl="0"/>
            <a:r>
              <a:rPr lang="en-US" dirty="0">
                <a:ea typeface="Source Serif Pro" pitchFamily="18"/>
              </a:rPr>
              <a:t>What is bias, and what is fairness?</a:t>
            </a:r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68CA66A-F678-A937-C7A6-A1ECF0AAE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0919" y="2082531"/>
            <a:ext cx="2692938" cy="2692938"/>
          </a:xfr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9468DFCD-7D94-3929-0F65-38BE5F308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399" y="2082531"/>
            <a:ext cx="2692938" cy="26929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Slide Number Placeholder 9">
            <a:extLst>
              <a:ext uri="{FF2B5EF4-FFF2-40B4-BE49-F238E27FC236}">
                <a16:creationId xmlns:a16="http://schemas.microsoft.com/office/drawing/2014/main" id="{DF129B68-109D-9847-2E03-9997EA623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43</a:t>
            </a:fld>
            <a:endParaRPr lang="el-GR" dirty="0"/>
          </a:p>
        </p:txBody>
      </p:sp>
      <p:sp>
        <p:nvSpPr>
          <p:cNvPr id="13" name="Date Placeholder 11">
            <a:extLst>
              <a:ext uri="{FF2B5EF4-FFF2-40B4-BE49-F238E27FC236}">
                <a16:creationId xmlns:a16="http://schemas.microsoft.com/office/drawing/2014/main" id="{E24AD232-E7C1-5F8E-A2A5-893EB2D1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3FF1D61-74F8-D245-490B-9D7B3A9269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216" t="12652" r="5507" b="7752"/>
          <a:stretch/>
        </p:blipFill>
        <p:spPr>
          <a:xfrm>
            <a:off x="3403664" y="4907078"/>
            <a:ext cx="1719470" cy="15306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5B000E-B3C5-D6C0-8042-9143652C84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8" r="1221" b="3"/>
          <a:stretch>
            <a:fillRect/>
          </a:stretch>
        </p:blipFill>
        <p:spPr>
          <a:xfrm>
            <a:off x="8350581" y="2323057"/>
            <a:ext cx="2773842" cy="23707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67F3440C-49CF-F74A-51CC-9E6D90A5ECBF}"/>
              </a:ext>
            </a:extLst>
          </p:cNvPr>
          <p:cNvSpPr/>
          <p:nvPr/>
        </p:nvSpPr>
        <p:spPr>
          <a:xfrm>
            <a:off x="1180944" y="1342629"/>
            <a:ext cx="7932576" cy="821257"/>
          </a:xfrm>
          <a:custGeom>
            <a:avLst/>
            <a:gdLst>
              <a:gd name="connsiteX0" fmla="*/ 0 w 7932576"/>
              <a:gd name="connsiteY0" fmla="*/ 136879 h 821257"/>
              <a:gd name="connsiteX1" fmla="*/ 136879 w 7932576"/>
              <a:gd name="connsiteY1" fmla="*/ 0 h 821257"/>
              <a:gd name="connsiteX2" fmla="*/ 705783 w 7932576"/>
              <a:gd name="connsiteY2" fmla="*/ 0 h 821257"/>
              <a:gd name="connsiteX3" fmla="*/ 1322096 w 7932576"/>
              <a:gd name="connsiteY3" fmla="*/ 0 h 821257"/>
              <a:gd name="connsiteX4" fmla="*/ 1322096 w 7932576"/>
              <a:gd name="connsiteY4" fmla="*/ 0 h 821257"/>
              <a:gd name="connsiteX5" fmla="*/ 1817882 w 7932576"/>
              <a:gd name="connsiteY5" fmla="*/ 0 h 821257"/>
              <a:gd name="connsiteX6" fmla="*/ 2313668 w 7932576"/>
              <a:gd name="connsiteY6" fmla="*/ 0 h 821257"/>
              <a:gd name="connsiteX7" fmla="*/ 2749960 w 7932576"/>
              <a:gd name="connsiteY7" fmla="*/ 0 h 821257"/>
              <a:gd name="connsiteX8" fmla="*/ 3305240 w 7932576"/>
              <a:gd name="connsiteY8" fmla="*/ 0 h 821257"/>
              <a:gd name="connsiteX9" fmla="*/ 3731833 w 7932576"/>
              <a:gd name="connsiteY9" fmla="*/ 0 h 821257"/>
              <a:gd name="connsiteX10" fmla="*/ 4203331 w 7932576"/>
              <a:gd name="connsiteY10" fmla="*/ 0 h 821257"/>
              <a:gd name="connsiteX11" fmla="*/ 4629925 w 7932576"/>
              <a:gd name="connsiteY11" fmla="*/ 0 h 821257"/>
              <a:gd name="connsiteX12" fmla="*/ 5281041 w 7932576"/>
              <a:gd name="connsiteY12" fmla="*/ 0 h 821257"/>
              <a:gd name="connsiteX13" fmla="*/ 5842348 w 7932576"/>
              <a:gd name="connsiteY13" fmla="*/ 0 h 821257"/>
              <a:gd name="connsiteX14" fmla="*/ 6313846 w 7932576"/>
              <a:gd name="connsiteY14" fmla="*/ 0 h 821257"/>
              <a:gd name="connsiteX15" fmla="*/ 6785344 w 7932576"/>
              <a:gd name="connsiteY15" fmla="*/ 0 h 821257"/>
              <a:gd name="connsiteX16" fmla="*/ 7211938 w 7932576"/>
              <a:gd name="connsiteY16" fmla="*/ 0 h 821257"/>
              <a:gd name="connsiteX17" fmla="*/ 7795697 w 7932576"/>
              <a:gd name="connsiteY17" fmla="*/ 0 h 821257"/>
              <a:gd name="connsiteX18" fmla="*/ 7932576 w 7932576"/>
              <a:gd name="connsiteY18" fmla="*/ 136879 h 821257"/>
              <a:gd name="connsiteX19" fmla="*/ 7932576 w 7932576"/>
              <a:gd name="connsiteY19" fmla="*/ 479067 h 821257"/>
              <a:gd name="connsiteX20" fmla="*/ 7932576 w 7932576"/>
              <a:gd name="connsiteY20" fmla="*/ 479067 h 821257"/>
              <a:gd name="connsiteX21" fmla="*/ 7932576 w 7932576"/>
              <a:gd name="connsiteY21" fmla="*/ 684381 h 821257"/>
              <a:gd name="connsiteX22" fmla="*/ 7932576 w 7932576"/>
              <a:gd name="connsiteY22" fmla="*/ 684378 h 821257"/>
              <a:gd name="connsiteX23" fmla="*/ 7795697 w 7932576"/>
              <a:gd name="connsiteY23" fmla="*/ 821257 h 821257"/>
              <a:gd name="connsiteX24" fmla="*/ 7369104 w 7932576"/>
              <a:gd name="connsiteY24" fmla="*/ 821257 h 821257"/>
              <a:gd name="connsiteX25" fmla="*/ 6942510 w 7932576"/>
              <a:gd name="connsiteY25" fmla="*/ 821257 h 821257"/>
              <a:gd name="connsiteX26" fmla="*/ 6471012 w 7932576"/>
              <a:gd name="connsiteY26" fmla="*/ 821257 h 821257"/>
              <a:gd name="connsiteX27" fmla="*/ 6044419 w 7932576"/>
              <a:gd name="connsiteY27" fmla="*/ 821257 h 821257"/>
              <a:gd name="connsiteX28" fmla="*/ 5528016 w 7932576"/>
              <a:gd name="connsiteY28" fmla="*/ 821257 h 821257"/>
              <a:gd name="connsiteX29" fmla="*/ 4966709 w 7932576"/>
              <a:gd name="connsiteY29" fmla="*/ 821257 h 821257"/>
              <a:gd name="connsiteX30" fmla="*/ 4495211 w 7932576"/>
              <a:gd name="connsiteY30" fmla="*/ 821257 h 821257"/>
              <a:gd name="connsiteX31" fmla="*/ 3933904 w 7932576"/>
              <a:gd name="connsiteY31" fmla="*/ 821257 h 821257"/>
              <a:gd name="connsiteX32" fmla="*/ 3305240 w 7932576"/>
              <a:gd name="connsiteY32" fmla="*/ 821257 h 821257"/>
              <a:gd name="connsiteX33" fmla="*/ 2789636 w 7932576"/>
              <a:gd name="connsiteY33" fmla="*/ 874639 h 821257"/>
              <a:gd name="connsiteX34" fmla="*/ 2313694 w 7932576"/>
              <a:gd name="connsiteY34" fmla="*/ 923914 h 821257"/>
              <a:gd name="connsiteX35" fmla="*/ 1847643 w 7932576"/>
              <a:gd name="connsiteY35" fmla="*/ 875665 h 821257"/>
              <a:gd name="connsiteX36" fmla="*/ 1322096 w 7932576"/>
              <a:gd name="connsiteY36" fmla="*/ 821257 h 821257"/>
              <a:gd name="connsiteX37" fmla="*/ 741340 w 7932576"/>
              <a:gd name="connsiteY37" fmla="*/ 821257 h 821257"/>
              <a:gd name="connsiteX38" fmla="*/ 136879 w 7932576"/>
              <a:gd name="connsiteY38" fmla="*/ 821257 h 821257"/>
              <a:gd name="connsiteX39" fmla="*/ 0 w 7932576"/>
              <a:gd name="connsiteY39" fmla="*/ 684378 h 821257"/>
              <a:gd name="connsiteX40" fmla="*/ 0 w 7932576"/>
              <a:gd name="connsiteY40" fmla="*/ 684381 h 821257"/>
              <a:gd name="connsiteX41" fmla="*/ 0 w 7932576"/>
              <a:gd name="connsiteY41" fmla="*/ 479067 h 821257"/>
              <a:gd name="connsiteX42" fmla="*/ 0 w 7932576"/>
              <a:gd name="connsiteY42" fmla="*/ 479067 h 821257"/>
              <a:gd name="connsiteX43" fmla="*/ 0 w 7932576"/>
              <a:gd name="connsiteY43" fmla="*/ 136879 h 82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7932576" h="821257" fill="none" extrusionOk="0">
                <a:moveTo>
                  <a:pt x="0" y="136879"/>
                </a:moveTo>
                <a:cubicBezTo>
                  <a:pt x="-1866" y="64717"/>
                  <a:pt x="49934" y="5568"/>
                  <a:pt x="136879" y="0"/>
                </a:cubicBezTo>
                <a:cubicBezTo>
                  <a:pt x="265899" y="-28862"/>
                  <a:pt x="526697" y="15730"/>
                  <a:pt x="705783" y="0"/>
                </a:cubicBezTo>
                <a:cubicBezTo>
                  <a:pt x="884869" y="-15730"/>
                  <a:pt x="1047306" y="62019"/>
                  <a:pt x="1322096" y="0"/>
                </a:cubicBezTo>
                <a:lnTo>
                  <a:pt x="1322096" y="0"/>
                </a:lnTo>
                <a:cubicBezTo>
                  <a:pt x="1481917" y="-9654"/>
                  <a:pt x="1608298" y="53665"/>
                  <a:pt x="1817882" y="0"/>
                </a:cubicBezTo>
                <a:cubicBezTo>
                  <a:pt x="2027466" y="-53665"/>
                  <a:pt x="2135766" y="54036"/>
                  <a:pt x="2313668" y="0"/>
                </a:cubicBezTo>
                <a:cubicBezTo>
                  <a:pt x="2491570" y="-54036"/>
                  <a:pt x="2557938" y="7297"/>
                  <a:pt x="2749960" y="0"/>
                </a:cubicBezTo>
                <a:cubicBezTo>
                  <a:pt x="2941982" y="-7297"/>
                  <a:pt x="3153146" y="17161"/>
                  <a:pt x="3305240" y="0"/>
                </a:cubicBezTo>
                <a:cubicBezTo>
                  <a:pt x="3416048" y="-1732"/>
                  <a:pt x="3584080" y="23379"/>
                  <a:pt x="3731833" y="0"/>
                </a:cubicBezTo>
                <a:cubicBezTo>
                  <a:pt x="3879586" y="-23379"/>
                  <a:pt x="4026922" y="24277"/>
                  <a:pt x="4203331" y="0"/>
                </a:cubicBezTo>
                <a:cubicBezTo>
                  <a:pt x="4379740" y="-24277"/>
                  <a:pt x="4441005" y="49459"/>
                  <a:pt x="4629925" y="0"/>
                </a:cubicBezTo>
                <a:cubicBezTo>
                  <a:pt x="4818845" y="-49459"/>
                  <a:pt x="4988468" y="73991"/>
                  <a:pt x="5281041" y="0"/>
                </a:cubicBezTo>
                <a:cubicBezTo>
                  <a:pt x="5573614" y="-73991"/>
                  <a:pt x="5589481" y="29860"/>
                  <a:pt x="5842348" y="0"/>
                </a:cubicBezTo>
                <a:cubicBezTo>
                  <a:pt x="6095215" y="-29860"/>
                  <a:pt x="6175765" y="99"/>
                  <a:pt x="6313846" y="0"/>
                </a:cubicBezTo>
                <a:cubicBezTo>
                  <a:pt x="6451927" y="-99"/>
                  <a:pt x="6669712" y="14170"/>
                  <a:pt x="6785344" y="0"/>
                </a:cubicBezTo>
                <a:cubicBezTo>
                  <a:pt x="6900976" y="-14170"/>
                  <a:pt x="7037394" y="29367"/>
                  <a:pt x="7211938" y="0"/>
                </a:cubicBezTo>
                <a:cubicBezTo>
                  <a:pt x="7386482" y="-29367"/>
                  <a:pt x="7603635" y="24136"/>
                  <a:pt x="7795697" y="0"/>
                </a:cubicBezTo>
                <a:cubicBezTo>
                  <a:pt x="7872120" y="-16493"/>
                  <a:pt x="7949040" y="64012"/>
                  <a:pt x="7932576" y="136879"/>
                </a:cubicBezTo>
                <a:cubicBezTo>
                  <a:pt x="7969367" y="257912"/>
                  <a:pt x="7895335" y="328749"/>
                  <a:pt x="7932576" y="479067"/>
                </a:cubicBezTo>
                <a:lnTo>
                  <a:pt x="7932576" y="479067"/>
                </a:lnTo>
                <a:cubicBezTo>
                  <a:pt x="7933201" y="551611"/>
                  <a:pt x="7915046" y="603694"/>
                  <a:pt x="7932576" y="684381"/>
                </a:cubicBezTo>
                <a:lnTo>
                  <a:pt x="7932576" y="684378"/>
                </a:lnTo>
                <a:cubicBezTo>
                  <a:pt x="7937134" y="750410"/>
                  <a:pt x="7884705" y="805551"/>
                  <a:pt x="7795697" y="821257"/>
                </a:cubicBezTo>
                <a:cubicBezTo>
                  <a:pt x="7629788" y="848292"/>
                  <a:pt x="7578898" y="776459"/>
                  <a:pt x="7369104" y="821257"/>
                </a:cubicBezTo>
                <a:cubicBezTo>
                  <a:pt x="7159310" y="866055"/>
                  <a:pt x="7051982" y="781512"/>
                  <a:pt x="6942510" y="821257"/>
                </a:cubicBezTo>
                <a:cubicBezTo>
                  <a:pt x="6833038" y="861002"/>
                  <a:pt x="6696754" y="782610"/>
                  <a:pt x="6471012" y="821257"/>
                </a:cubicBezTo>
                <a:cubicBezTo>
                  <a:pt x="6245270" y="859904"/>
                  <a:pt x="6232219" y="814895"/>
                  <a:pt x="6044419" y="821257"/>
                </a:cubicBezTo>
                <a:cubicBezTo>
                  <a:pt x="5856619" y="827619"/>
                  <a:pt x="5778423" y="818160"/>
                  <a:pt x="5528016" y="821257"/>
                </a:cubicBezTo>
                <a:cubicBezTo>
                  <a:pt x="5277609" y="824354"/>
                  <a:pt x="5079152" y="764314"/>
                  <a:pt x="4966709" y="821257"/>
                </a:cubicBezTo>
                <a:cubicBezTo>
                  <a:pt x="4854266" y="878200"/>
                  <a:pt x="4601724" y="809200"/>
                  <a:pt x="4495211" y="821257"/>
                </a:cubicBezTo>
                <a:cubicBezTo>
                  <a:pt x="4388698" y="833314"/>
                  <a:pt x="4156674" y="757363"/>
                  <a:pt x="3933904" y="821257"/>
                </a:cubicBezTo>
                <a:cubicBezTo>
                  <a:pt x="3711134" y="885151"/>
                  <a:pt x="3547802" y="783045"/>
                  <a:pt x="3305240" y="821257"/>
                </a:cubicBezTo>
                <a:cubicBezTo>
                  <a:pt x="3099997" y="874094"/>
                  <a:pt x="3028698" y="842608"/>
                  <a:pt x="2789636" y="874639"/>
                </a:cubicBezTo>
                <a:cubicBezTo>
                  <a:pt x="2550574" y="906670"/>
                  <a:pt x="2488652" y="888549"/>
                  <a:pt x="2313694" y="923914"/>
                </a:cubicBezTo>
                <a:cubicBezTo>
                  <a:pt x="2078835" y="940747"/>
                  <a:pt x="2022144" y="838053"/>
                  <a:pt x="1847643" y="875665"/>
                </a:cubicBezTo>
                <a:cubicBezTo>
                  <a:pt x="1673142" y="913277"/>
                  <a:pt x="1438007" y="787415"/>
                  <a:pt x="1322096" y="821257"/>
                </a:cubicBezTo>
                <a:cubicBezTo>
                  <a:pt x="1080993" y="859426"/>
                  <a:pt x="885296" y="796041"/>
                  <a:pt x="741340" y="821257"/>
                </a:cubicBezTo>
                <a:cubicBezTo>
                  <a:pt x="597384" y="846473"/>
                  <a:pt x="364504" y="811737"/>
                  <a:pt x="136879" y="821257"/>
                </a:cubicBezTo>
                <a:cubicBezTo>
                  <a:pt x="72699" y="834599"/>
                  <a:pt x="13078" y="767364"/>
                  <a:pt x="0" y="684378"/>
                </a:cubicBezTo>
                <a:lnTo>
                  <a:pt x="0" y="684381"/>
                </a:lnTo>
                <a:cubicBezTo>
                  <a:pt x="-19030" y="598890"/>
                  <a:pt x="7238" y="565816"/>
                  <a:pt x="0" y="479067"/>
                </a:cubicBezTo>
                <a:lnTo>
                  <a:pt x="0" y="479067"/>
                </a:lnTo>
                <a:cubicBezTo>
                  <a:pt x="-6125" y="395825"/>
                  <a:pt x="3804" y="301405"/>
                  <a:pt x="0" y="136879"/>
                </a:cubicBezTo>
                <a:close/>
              </a:path>
              <a:path w="7932576" h="821257" stroke="0" extrusionOk="0">
                <a:moveTo>
                  <a:pt x="0" y="136879"/>
                </a:moveTo>
                <a:cubicBezTo>
                  <a:pt x="3753" y="57648"/>
                  <a:pt x="49266" y="9298"/>
                  <a:pt x="136879" y="0"/>
                </a:cubicBezTo>
                <a:cubicBezTo>
                  <a:pt x="388195" y="-15004"/>
                  <a:pt x="542913" y="45728"/>
                  <a:pt x="717635" y="0"/>
                </a:cubicBezTo>
                <a:cubicBezTo>
                  <a:pt x="892357" y="-45728"/>
                  <a:pt x="1085016" y="2104"/>
                  <a:pt x="1322096" y="0"/>
                </a:cubicBezTo>
                <a:lnTo>
                  <a:pt x="1322096" y="0"/>
                </a:lnTo>
                <a:cubicBezTo>
                  <a:pt x="1509321" y="-61540"/>
                  <a:pt x="1684734" y="27054"/>
                  <a:pt x="1837713" y="0"/>
                </a:cubicBezTo>
                <a:cubicBezTo>
                  <a:pt x="1990692" y="-27054"/>
                  <a:pt x="2156346" y="5928"/>
                  <a:pt x="2353331" y="0"/>
                </a:cubicBezTo>
                <a:cubicBezTo>
                  <a:pt x="2550316" y="-5928"/>
                  <a:pt x="2633116" y="29495"/>
                  <a:pt x="2868948" y="0"/>
                </a:cubicBezTo>
                <a:cubicBezTo>
                  <a:pt x="3104780" y="-29495"/>
                  <a:pt x="3159027" y="2946"/>
                  <a:pt x="3305240" y="0"/>
                </a:cubicBezTo>
                <a:cubicBezTo>
                  <a:pt x="3502971" y="-69449"/>
                  <a:pt x="3640086" y="4251"/>
                  <a:pt x="3911452" y="0"/>
                </a:cubicBezTo>
                <a:cubicBezTo>
                  <a:pt x="4182818" y="-4251"/>
                  <a:pt x="4373651" y="56141"/>
                  <a:pt x="4562568" y="0"/>
                </a:cubicBezTo>
                <a:cubicBezTo>
                  <a:pt x="4751485" y="-56141"/>
                  <a:pt x="4848438" y="13340"/>
                  <a:pt x="4989161" y="0"/>
                </a:cubicBezTo>
                <a:cubicBezTo>
                  <a:pt x="5129884" y="-13340"/>
                  <a:pt x="5363167" y="44395"/>
                  <a:pt x="5550469" y="0"/>
                </a:cubicBezTo>
                <a:cubicBezTo>
                  <a:pt x="5737771" y="-44395"/>
                  <a:pt x="5949249" y="35297"/>
                  <a:pt x="6111776" y="0"/>
                </a:cubicBezTo>
                <a:cubicBezTo>
                  <a:pt x="6274303" y="-35297"/>
                  <a:pt x="6369762" y="45511"/>
                  <a:pt x="6583274" y="0"/>
                </a:cubicBezTo>
                <a:cubicBezTo>
                  <a:pt x="6796786" y="-45511"/>
                  <a:pt x="6959391" y="3949"/>
                  <a:pt x="7054772" y="0"/>
                </a:cubicBezTo>
                <a:cubicBezTo>
                  <a:pt x="7150153" y="-3949"/>
                  <a:pt x="7625240" y="75932"/>
                  <a:pt x="7795697" y="0"/>
                </a:cubicBezTo>
                <a:cubicBezTo>
                  <a:pt x="7873622" y="-4513"/>
                  <a:pt x="7930324" y="60239"/>
                  <a:pt x="7932576" y="136879"/>
                </a:cubicBezTo>
                <a:cubicBezTo>
                  <a:pt x="7962565" y="282992"/>
                  <a:pt x="7901075" y="347574"/>
                  <a:pt x="7932576" y="479067"/>
                </a:cubicBezTo>
                <a:lnTo>
                  <a:pt x="7932576" y="479067"/>
                </a:lnTo>
                <a:cubicBezTo>
                  <a:pt x="7954129" y="555250"/>
                  <a:pt x="7914895" y="642621"/>
                  <a:pt x="7932576" y="684381"/>
                </a:cubicBezTo>
                <a:lnTo>
                  <a:pt x="7932576" y="684378"/>
                </a:lnTo>
                <a:cubicBezTo>
                  <a:pt x="7946615" y="763956"/>
                  <a:pt x="7858417" y="827401"/>
                  <a:pt x="7795697" y="821257"/>
                </a:cubicBezTo>
                <a:cubicBezTo>
                  <a:pt x="7672612" y="879523"/>
                  <a:pt x="7402968" y="774856"/>
                  <a:pt x="7189485" y="821257"/>
                </a:cubicBezTo>
                <a:cubicBezTo>
                  <a:pt x="6976002" y="867658"/>
                  <a:pt x="6847971" y="779410"/>
                  <a:pt x="6717987" y="821257"/>
                </a:cubicBezTo>
                <a:cubicBezTo>
                  <a:pt x="6588003" y="863104"/>
                  <a:pt x="6393843" y="776159"/>
                  <a:pt x="6111776" y="821257"/>
                </a:cubicBezTo>
                <a:cubicBezTo>
                  <a:pt x="5829709" y="866355"/>
                  <a:pt x="5846105" y="766645"/>
                  <a:pt x="5640278" y="821257"/>
                </a:cubicBezTo>
                <a:cubicBezTo>
                  <a:pt x="5434451" y="875869"/>
                  <a:pt x="5348574" y="806070"/>
                  <a:pt x="5213684" y="821257"/>
                </a:cubicBezTo>
                <a:cubicBezTo>
                  <a:pt x="5078794" y="836444"/>
                  <a:pt x="4703382" y="758288"/>
                  <a:pt x="4562568" y="821257"/>
                </a:cubicBezTo>
                <a:cubicBezTo>
                  <a:pt x="4421754" y="884226"/>
                  <a:pt x="4091117" y="811845"/>
                  <a:pt x="3911452" y="821257"/>
                </a:cubicBezTo>
                <a:cubicBezTo>
                  <a:pt x="3731787" y="830669"/>
                  <a:pt x="3462190" y="751699"/>
                  <a:pt x="3305240" y="821257"/>
                </a:cubicBezTo>
                <a:cubicBezTo>
                  <a:pt x="3094708" y="881024"/>
                  <a:pt x="2995595" y="845851"/>
                  <a:pt x="2819382" y="871559"/>
                </a:cubicBezTo>
                <a:cubicBezTo>
                  <a:pt x="2643169" y="897267"/>
                  <a:pt x="2557397" y="872117"/>
                  <a:pt x="2313694" y="923914"/>
                </a:cubicBezTo>
                <a:cubicBezTo>
                  <a:pt x="2108173" y="928005"/>
                  <a:pt x="1989100" y="853526"/>
                  <a:pt x="1847643" y="875665"/>
                </a:cubicBezTo>
                <a:cubicBezTo>
                  <a:pt x="1706187" y="897805"/>
                  <a:pt x="1498914" y="837520"/>
                  <a:pt x="1322096" y="821257"/>
                </a:cubicBezTo>
                <a:cubicBezTo>
                  <a:pt x="1084819" y="857289"/>
                  <a:pt x="1024650" y="794864"/>
                  <a:pt x="729488" y="821257"/>
                </a:cubicBezTo>
                <a:cubicBezTo>
                  <a:pt x="434326" y="847650"/>
                  <a:pt x="358096" y="790507"/>
                  <a:pt x="136879" y="821257"/>
                </a:cubicBezTo>
                <a:cubicBezTo>
                  <a:pt x="72824" y="816443"/>
                  <a:pt x="-2475" y="753906"/>
                  <a:pt x="0" y="684378"/>
                </a:cubicBezTo>
                <a:lnTo>
                  <a:pt x="0" y="684381"/>
                </a:lnTo>
                <a:cubicBezTo>
                  <a:pt x="-2423" y="614628"/>
                  <a:pt x="4982" y="534448"/>
                  <a:pt x="0" y="479067"/>
                </a:cubicBezTo>
                <a:lnTo>
                  <a:pt x="0" y="479067"/>
                </a:lnTo>
                <a:cubicBezTo>
                  <a:pt x="-27247" y="345997"/>
                  <a:pt x="32875" y="276672"/>
                  <a:pt x="0" y="136879"/>
                </a:cubicBezTo>
                <a:close/>
              </a:path>
            </a:pathLst>
          </a:custGeom>
          <a:solidFill>
            <a:schemeClr val="tx2">
              <a:lumMod val="75000"/>
              <a:lumOff val="25000"/>
            </a:schemeClr>
          </a:solidFill>
          <a:ln>
            <a:solidFill>
              <a:schemeClr val="bg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062210263">
                  <a:prstGeom prst="wedgeRoundRectCallou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dirty="0"/>
            </a:br>
            <a:r>
              <a:rPr lang="en-US" dirty="0"/>
              <a:t>The tendency to favor or disfavor a thing, a person, or a group compared to another, usually in a way considered unfair!</a:t>
            </a:r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algn="ctr"/>
            <a:endParaRPr lang="en-US" dirty="0"/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06AC7CE-EBA0-626D-FE58-C244FE89DD0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17F52A5-3653-0487-FA7E-25720BE93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D150BC99-C876-677F-8E19-AF9292F911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492025-1DFA-ECED-EEAC-E06ABCB1011A}"/>
              </a:ext>
            </a:extLst>
          </p:cNvPr>
          <p:cNvSpPr txBox="1"/>
          <p:nvPr/>
        </p:nvSpPr>
        <p:spPr>
          <a:xfrm>
            <a:off x="5231757" y="5230699"/>
            <a:ext cx="4375230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Need to understand bias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Models reproduce or even amplify bias</a:t>
            </a:r>
          </a:p>
        </p:txBody>
      </p:sp>
    </p:spTree>
    <p:extLst>
      <p:ext uri="{BB962C8B-B14F-4D97-AF65-F5344CB8AC3E}">
        <p14:creationId xmlns:p14="http://schemas.microsoft.com/office/powerpoint/2010/main" val="34007583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AAD62-B4C5-0AF0-3E4A-C211B9F7B7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a typeface="Source Serif Pro" pitchFamily="18"/>
              </a:rPr>
              <a:t>What is bias in AI systems?</a:t>
            </a:r>
            <a:endParaRPr lang="en-US" dirty="0"/>
          </a:p>
        </p:txBody>
      </p:sp>
      <p:pic>
        <p:nvPicPr>
          <p:cNvPr id="5" name="Εικόνα 4" descr="Εικόνα που περιέχει έπιπλα, τραπέζι, άτομ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F6EE5697-2E1C-D1DA-9D8E-B959CABF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17" y="1606832"/>
            <a:ext cx="7695162" cy="439723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F0F250E-31EF-D460-C3DF-C625F45E1E14}"/>
              </a:ext>
            </a:extLst>
          </p:cNvPr>
          <p:cNvSpPr/>
          <p:nvPr/>
        </p:nvSpPr>
        <p:spPr>
          <a:xfrm>
            <a:off x="6213986" y="2005780"/>
            <a:ext cx="108155" cy="151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6B4ECD-2DF1-EE58-84CE-C122393F3C0C}"/>
              </a:ext>
            </a:extLst>
          </p:cNvPr>
          <p:cNvSpPr txBox="1"/>
          <p:nvPr/>
        </p:nvSpPr>
        <p:spPr>
          <a:xfrm>
            <a:off x="6060359" y="1897072"/>
            <a:ext cx="30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5E6D145F-594A-40E3-3833-3628FC66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44</a:t>
            </a:fld>
            <a:endParaRPr lang="el-GR" dirty="0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267C396A-2EB2-F719-21AA-1B9B6E3C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1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3DDEBC9-8EDD-D43D-6194-C3A912389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D4F7E4C-546E-35BF-9921-F2DE4A83A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4DBF6DE-836D-D190-8DF6-9F03AE8357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33FCC1-445A-B04B-B49E-2F33BA159E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1613" y="2203160"/>
            <a:ext cx="996122" cy="61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086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FF595-4672-08BE-1B06-7A992C1C3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14C91-1439-64E0-AF16-431865793A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a typeface="Source Serif Pro" pitchFamily="18"/>
              </a:rPr>
              <a:t>What is bias in AI systems?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DFA574-584C-7C18-7D63-0061CAA1EE29}"/>
              </a:ext>
            </a:extLst>
          </p:cNvPr>
          <p:cNvSpPr/>
          <p:nvPr/>
        </p:nvSpPr>
        <p:spPr>
          <a:xfrm>
            <a:off x="6213986" y="2005780"/>
            <a:ext cx="108155" cy="151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485AB5-D4F7-5E8F-C61E-2441EB2CE014}"/>
              </a:ext>
            </a:extLst>
          </p:cNvPr>
          <p:cNvSpPr txBox="1"/>
          <p:nvPr/>
        </p:nvSpPr>
        <p:spPr>
          <a:xfrm>
            <a:off x="6060359" y="1897072"/>
            <a:ext cx="30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E0380882-A056-D6C8-3DAC-C5155DB18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45</a:t>
            </a:fld>
            <a:endParaRPr lang="el-GR" dirty="0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754BE2E9-7782-596F-8E24-9F9965372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59F1E1-3D15-2762-35CF-B1824DBE9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521" y="1807828"/>
            <a:ext cx="5612930" cy="2181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6F1980-DEC3-3297-A4A9-9D01C4F3B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55" y="4106778"/>
            <a:ext cx="5612096" cy="1956456"/>
          </a:xfrm>
          <a:prstGeom prst="rect">
            <a:avLst/>
          </a:prstGeom>
        </p:spPr>
      </p:pic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6400626-953B-1F9F-CCC0-F45E6BA37D2A}"/>
              </a:ext>
            </a:extLst>
          </p:cNvPr>
          <p:cNvCxnSpPr>
            <a:cxnSpLocks/>
          </p:cNvCxnSpPr>
          <p:nvPr/>
        </p:nvCxnSpPr>
        <p:spPr>
          <a:xfrm>
            <a:off x="3852809" y="2970607"/>
            <a:ext cx="3786027" cy="2077128"/>
          </a:xfrm>
          <a:prstGeom prst="bentConnector3">
            <a:avLst>
              <a:gd name="adj1" fmla="val 52578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Elbow 27">
            <a:extLst>
              <a:ext uri="{FF2B5EF4-FFF2-40B4-BE49-F238E27FC236}">
                <a16:creationId xmlns:a16="http://schemas.microsoft.com/office/drawing/2014/main" id="{9632920F-3DBC-E692-E773-2E4DA9A8AB6A}"/>
              </a:ext>
            </a:extLst>
          </p:cNvPr>
          <p:cNvCxnSpPr>
            <a:cxnSpLocks/>
          </p:cNvCxnSpPr>
          <p:nvPr/>
        </p:nvCxnSpPr>
        <p:spPr>
          <a:xfrm>
            <a:off x="3852809" y="2512031"/>
            <a:ext cx="2619910" cy="2290077"/>
          </a:xfrm>
          <a:prstGeom prst="bentConnector3">
            <a:avLst>
              <a:gd name="adj1" fmla="val 84118"/>
            </a:avLst>
          </a:prstGeom>
          <a:ln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4F75FA4-DFC6-5995-7AF2-4075FE1D8E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5DEC1E-B2B5-36EB-87F5-893D9F7F0F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81FEA07A-9037-7F0D-6A93-67ACF556B3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61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A1C5-1FCF-65D1-8EAB-378894E03A4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a typeface="Source Serif Pro" pitchFamily="18"/>
              </a:rPr>
              <a:t>Bias in AI systems</a:t>
            </a:r>
          </a:p>
        </p:txBody>
      </p:sp>
      <p:pic>
        <p:nvPicPr>
          <p:cNvPr id="7" name="Εικόνα 6" descr="Εικόνα που περιέχει άνδρας, ρουχισμός, υπολογιστής, άτομο&#10;&#10;Περιγραφή που δημιουργήθηκε αυτόματα">
            <a:extLst>
              <a:ext uri="{FF2B5EF4-FFF2-40B4-BE49-F238E27FC236}">
                <a16:creationId xmlns:a16="http://schemas.microsoft.com/office/drawing/2014/main" id="{D3A776AA-6FAE-5CA8-3A38-A17E81EE4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04" y="1456174"/>
            <a:ext cx="9253588" cy="4322667"/>
          </a:xfrm>
          <a:prstGeom prst="rect">
            <a:avLst/>
          </a:prstGeom>
        </p:spPr>
      </p:pic>
      <p:pic>
        <p:nvPicPr>
          <p:cNvPr id="12" name="Εικόνα 11" descr="Εικόνα που περιέχει ρουχισμός, ανθρώπινο πρόσωπο, άτομο,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357DC52-5090-4ED0-B5A1-33DDA6C9F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425" y="1492945"/>
            <a:ext cx="9405728" cy="4322667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FE5D316-44E7-B73C-02CC-DBD5E54E8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007" y="1444860"/>
            <a:ext cx="9405728" cy="439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A57D0935-B6AC-9955-4CCE-9A7F0E76E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46</a:t>
            </a:fld>
            <a:endParaRPr lang="el-GR" dirty="0"/>
          </a:p>
        </p:txBody>
      </p:sp>
      <p:sp>
        <p:nvSpPr>
          <p:cNvPr id="11" name="Date Placeholder 11">
            <a:extLst>
              <a:ext uri="{FF2B5EF4-FFF2-40B4-BE49-F238E27FC236}">
                <a16:creationId xmlns:a16="http://schemas.microsoft.com/office/drawing/2014/main" id="{BA2DCB0F-2C53-9F5F-B13B-FC4F9FAA58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DD07BB34-1D7B-F3D8-ED4A-334D0DF6C6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769438D-BF41-EAD1-6771-8B0ACB8A04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59C99FC-2E81-32AA-22FF-F1E01CB415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6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5A1C5-1FCF-65D1-8EAB-378894E03A4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a typeface="Source Serif Pro" pitchFamily="18"/>
              </a:rPr>
              <a:t>Fairness in AI systems</a:t>
            </a:r>
          </a:p>
        </p:txBody>
      </p:sp>
      <p:pic>
        <p:nvPicPr>
          <p:cNvPr id="4" name="Εικόνα 3" descr="Εικόνα που περιέχει ρουχισμός, κείμενο, άτομο, ανθρώπινο πρόσωπο&#10;&#10;Περιγραφή που δημιουργήθηκε αυτόματα">
            <a:extLst>
              <a:ext uri="{FF2B5EF4-FFF2-40B4-BE49-F238E27FC236}">
                <a16:creationId xmlns:a16="http://schemas.microsoft.com/office/drawing/2014/main" id="{C90EF180-E398-382D-B2D7-36180C4D9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92" y="1690688"/>
            <a:ext cx="9180811" cy="4219952"/>
          </a:xfrm>
          <a:prstGeom prst="rect">
            <a:avLst/>
          </a:prstGeom>
        </p:spPr>
      </p:pic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CC272F5E-3072-1830-C4E1-8EDA3B11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47</a:t>
            </a:fld>
            <a:endParaRPr lang="el-GR" dirty="0"/>
          </a:p>
        </p:txBody>
      </p:sp>
      <p:sp>
        <p:nvSpPr>
          <p:cNvPr id="11" name="Date Placeholder 11">
            <a:extLst>
              <a:ext uri="{FF2B5EF4-FFF2-40B4-BE49-F238E27FC236}">
                <a16:creationId xmlns:a16="http://schemas.microsoft.com/office/drawing/2014/main" id="{C0635CED-EDAE-B5BA-E4F5-C36BA129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6587A06F-EB4B-6565-CA70-2F8A711A9C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5E9CE729-4D39-C7BF-7EBB-EE5AB2D2AB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8CADD92-9791-56AA-D5BA-4BBCAADDC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71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470DA-94D4-40E0-BD59-78BE5B13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Characteristic examples of inherited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AF9DD-73FF-D7AF-6798-A0FA786D42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1825625"/>
            <a:ext cx="72898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Finance – Loan Denials</a:t>
            </a:r>
            <a:br>
              <a:rPr lang="en-US" sz="2400" dirty="0"/>
            </a:br>
            <a:r>
              <a:rPr lang="en-US" sz="2400" dirty="0"/>
              <a:t>AI credit scoring unfairly rejected single mothers.</a:t>
            </a:r>
            <a:br>
              <a:rPr lang="en-US" sz="2400" dirty="0"/>
            </a:br>
            <a:endParaRPr lang="en-US" sz="2400" dirty="0"/>
          </a:p>
          <a:p>
            <a:pPr>
              <a:buNone/>
            </a:pPr>
            <a:r>
              <a:rPr lang="en-US" sz="2400" b="1" dirty="0"/>
              <a:t>Healthcare – Misdiagnosis</a:t>
            </a:r>
            <a:br>
              <a:rPr lang="en-US" sz="2400" dirty="0"/>
            </a:br>
            <a:r>
              <a:rPr lang="en-US" sz="2400" dirty="0"/>
              <a:t>A diagnostic model missed pneumonia in darker-skinned patients.</a:t>
            </a:r>
            <a:br>
              <a:rPr lang="en-US" sz="2400" dirty="0"/>
            </a:br>
            <a:endParaRPr lang="en-US" sz="2400" dirty="0"/>
          </a:p>
          <a:p>
            <a:pPr>
              <a:buNone/>
            </a:pPr>
            <a:r>
              <a:rPr lang="en-US" sz="2400" b="1" dirty="0"/>
              <a:t>Justice – Risk Prediction Bias</a:t>
            </a:r>
            <a:br>
              <a:rPr lang="en-US" sz="2400" dirty="0"/>
            </a:br>
            <a:r>
              <a:rPr lang="en-US" sz="2400" dirty="0"/>
              <a:t>Courts used opaque models that rated Black defendants as higher risk.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3D414E6E-8566-A808-9990-13198A174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48</a:t>
            </a:fld>
            <a:endParaRPr lang="el-GR" dirty="0"/>
          </a:p>
        </p:txBody>
      </p:sp>
      <p:sp>
        <p:nvSpPr>
          <p:cNvPr id="10" name="Date Placeholder 11">
            <a:extLst>
              <a:ext uri="{FF2B5EF4-FFF2-40B4-BE49-F238E27FC236}">
                <a16:creationId xmlns:a16="http://schemas.microsoft.com/office/drawing/2014/main" id="{8C4FFEF6-6ED4-099B-87DF-8D47EFEE07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2" name="Rectangle 11" descr="Δολάριο">
            <a:extLst>
              <a:ext uri="{FF2B5EF4-FFF2-40B4-BE49-F238E27FC236}">
                <a16:creationId xmlns:a16="http://schemas.microsoft.com/office/drawing/2014/main" id="{87BCA5E2-233F-4140-3547-B9F236AB2455}"/>
              </a:ext>
            </a:extLst>
          </p:cNvPr>
          <p:cNvSpPr/>
          <p:nvPr/>
        </p:nvSpPr>
        <p:spPr>
          <a:xfrm>
            <a:off x="776100" y="1870075"/>
            <a:ext cx="431800" cy="36512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 descr="Στηθοσκόπιο">
            <a:extLst>
              <a:ext uri="{FF2B5EF4-FFF2-40B4-BE49-F238E27FC236}">
                <a16:creationId xmlns:a16="http://schemas.microsoft.com/office/drawing/2014/main" id="{41D76124-7473-5C35-2BA8-8553F625EA84}"/>
              </a:ext>
            </a:extLst>
          </p:cNvPr>
          <p:cNvSpPr/>
          <p:nvPr/>
        </p:nvSpPr>
        <p:spPr>
          <a:xfrm>
            <a:off x="770274" y="2975302"/>
            <a:ext cx="498358" cy="36512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4" name="Graphic 13" descr="Gavel outline">
            <a:extLst>
              <a:ext uri="{FF2B5EF4-FFF2-40B4-BE49-F238E27FC236}">
                <a16:creationId xmlns:a16="http://schemas.microsoft.com/office/drawing/2014/main" id="{CB761269-8C22-BE36-B8F8-57A767B7AD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5734" y="4318001"/>
            <a:ext cx="492532" cy="492532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4A220A06-8C02-8192-3718-784431711E6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216" t="12652" r="5507" b="7752"/>
          <a:stretch/>
        </p:blipFill>
        <p:spPr>
          <a:xfrm>
            <a:off x="8971344" y="2060496"/>
            <a:ext cx="1719470" cy="153062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1A8E8C9-FED1-C008-CE7B-D3B458E455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1A513168-19E8-CD69-2313-48357C333F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5BA9E0B-5FCE-1360-6CE1-AA8CAB7FFF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118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74"/>
            <a:ext cx="10515600" cy="1325563"/>
          </a:xfrm>
        </p:spPr>
        <p:txBody>
          <a:bodyPr/>
          <a:lstStyle/>
          <a:p>
            <a:r>
              <a:rPr lang="en-US" dirty="0"/>
              <a:t>Fairness Definitions</a:t>
            </a:r>
            <a:endParaRPr lang="el-GR" dirty="0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BA22EFC6-98A9-F3B0-B1C4-330F2E81923C}"/>
              </a:ext>
            </a:extLst>
          </p:cNvPr>
          <p:cNvSpPr/>
          <p:nvPr/>
        </p:nvSpPr>
        <p:spPr>
          <a:xfrm>
            <a:off x="838200" y="3331004"/>
            <a:ext cx="1019303" cy="8752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Fairness</a:t>
            </a:r>
            <a:endParaRPr lang="el-GR" sz="1600" dirty="0"/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AB48A6ED-F21D-71D3-BAD0-8409F9161E72}"/>
              </a:ext>
            </a:extLst>
          </p:cNvPr>
          <p:cNvSpPr/>
          <p:nvPr/>
        </p:nvSpPr>
        <p:spPr>
          <a:xfrm>
            <a:off x="2280178" y="2412808"/>
            <a:ext cx="1381902" cy="3620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Criteria</a:t>
            </a:r>
            <a:endParaRPr lang="el-GR" sz="1600" dirty="0"/>
          </a:p>
        </p:txBody>
      </p:sp>
      <p:sp>
        <p:nvSpPr>
          <p:cNvPr id="8" name="Ορθογώνιο: Στρογγύλεμα γωνιών 2">
            <a:extLst>
              <a:ext uri="{FF2B5EF4-FFF2-40B4-BE49-F238E27FC236}">
                <a16:creationId xmlns:a16="http://schemas.microsoft.com/office/drawing/2014/main" id="{8BA10D84-AF71-1C90-1FB4-880138FE50E8}"/>
              </a:ext>
            </a:extLst>
          </p:cNvPr>
          <p:cNvSpPr/>
          <p:nvPr/>
        </p:nvSpPr>
        <p:spPr>
          <a:xfrm>
            <a:off x="2280179" y="3388447"/>
            <a:ext cx="1381902" cy="3620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Stage</a:t>
            </a:r>
            <a:endParaRPr lang="el-GR" sz="1600" dirty="0"/>
          </a:p>
        </p:txBody>
      </p:sp>
      <p:sp>
        <p:nvSpPr>
          <p:cNvPr id="9" name="Ορθογώνιο: Στρογγύλεμα γωνιών 2">
            <a:extLst>
              <a:ext uri="{FF2B5EF4-FFF2-40B4-BE49-F238E27FC236}">
                <a16:creationId xmlns:a16="http://schemas.microsoft.com/office/drawing/2014/main" id="{2A855B78-AE59-2553-3042-E63262F87502}"/>
              </a:ext>
            </a:extLst>
          </p:cNvPr>
          <p:cNvSpPr/>
          <p:nvPr/>
        </p:nvSpPr>
        <p:spPr>
          <a:xfrm>
            <a:off x="2280177" y="4842991"/>
            <a:ext cx="1381902" cy="3620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Task</a:t>
            </a:r>
            <a:endParaRPr lang="el-GR" sz="1600" dirty="0"/>
          </a:p>
        </p:txBody>
      </p:sp>
      <p:sp>
        <p:nvSpPr>
          <p:cNvPr id="10" name="Ορθογώνιο: Στρογγύλεμα γωνιών 2">
            <a:extLst>
              <a:ext uri="{FF2B5EF4-FFF2-40B4-BE49-F238E27FC236}">
                <a16:creationId xmlns:a16="http://schemas.microsoft.com/office/drawing/2014/main" id="{1E6F07D1-8B32-A708-DC35-9AB21720225C}"/>
              </a:ext>
            </a:extLst>
          </p:cNvPr>
          <p:cNvSpPr/>
          <p:nvPr/>
        </p:nvSpPr>
        <p:spPr>
          <a:xfrm>
            <a:off x="2280184" y="5841990"/>
            <a:ext cx="1381902" cy="36206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Modality</a:t>
            </a:r>
            <a:endParaRPr lang="el-GR" sz="1600" dirty="0"/>
          </a:p>
        </p:txBody>
      </p:sp>
      <p:sp>
        <p:nvSpPr>
          <p:cNvPr id="11" name="Ορθογώνιο: Στρογγύλεμα γωνιών 2">
            <a:extLst>
              <a:ext uri="{FF2B5EF4-FFF2-40B4-BE49-F238E27FC236}">
                <a16:creationId xmlns:a16="http://schemas.microsoft.com/office/drawing/2014/main" id="{6078736B-FD3B-D79F-225D-09FB49E6FAF1}"/>
              </a:ext>
            </a:extLst>
          </p:cNvPr>
          <p:cNvSpPr/>
          <p:nvPr/>
        </p:nvSpPr>
        <p:spPr>
          <a:xfrm>
            <a:off x="2280177" y="1668875"/>
            <a:ext cx="1381902" cy="39827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Level</a:t>
            </a:r>
            <a:endParaRPr lang="el-GR" sz="1600" dirty="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61ECAF60-0B51-E866-2DCD-AF77FE5AEC87}"/>
              </a:ext>
            </a:extLst>
          </p:cNvPr>
          <p:cNvCxnSpPr>
            <a:stCxn id="7" idx="3"/>
            <a:endCxn id="11" idx="1"/>
          </p:cNvCxnSpPr>
          <p:nvPr/>
        </p:nvCxnSpPr>
        <p:spPr>
          <a:xfrm flipV="1">
            <a:off x="1857503" y="1868010"/>
            <a:ext cx="422674" cy="190060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D6E86E82-45B0-FA2F-F2DB-78CF02B78C37}"/>
              </a:ext>
            </a:extLst>
          </p:cNvPr>
          <p:cNvCxnSpPr>
            <a:stCxn id="7" idx="3"/>
            <a:endCxn id="3" idx="1"/>
          </p:cNvCxnSpPr>
          <p:nvPr/>
        </p:nvCxnSpPr>
        <p:spPr>
          <a:xfrm flipV="1">
            <a:off x="1857503" y="2593840"/>
            <a:ext cx="422675" cy="117477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CC27B936-C72C-BDC3-3EAD-22718AE781E2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1857503" y="3569479"/>
            <a:ext cx="422676" cy="19913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7CB5710-866C-9846-EEF3-2471CAE4F1C9}"/>
              </a:ext>
            </a:extLst>
          </p:cNvPr>
          <p:cNvCxnSpPr>
            <a:cxnSpLocks/>
            <a:stCxn id="7" idx="3"/>
            <a:endCxn id="9" idx="1"/>
          </p:cNvCxnSpPr>
          <p:nvPr/>
        </p:nvCxnSpPr>
        <p:spPr>
          <a:xfrm>
            <a:off x="1857503" y="3768614"/>
            <a:ext cx="422674" cy="125540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402E8259-0C78-F642-6287-830A3D2B298C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1857503" y="3768614"/>
            <a:ext cx="422681" cy="225440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Ορθογώνιο: Στρογγύλεμα γωνιών 7">
            <a:extLst>
              <a:ext uri="{FF2B5EF4-FFF2-40B4-BE49-F238E27FC236}">
                <a16:creationId xmlns:a16="http://schemas.microsoft.com/office/drawing/2014/main" id="{5C048E0D-3BA7-F335-3F84-43C94600B3D4}"/>
              </a:ext>
            </a:extLst>
          </p:cNvPr>
          <p:cNvSpPr/>
          <p:nvPr/>
        </p:nvSpPr>
        <p:spPr>
          <a:xfrm>
            <a:off x="4209295" y="1117037"/>
            <a:ext cx="1815584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Individual</a:t>
            </a:r>
            <a:endParaRPr lang="el-GR" sz="1600" dirty="0"/>
          </a:p>
        </p:txBody>
      </p:sp>
      <p:sp>
        <p:nvSpPr>
          <p:cNvPr id="13" name="Ορθογώνιο: Στρογγύλεμα γωνιών 7">
            <a:extLst>
              <a:ext uri="{FF2B5EF4-FFF2-40B4-BE49-F238E27FC236}">
                <a16:creationId xmlns:a16="http://schemas.microsoft.com/office/drawing/2014/main" id="{7DFFE8F1-8671-7B6A-594B-E361DCCAA889}"/>
              </a:ext>
            </a:extLst>
          </p:cNvPr>
          <p:cNvSpPr/>
          <p:nvPr/>
        </p:nvSpPr>
        <p:spPr>
          <a:xfrm>
            <a:off x="4176504" y="1570129"/>
            <a:ext cx="1848375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Group</a:t>
            </a:r>
            <a:endParaRPr lang="el-GR" sz="1600" dirty="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D885048E-D67C-9302-6844-18F683555371}"/>
              </a:ext>
            </a:extLst>
          </p:cNvPr>
          <p:cNvCxnSpPr>
            <a:cxnSpLocks/>
            <a:stCxn id="11" idx="3"/>
            <a:endCxn id="12" idx="1"/>
          </p:cNvCxnSpPr>
          <p:nvPr/>
        </p:nvCxnSpPr>
        <p:spPr>
          <a:xfrm flipV="1">
            <a:off x="3662079" y="1304945"/>
            <a:ext cx="547216" cy="56306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805657C3-5287-0932-4D0B-1BCC56A92B37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3674031" y="1758037"/>
            <a:ext cx="502473" cy="109973"/>
          </a:xfrm>
          <a:prstGeom prst="bentConnector3">
            <a:avLst>
              <a:gd name="adj1" fmla="val 5237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Ορθογώνιο: Στρογγύλεμα γωνιών 24">
            <a:extLst>
              <a:ext uri="{FF2B5EF4-FFF2-40B4-BE49-F238E27FC236}">
                <a16:creationId xmlns:a16="http://schemas.microsoft.com/office/drawing/2014/main" id="{A5F89C15-2806-CFF4-95FF-B7C4013712D9}"/>
              </a:ext>
            </a:extLst>
          </p:cNvPr>
          <p:cNvSpPr/>
          <p:nvPr/>
        </p:nvSpPr>
        <p:spPr>
          <a:xfrm>
            <a:off x="6474603" y="1206476"/>
            <a:ext cx="1856597" cy="2605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Counterfactual</a:t>
            </a:r>
            <a:endParaRPr lang="el-GR" sz="1600" dirty="0"/>
          </a:p>
        </p:txBody>
      </p:sp>
      <p:sp>
        <p:nvSpPr>
          <p:cNvPr id="17" name="Ορθογώνιο: Στρογγύλεμα γωνιών 24">
            <a:extLst>
              <a:ext uri="{FF2B5EF4-FFF2-40B4-BE49-F238E27FC236}">
                <a16:creationId xmlns:a16="http://schemas.microsoft.com/office/drawing/2014/main" id="{1C0BF988-A4D3-DA2A-E225-BCB8F527C09D}"/>
              </a:ext>
            </a:extLst>
          </p:cNvPr>
          <p:cNvSpPr/>
          <p:nvPr/>
        </p:nvSpPr>
        <p:spPr>
          <a:xfrm>
            <a:off x="6483811" y="1577704"/>
            <a:ext cx="1848375" cy="2605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Distance-Based</a:t>
            </a:r>
            <a:endParaRPr lang="el-GR" sz="1600" dirty="0"/>
          </a:p>
        </p:txBody>
      </p: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E50C0BF2-043C-716A-CB0C-D6811D963FF5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6024879" y="1304945"/>
            <a:ext cx="449724" cy="31826"/>
          </a:xfrm>
          <a:prstGeom prst="bentConnector3">
            <a:avLst>
              <a:gd name="adj1" fmla="val 514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9275BB4E-E7BF-2307-40E3-F7E91EA9C217}"/>
              </a:ext>
            </a:extLst>
          </p:cNvPr>
          <p:cNvCxnSpPr>
            <a:cxnSpLocks/>
            <a:stCxn id="12" idx="3"/>
            <a:endCxn id="17" idx="1"/>
          </p:cNvCxnSpPr>
          <p:nvPr/>
        </p:nvCxnSpPr>
        <p:spPr>
          <a:xfrm>
            <a:off x="6024879" y="1304945"/>
            <a:ext cx="458932" cy="40305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Ορθογώνιο: Στρογγύλεμα γωνιών 24">
            <a:extLst>
              <a:ext uri="{FF2B5EF4-FFF2-40B4-BE49-F238E27FC236}">
                <a16:creationId xmlns:a16="http://schemas.microsoft.com/office/drawing/2014/main" id="{690DA229-327D-BFE8-F299-1F4444CD10BF}"/>
              </a:ext>
            </a:extLst>
          </p:cNvPr>
          <p:cNvSpPr/>
          <p:nvPr/>
        </p:nvSpPr>
        <p:spPr>
          <a:xfrm>
            <a:off x="6474602" y="2153005"/>
            <a:ext cx="1848375" cy="2605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Base Rates</a:t>
            </a:r>
            <a:endParaRPr lang="el-GR" sz="1600" dirty="0"/>
          </a:p>
        </p:txBody>
      </p:sp>
      <p:sp>
        <p:nvSpPr>
          <p:cNvPr id="32" name="Ορθογώνιο: Στρογγύλεμα γωνιών 24">
            <a:extLst>
              <a:ext uri="{FF2B5EF4-FFF2-40B4-BE49-F238E27FC236}">
                <a16:creationId xmlns:a16="http://schemas.microsoft.com/office/drawing/2014/main" id="{7B94C8FF-60B1-7072-933B-D5249027579E}"/>
              </a:ext>
            </a:extLst>
          </p:cNvPr>
          <p:cNvSpPr/>
          <p:nvPr/>
        </p:nvSpPr>
        <p:spPr>
          <a:xfrm>
            <a:off x="6483812" y="2540755"/>
            <a:ext cx="1840151" cy="2605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Accuracy-Based</a:t>
            </a:r>
            <a:endParaRPr lang="el-GR" sz="1600" dirty="0"/>
          </a:p>
        </p:txBody>
      </p:sp>
      <p:cxnSp>
        <p:nvCxnSpPr>
          <p:cNvPr id="40" name="Connector: Elbow 39">
            <a:extLst>
              <a:ext uri="{FF2B5EF4-FFF2-40B4-BE49-F238E27FC236}">
                <a16:creationId xmlns:a16="http://schemas.microsoft.com/office/drawing/2014/main" id="{020E2A12-EC8A-942F-AFAF-D38244EF1EFB}"/>
              </a:ext>
            </a:extLst>
          </p:cNvPr>
          <p:cNvCxnSpPr>
            <a:cxnSpLocks/>
            <a:stCxn id="13" idx="3"/>
            <a:endCxn id="31" idx="1"/>
          </p:cNvCxnSpPr>
          <p:nvPr/>
        </p:nvCxnSpPr>
        <p:spPr>
          <a:xfrm>
            <a:off x="6024879" y="1758037"/>
            <a:ext cx="449723" cy="525263"/>
          </a:xfrm>
          <a:prstGeom prst="bentConnector3">
            <a:avLst>
              <a:gd name="adj1" fmla="val 40116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E18B3865-7670-1B07-7C08-359CE670597D}"/>
              </a:ext>
            </a:extLst>
          </p:cNvPr>
          <p:cNvCxnSpPr>
            <a:cxnSpLocks/>
            <a:stCxn id="13" idx="3"/>
            <a:endCxn id="32" idx="1"/>
          </p:cNvCxnSpPr>
          <p:nvPr/>
        </p:nvCxnSpPr>
        <p:spPr>
          <a:xfrm>
            <a:off x="6024879" y="1758037"/>
            <a:ext cx="458933" cy="913013"/>
          </a:xfrm>
          <a:prstGeom prst="bentConnector3">
            <a:avLst>
              <a:gd name="adj1" fmla="val 4042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Ορθογώνιο: Στρογγύλεμα γωνιών 7">
            <a:extLst>
              <a:ext uri="{FF2B5EF4-FFF2-40B4-BE49-F238E27FC236}">
                <a16:creationId xmlns:a16="http://schemas.microsoft.com/office/drawing/2014/main" id="{18DA7F1B-8654-3261-6F3D-1C0FF2366436}"/>
              </a:ext>
            </a:extLst>
          </p:cNvPr>
          <p:cNvSpPr/>
          <p:nvPr/>
        </p:nvSpPr>
        <p:spPr>
          <a:xfrm>
            <a:off x="4209293" y="2140814"/>
            <a:ext cx="1840151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Observational</a:t>
            </a:r>
            <a:endParaRPr lang="el-GR" sz="1600" dirty="0"/>
          </a:p>
        </p:txBody>
      </p:sp>
      <p:sp>
        <p:nvSpPr>
          <p:cNvPr id="36" name="Ορθογώνιο: Στρογγύλεμα γωνιών 7">
            <a:extLst>
              <a:ext uri="{FF2B5EF4-FFF2-40B4-BE49-F238E27FC236}">
                <a16:creationId xmlns:a16="http://schemas.microsoft.com/office/drawing/2014/main" id="{6DF7D60F-BAB3-C42D-D865-AB951A7D5923}"/>
              </a:ext>
            </a:extLst>
          </p:cNvPr>
          <p:cNvSpPr/>
          <p:nvPr/>
        </p:nvSpPr>
        <p:spPr>
          <a:xfrm>
            <a:off x="4209291" y="2594310"/>
            <a:ext cx="1815587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Causality</a:t>
            </a:r>
            <a:endParaRPr lang="el-GR" sz="1600" dirty="0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927C0C4C-32A9-B0F2-CBC1-CD17929B428F}"/>
              </a:ext>
            </a:extLst>
          </p:cNvPr>
          <p:cNvCxnSpPr>
            <a:cxnSpLocks/>
            <a:stCxn id="3" idx="3"/>
            <a:endCxn id="35" idx="1"/>
          </p:cNvCxnSpPr>
          <p:nvPr/>
        </p:nvCxnSpPr>
        <p:spPr>
          <a:xfrm flipV="1">
            <a:off x="3662080" y="2328722"/>
            <a:ext cx="547213" cy="26511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B7C6DB84-D843-AD4B-D384-7EFFEFFC1118}"/>
              </a:ext>
            </a:extLst>
          </p:cNvPr>
          <p:cNvCxnSpPr>
            <a:cxnSpLocks/>
            <a:stCxn id="3" idx="3"/>
            <a:endCxn id="36" idx="1"/>
          </p:cNvCxnSpPr>
          <p:nvPr/>
        </p:nvCxnSpPr>
        <p:spPr>
          <a:xfrm>
            <a:off x="3662080" y="2593840"/>
            <a:ext cx="547211" cy="18837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Ορθογώνιο: Στρογγύλεμα γωνιών 7">
            <a:extLst>
              <a:ext uri="{FF2B5EF4-FFF2-40B4-BE49-F238E27FC236}">
                <a16:creationId xmlns:a16="http://schemas.microsoft.com/office/drawing/2014/main" id="{0B26B22E-11B8-AF36-52C5-764E32610B68}"/>
              </a:ext>
            </a:extLst>
          </p:cNvPr>
          <p:cNvSpPr/>
          <p:nvPr/>
        </p:nvSpPr>
        <p:spPr>
          <a:xfrm>
            <a:off x="4209292" y="3176043"/>
            <a:ext cx="1815588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Pre-Processing</a:t>
            </a:r>
            <a:endParaRPr lang="el-GR" sz="1600" dirty="0"/>
          </a:p>
        </p:txBody>
      </p:sp>
      <p:sp>
        <p:nvSpPr>
          <p:cNvPr id="30" name="Ορθογώνιο: Στρογγύλεμα γωνιών 7">
            <a:extLst>
              <a:ext uri="{FF2B5EF4-FFF2-40B4-BE49-F238E27FC236}">
                <a16:creationId xmlns:a16="http://schemas.microsoft.com/office/drawing/2014/main" id="{CA946D25-91B1-B631-6223-F1DAAADC5303}"/>
              </a:ext>
            </a:extLst>
          </p:cNvPr>
          <p:cNvSpPr/>
          <p:nvPr/>
        </p:nvSpPr>
        <p:spPr>
          <a:xfrm>
            <a:off x="4221573" y="3618364"/>
            <a:ext cx="1815588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In-Processing</a:t>
            </a:r>
            <a:endParaRPr lang="el-GR" sz="1600" dirty="0"/>
          </a:p>
        </p:txBody>
      </p:sp>
      <p:sp>
        <p:nvSpPr>
          <p:cNvPr id="33" name="Ορθογώνιο: Στρογγύλεμα γωνιών 7">
            <a:extLst>
              <a:ext uri="{FF2B5EF4-FFF2-40B4-BE49-F238E27FC236}">
                <a16:creationId xmlns:a16="http://schemas.microsoft.com/office/drawing/2014/main" id="{73E60AAE-F0C7-A789-DC09-1BD63793725B}"/>
              </a:ext>
            </a:extLst>
          </p:cNvPr>
          <p:cNvSpPr/>
          <p:nvPr/>
        </p:nvSpPr>
        <p:spPr>
          <a:xfrm>
            <a:off x="4227369" y="4063525"/>
            <a:ext cx="1815588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Post-Processing</a:t>
            </a:r>
            <a:endParaRPr lang="el-GR" sz="1600" dirty="0"/>
          </a:p>
        </p:txBody>
      </p:sp>
      <p:cxnSp>
        <p:nvCxnSpPr>
          <p:cNvPr id="52" name="Connector: Elbow 51">
            <a:extLst>
              <a:ext uri="{FF2B5EF4-FFF2-40B4-BE49-F238E27FC236}">
                <a16:creationId xmlns:a16="http://schemas.microsoft.com/office/drawing/2014/main" id="{35718DB4-5495-9D64-8E88-7234359DF7E3}"/>
              </a:ext>
            </a:extLst>
          </p:cNvPr>
          <p:cNvCxnSpPr>
            <a:cxnSpLocks/>
            <a:stCxn id="8" idx="3"/>
            <a:endCxn id="29" idx="1"/>
          </p:cNvCxnSpPr>
          <p:nvPr/>
        </p:nvCxnSpPr>
        <p:spPr>
          <a:xfrm flipV="1">
            <a:off x="3662081" y="3363951"/>
            <a:ext cx="547211" cy="20552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Elbow 53">
            <a:extLst>
              <a:ext uri="{FF2B5EF4-FFF2-40B4-BE49-F238E27FC236}">
                <a16:creationId xmlns:a16="http://schemas.microsoft.com/office/drawing/2014/main" id="{3C9DAC3E-4DB8-2B0B-5A0E-BAD1903C0DE7}"/>
              </a:ext>
            </a:extLst>
          </p:cNvPr>
          <p:cNvCxnSpPr>
            <a:cxnSpLocks/>
            <a:stCxn id="8" idx="3"/>
            <a:endCxn id="30" idx="1"/>
          </p:cNvCxnSpPr>
          <p:nvPr/>
        </p:nvCxnSpPr>
        <p:spPr>
          <a:xfrm>
            <a:off x="3662081" y="3569479"/>
            <a:ext cx="559492" cy="23679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35E59A18-E40A-D8C4-298B-455311A25385}"/>
              </a:ext>
            </a:extLst>
          </p:cNvPr>
          <p:cNvCxnSpPr>
            <a:cxnSpLocks/>
            <a:stCxn id="8" idx="3"/>
            <a:endCxn id="33" idx="1"/>
          </p:cNvCxnSpPr>
          <p:nvPr/>
        </p:nvCxnSpPr>
        <p:spPr>
          <a:xfrm>
            <a:off x="3662081" y="3569479"/>
            <a:ext cx="565288" cy="68195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Ορθογώνιο: Στρογγύλεμα γωνιών 7">
            <a:extLst>
              <a:ext uri="{FF2B5EF4-FFF2-40B4-BE49-F238E27FC236}">
                <a16:creationId xmlns:a16="http://schemas.microsoft.com/office/drawing/2014/main" id="{FD59A446-8B7C-65D2-6FE2-E5105FECCBD9}"/>
              </a:ext>
            </a:extLst>
          </p:cNvPr>
          <p:cNvSpPr/>
          <p:nvPr/>
        </p:nvSpPr>
        <p:spPr>
          <a:xfrm>
            <a:off x="4206930" y="4583624"/>
            <a:ext cx="1817950" cy="41339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Recommendation\Ranking</a:t>
            </a:r>
            <a:endParaRPr lang="el-GR" sz="1600" dirty="0"/>
          </a:p>
        </p:txBody>
      </p:sp>
      <p:sp>
        <p:nvSpPr>
          <p:cNvPr id="24" name="Ορθογώνιο: Στρογγύλεμα γωνιών 7">
            <a:extLst>
              <a:ext uri="{FF2B5EF4-FFF2-40B4-BE49-F238E27FC236}">
                <a16:creationId xmlns:a16="http://schemas.microsoft.com/office/drawing/2014/main" id="{415DA53C-8EAE-20FA-C876-AB37F8E66C00}"/>
              </a:ext>
            </a:extLst>
          </p:cNvPr>
          <p:cNvSpPr/>
          <p:nvPr/>
        </p:nvSpPr>
        <p:spPr>
          <a:xfrm>
            <a:off x="4191716" y="5055965"/>
            <a:ext cx="1817950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Classification</a:t>
            </a:r>
            <a:endParaRPr lang="el-GR" sz="1600" dirty="0"/>
          </a:p>
        </p:txBody>
      </p:sp>
      <p:sp>
        <p:nvSpPr>
          <p:cNvPr id="27" name="Ορθογώνιο: Στρογγύλεμα γωνιών 7">
            <a:extLst>
              <a:ext uri="{FF2B5EF4-FFF2-40B4-BE49-F238E27FC236}">
                <a16:creationId xmlns:a16="http://schemas.microsoft.com/office/drawing/2014/main" id="{794A3C4C-9E7A-B4FC-78B3-437860D92474}"/>
              </a:ext>
            </a:extLst>
          </p:cNvPr>
          <p:cNvSpPr/>
          <p:nvPr/>
        </p:nvSpPr>
        <p:spPr>
          <a:xfrm>
            <a:off x="4206930" y="5500483"/>
            <a:ext cx="1817950" cy="3758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Other</a:t>
            </a:r>
            <a:endParaRPr lang="el-GR" sz="1600" dirty="0"/>
          </a:p>
        </p:txBody>
      </p:sp>
      <p:cxnSp>
        <p:nvCxnSpPr>
          <p:cNvPr id="58" name="Connector: Elbow 57">
            <a:extLst>
              <a:ext uri="{FF2B5EF4-FFF2-40B4-BE49-F238E27FC236}">
                <a16:creationId xmlns:a16="http://schemas.microsoft.com/office/drawing/2014/main" id="{FC10DDB3-2490-5839-6917-1086DCAEBC4E}"/>
              </a:ext>
            </a:extLst>
          </p:cNvPr>
          <p:cNvCxnSpPr>
            <a:cxnSpLocks/>
            <a:stCxn id="9" idx="3"/>
            <a:endCxn id="21" idx="1"/>
          </p:cNvCxnSpPr>
          <p:nvPr/>
        </p:nvCxnSpPr>
        <p:spPr>
          <a:xfrm flipV="1">
            <a:off x="3662079" y="4790323"/>
            <a:ext cx="544851" cy="23370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or: Elbow 60">
            <a:extLst>
              <a:ext uri="{FF2B5EF4-FFF2-40B4-BE49-F238E27FC236}">
                <a16:creationId xmlns:a16="http://schemas.microsoft.com/office/drawing/2014/main" id="{1D75098F-FD1B-AA3B-4492-F8789C5396A2}"/>
              </a:ext>
            </a:extLst>
          </p:cNvPr>
          <p:cNvCxnSpPr>
            <a:stCxn id="9" idx="3"/>
            <a:endCxn id="24" idx="1"/>
          </p:cNvCxnSpPr>
          <p:nvPr/>
        </p:nvCxnSpPr>
        <p:spPr>
          <a:xfrm>
            <a:off x="3662079" y="5024023"/>
            <a:ext cx="529637" cy="219850"/>
          </a:xfrm>
          <a:prstGeom prst="bentConnector3">
            <a:avLst>
              <a:gd name="adj1" fmla="val 52399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nector: Elbow 62">
            <a:extLst>
              <a:ext uri="{FF2B5EF4-FFF2-40B4-BE49-F238E27FC236}">
                <a16:creationId xmlns:a16="http://schemas.microsoft.com/office/drawing/2014/main" id="{E0E3E9C6-2BCF-4242-A20F-E6616080767C}"/>
              </a:ext>
            </a:extLst>
          </p:cNvPr>
          <p:cNvCxnSpPr>
            <a:cxnSpLocks/>
            <a:stCxn id="9" idx="3"/>
            <a:endCxn id="27" idx="1"/>
          </p:cNvCxnSpPr>
          <p:nvPr/>
        </p:nvCxnSpPr>
        <p:spPr>
          <a:xfrm>
            <a:off x="3662079" y="5024023"/>
            <a:ext cx="544851" cy="66436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Ορθογώνιο: Στρογγύλεμα γωνιών 24">
            <a:extLst>
              <a:ext uri="{FF2B5EF4-FFF2-40B4-BE49-F238E27FC236}">
                <a16:creationId xmlns:a16="http://schemas.microsoft.com/office/drawing/2014/main" id="{2DBD356D-AB13-48E1-4E66-EAF4AEA7E17B}"/>
              </a:ext>
            </a:extLst>
          </p:cNvPr>
          <p:cNvSpPr/>
          <p:nvPr/>
        </p:nvSpPr>
        <p:spPr>
          <a:xfrm>
            <a:off x="6483811" y="3723544"/>
            <a:ext cx="1856597" cy="2605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Side</a:t>
            </a:r>
            <a:endParaRPr lang="el-GR" sz="1600" dirty="0"/>
          </a:p>
        </p:txBody>
      </p:sp>
      <p:sp>
        <p:nvSpPr>
          <p:cNvPr id="37" name="Ορθογώνιο: Στρογγύλεμα γωνιών 24">
            <a:extLst>
              <a:ext uri="{FF2B5EF4-FFF2-40B4-BE49-F238E27FC236}">
                <a16:creationId xmlns:a16="http://schemas.microsoft.com/office/drawing/2014/main" id="{E810223E-717A-3124-C742-99EF7979390D}"/>
              </a:ext>
            </a:extLst>
          </p:cNvPr>
          <p:cNvSpPr/>
          <p:nvPr/>
        </p:nvSpPr>
        <p:spPr>
          <a:xfrm>
            <a:off x="6483809" y="4164673"/>
            <a:ext cx="1848375" cy="26058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Approach</a:t>
            </a:r>
            <a:endParaRPr lang="el-GR" sz="1600" dirty="0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CCFA41DA-152C-64A2-B98F-120C65E24570}"/>
              </a:ext>
            </a:extLst>
          </p:cNvPr>
          <p:cNvCxnSpPr>
            <a:stCxn id="21" idx="3"/>
            <a:endCxn id="28" idx="1"/>
          </p:cNvCxnSpPr>
          <p:nvPr/>
        </p:nvCxnSpPr>
        <p:spPr>
          <a:xfrm flipV="1">
            <a:off x="6024880" y="3853839"/>
            <a:ext cx="458931" cy="93648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0E372843-7E99-12E2-A2D6-232325688896}"/>
              </a:ext>
            </a:extLst>
          </p:cNvPr>
          <p:cNvCxnSpPr>
            <a:stCxn id="21" idx="3"/>
            <a:endCxn id="37" idx="1"/>
          </p:cNvCxnSpPr>
          <p:nvPr/>
        </p:nvCxnSpPr>
        <p:spPr>
          <a:xfrm flipV="1">
            <a:off x="6024880" y="4294968"/>
            <a:ext cx="458929" cy="49535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Ορθογώνιο: Στρογγύλεμα γωνιών 24">
            <a:extLst>
              <a:ext uri="{FF2B5EF4-FFF2-40B4-BE49-F238E27FC236}">
                <a16:creationId xmlns:a16="http://schemas.microsoft.com/office/drawing/2014/main" id="{32778CD2-44E5-95F1-0949-6D5461F8263F}"/>
              </a:ext>
            </a:extLst>
          </p:cNvPr>
          <p:cNvSpPr/>
          <p:nvPr/>
        </p:nvSpPr>
        <p:spPr>
          <a:xfrm>
            <a:off x="8727252" y="2781636"/>
            <a:ext cx="1856597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Consumer</a:t>
            </a:r>
            <a:endParaRPr lang="el-GR" sz="1600" dirty="0"/>
          </a:p>
        </p:txBody>
      </p:sp>
      <p:sp>
        <p:nvSpPr>
          <p:cNvPr id="48" name="Ορθογώνιο: Στρογγύλεμα γωνιών 24">
            <a:extLst>
              <a:ext uri="{FF2B5EF4-FFF2-40B4-BE49-F238E27FC236}">
                <a16:creationId xmlns:a16="http://schemas.microsoft.com/office/drawing/2014/main" id="{499E4D13-5D3C-0E76-B161-F302C76EA363}"/>
              </a:ext>
            </a:extLst>
          </p:cNvPr>
          <p:cNvSpPr/>
          <p:nvPr/>
        </p:nvSpPr>
        <p:spPr>
          <a:xfrm>
            <a:off x="8727250" y="3222765"/>
            <a:ext cx="1848375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Producer</a:t>
            </a:r>
            <a:endParaRPr lang="el-GR" sz="1600" dirty="0"/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DBED7E96-D707-0020-049D-EA8385502947}"/>
              </a:ext>
            </a:extLst>
          </p:cNvPr>
          <p:cNvCxnSpPr>
            <a:stCxn id="28" idx="3"/>
            <a:endCxn id="47" idx="1"/>
          </p:cNvCxnSpPr>
          <p:nvPr/>
        </p:nvCxnSpPr>
        <p:spPr>
          <a:xfrm flipV="1">
            <a:off x="8340408" y="2911931"/>
            <a:ext cx="386844" cy="94190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87E67387-A530-3001-6497-7D3FE72C6312}"/>
              </a:ext>
            </a:extLst>
          </p:cNvPr>
          <p:cNvCxnSpPr>
            <a:cxnSpLocks/>
            <a:stCxn id="28" idx="3"/>
            <a:endCxn id="48" idx="1"/>
          </p:cNvCxnSpPr>
          <p:nvPr/>
        </p:nvCxnSpPr>
        <p:spPr>
          <a:xfrm flipV="1">
            <a:off x="8340408" y="3353060"/>
            <a:ext cx="386842" cy="500779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Ορθογώνιο: Στρογγύλεμα γωνιών 24">
            <a:extLst>
              <a:ext uri="{FF2B5EF4-FFF2-40B4-BE49-F238E27FC236}">
                <a16:creationId xmlns:a16="http://schemas.microsoft.com/office/drawing/2014/main" id="{8918ADCD-DC6A-2CC4-8C4C-30B2CADEAC47}"/>
              </a:ext>
            </a:extLst>
          </p:cNvPr>
          <p:cNvSpPr/>
          <p:nvPr/>
        </p:nvSpPr>
        <p:spPr>
          <a:xfrm>
            <a:off x="8725315" y="3839553"/>
            <a:ext cx="1856597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Exposure-Based</a:t>
            </a:r>
            <a:endParaRPr lang="el-GR" sz="1600" dirty="0"/>
          </a:p>
        </p:txBody>
      </p:sp>
      <p:sp>
        <p:nvSpPr>
          <p:cNvPr id="62" name="Ορθογώνιο: Στρογγύλεμα γωνιών 24">
            <a:extLst>
              <a:ext uri="{FF2B5EF4-FFF2-40B4-BE49-F238E27FC236}">
                <a16:creationId xmlns:a16="http://schemas.microsoft.com/office/drawing/2014/main" id="{CAFCF6ED-0545-2787-597D-66F00CFADC94}"/>
              </a:ext>
            </a:extLst>
          </p:cNvPr>
          <p:cNvSpPr/>
          <p:nvPr/>
        </p:nvSpPr>
        <p:spPr>
          <a:xfrm>
            <a:off x="8725313" y="4280682"/>
            <a:ext cx="1848375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Probability-Based</a:t>
            </a:r>
            <a:endParaRPr lang="el-GR" sz="1600" dirty="0"/>
          </a:p>
        </p:txBody>
      </p:sp>
      <p:cxnSp>
        <p:nvCxnSpPr>
          <p:cNvPr id="65" name="Connector: Elbow 64">
            <a:extLst>
              <a:ext uri="{FF2B5EF4-FFF2-40B4-BE49-F238E27FC236}">
                <a16:creationId xmlns:a16="http://schemas.microsoft.com/office/drawing/2014/main" id="{A131594D-43C8-4B94-D97B-FAA1EB893245}"/>
              </a:ext>
            </a:extLst>
          </p:cNvPr>
          <p:cNvCxnSpPr>
            <a:stCxn id="37" idx="3"/>
            <a:endCxn id="60" idx="1"/>
          </p:cNvCxnSpPr>
          <p:nvPr/>
        </p:nvCxnSpPr>
        <p:spPr>
          <a:xfrm flipV="1">
            <a:off x="8332184" y="3969848"/>
            <a:ext cx="393131" cy="32512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1D4E4864-4025-1760-0FF2-FCD31F78D2AD}"/>
              </a:ext>
            </a:extLst>
          </p:cNvPr>
          <p:cNvCxnSpPr>
            <a:stCxn id="37" idx="3"/>
            <a:endCxn id="62" idx="1"/>
          </p:cNvCxnSpPr>
          <p:nvPr/>
        </p:nvCxnSpPr>
        <p:spPr>
          <a:xfrm>
            <a:off x="8332184" y="4294968"/>
            <a:ext cx="393129" cy="116009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Ορθογώνιο: Στρογγύλεμα γωνιών 24">
            <a:extLst>
              <a:ext uri="{FF2B5EF4-FFF2-40B4-BE49-F238E27FC236}">
                <a16:creationId xmlns:a16="http://schemas.microsoft.com/office/drawing/2014/main" id="{341FF0F9-3ABF-C09F-CA7D-16CA15B23824}"/>
              </a:ext>
            </a:extLst>
          </p:cNvPr>
          <p:cNvSpPr/>
          <p:nvPr/>
        </p:nvSpPr>
        <p:spPr>
          <a:xfrm>
            <a:off x="8733537" y="4716785"/>
            <a:ext cx="1848375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Constraints</a:t>
            </a:r>
            <a:endParaRPr lang="el-GR" sz="1600" dirty="0"/>
          </a:p>
        </p:txBody>
      </p:sp>
      <p:cxnSp>
        <p:nvCxnSpPr>
          <p:cNvPr id="70" name="Connector: Elbow 69">
            <a:extLst>
              <a:ext uri="{FF2B5EF4-FFF2-40B4-BE49-F238E27FC236}">
                <a16:creationId xmlns:a16="http://schemas.microsoft.com/office/drawing/2014/main" id="{13BE66DE-825B-6B45-798C-27D910284FFA}"/>
              </a:ext>
            </a:extLst>
          </p:cNvPr>
          <p:cNvCxnSpPr>
            <a:stCxn id="37" idx="3"/>
            <a:endCxn id="68" idx="1"/>
          </p:cNvCxnSpPr>
          <p:nvPr/>
        </p:nvCxnSpPr>
        <p:spPr>
          <a:xfrm>
            <a:off x="8332184" y="4294968"/>
            <a:ext cx="401353" cy="55211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Ορθογώνιο: Στρογγύλεμα γωνιών 24">
            <a:extLst>
              <a:ext uri="{FF2B5EF4-FFF2-40B4-BE49-F238E27FC236}">
                <a16:creationId xmlns:a16="http://schemas.microsoft.com/office/drawing/2014/main" id="{BA9BC30E-53FC-AA9A-5B1E-ABEE09858990}"/>
              </a:ext>
            </a:extLst>
          </p:cNvPr>
          <p:cNvSpPr/>
          <p:nvPr/>
        </p:nvSpPr>
        <p:spPr>
          <a:xfrm>
            <a:off x="10877436" y="3615775"/>
            <a:ext cx="952727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Multiple</a:t>
            </a:r>
            <a:endParaRPr lang="el-GR" sz="1600" dirty="0"/>
          </a:p>
        </p:txBody>
      </p:sp>
      <p:sp>
        <p:nvSpPr>
          <p:cNvPr id="71" name="Ορθογώνιο: Στρογγύλεμα γωνιών 24">
            <a:extLst>
              <a:ext uri="{FF2B5EF4-FFF2-40B4-BE49-F238E27FC236}">
                <a16:creationId xmlns:a16="http://schemas.microsoft.com/office/drawing/2014/main" id="{8C643AA3-DFB7-B2C3-B5F0-621BBFB88FBA}"/>
              </a:ext>
            </a:extLst>
          </p:cNvPr>
          <p:cNvSpPr/>
          <p:nvPr/>
        </p:nvSpPr>
        <p:spPr>
          <a:xfrm>
            <a:off x="10875432" y="4056904"/>
            <a:ext cx="948508" cy="260589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Single</a:t>
            </a:r>
            <a:endParaRPr lang="el-GR" sz="1600" dirty="0"/>
          </a:p>
        </p:txBody>
      </p:sp>
      <p:cxnSp>
        <p:nvCxnSpPr>
          <p:cNvPr id="73" name="Connector: Elbow 72">
            <a:extLst>
              <a:ext uri="{FF2B5EF4-FFF2-40B4-BE49-F238E27FC236}">
                <a16:creationId xmlns:a16="http://schemas.microsoft.com/office/drawing/2014/main" id="{D96DD7FA-8339-A047-F0B4-84BE2DAEF569}"/>
              </a:ext>
            </a:extLst>
          </p:cNvPr>
          <p:cNvCxnSpPr>
            <a:stCxn id="60" idx="3"/>
            <a:endCxn id="69" idx="1"/>
          </p:cNvCxnSpPr>
          <p:nvPr/>
        </p:nvCxnSpPr>
        <p:spPr>
          <a:xfrm flipV="1">
            <a:off x="10581912" y="3746070"/>
            <a:ext cx="295524" cy="22377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nector: Elbow 74">
            <a:extLst>
              <a:ext uri="{FF2B5EF4-FFF2-40B4-BE49-F238E27FC236}">
                <a16:creationId xmlns:a16="http://schemas.microsoft.com/office/drawing/2014/main" id="{92276956-CF81-915F-9478-0CC5E2AA13C6}"/>
              </a:ext>
            </a:extLst>
          </p:cNvPr>
          <p:cNvCxnSpPr>
            <a:stCxn id="60" idx="3"/>
            <a:endCxn id="71" idx="1"/>
          </p:cNvCxnSpPr>
          <p:nvPr/>
        </p:nvCxnSpPr>
        <p:spPr>
          <a:xfrm>
            <a:off x="10581912" y="3969848"/>
            <a:ext cx="293520" cy="21735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Ορθογώνιο: Στρογγύλεμα γωνιών 7">
            <a:extLst>
              <a:ext uri="{FF2B5EF4-FFF2-40B4-BE49-F238E27FC236}">
                <a16:creationId xmlns:a16="http://schemas.microsoft.com/office/drawing/2014/main" id="{1B9E1526-5502-677D-4A11-F9A05D9D1648}"/>
              </a:ext>
            </a:extLst>
          </p:cNvPr>
          <p:cNvSpPr/>
          <p:nvPr/>
        </p:nvSpPr>
        <p:spPr>
          <a:xfrm>
            <a:off x="6513250" y="4929604"/>
            <a:ext cx="1817950" cy="2823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Tabular</a:t>
            </a:r>
            <a:endParaRPr lang="el-GR" sz="1600" dirty="0"/>
          </a:p>
        </p:txBody>
      </p:sp>
      <p:sp>
        <p:nvSpPr>
          <p:cNvPr id="5" name="Ορθογώνιο: Στρογγύλεμα γωνιών 7">
            <a:extLst>
              <a:ext uri="{FF2B5EF4-FFF2-40B4-BE49-F238E27FC236}">
                <a16:creationId xmlns:a16="http://schemas.microsoft.com/office/drawing/2014/main" id="{CE7B8E90-1592-1F5F-477A-6FB3A7D689AE}"/>
              </a:ext>
            </a:extLst>
          </p:cNvPr>
          <p:cNvSpPr/>
          <p:nvPr/>
        </p:nvSpPr>
        <p:spPr>
          <a:xfrm>
            <a:off x="6498036" y="5349713"/>
            <a:ext cx="1817950" cy="2823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Graph</a:t>
            </a:r>
            <a:endParaRPr lang="el-GR" sz="1600" dirty="0"/>
          </a:p>
        </p:txBody>
      </p:sp>
      <p:sp>
        <p:nvSpPr>
          <p:cNvPr id="6" name="Ορθογώνιο: Στρογγύλεμα γωνιών 7">
            <a:extLst>
              <a:ext uri="{FF2B5EF4-FFF2-40B4-BE49-F238E27FC236}">
                <a16:creationId xmlns:a16="http://schemas.microsoft.com/office/drawing/2014/main" id="{0F12A2F8-60D2-530C-5F1D-E2E34E856501}"/>
              </a:ext>
            </a:extLst>
          </p:cNvPr>
          <p:cNvSpPr/>
          <p:nvPr/>
        </p:nvSpPr>
        <p:spPr>
          <a:xfrm>
            <a:off x="6513250" y="5765042"/>
            <a:ext cx="1817950" cy="2823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Other</a:t>
            </a:r>
            <a:endParaRPr lang="el-GR" sz="1600" dirty="0"/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AEE3F7CD-49EB-15AB-4FE7-071030A1EBBC}"/>
              </a:ext>
            </a:extLst>
          </p:cNvPr>
          <p:cNvCxnSpPr>
            <a:cxnSpLocks/>
            <a:stCxn id="10" idx="3"/>
            <a:endCxn id="4" idx="1"/>
          </p:cNvCxnSpPr>
          <p:nvPr/>
        </p:nvCxnSpPr>
        <p:spPr>
          <a:xfrm flipV="1">
            <a:off x="3662086" y="5070782"/>
            <a:ext cx="2851164" cy="952240"/>
          </a:xfrm>
          <a:prstGeom prst="bentConnector3">
            <a:avLst>
              <a:gd name="adj1" fmla="val 8734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Connector: Elbow 63">
            <a:extLst>
              <a:ext uri="{FF2B5EF4-FFF2-40B4-BE49-F238E27FC236}">
                <a16:creationId xmlns:a16="http://schemas.microsoft.com/office/drawing/2014/main" id="{B34BD17C-539D-ACAE-2418-7F229B5A4252}"/>
              </a:ext>
            </a:extLst>
          </p:cNvPr>
          <p:cNvCxnSpPr>
            <a:stCxn id="10" idx="3"/>
            <a:endCxn id="5" idx="1"/>
          </p:cNvCxnSpPr>
          <p:nvPr/>
        </p:nvCxnSpPr>
        <p:spPr>
          <a:xfrm flipV="1">
            <a:off x="3662086" y="5490891"/>
            <a:ext cx="2835950" cy="532131"/>
          </a:xfrm>
          <a:prstGeom prst="bentConnector3">
            <a:avLst>
              <a:gd name="adj1" fmla="val 87985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Elbow 76">
            <a:extLst>
              <a:ext uri="{FF2B5EF4-FFF2-40B4-BE49-F238E27FC236}">
                <a16:creationId xmlns:a16="http://schemas.microsoft.com/office/drawing/2014/main" id="{5B403F90-AFA2-E19F-F735-1F4C43967E09}"/>
              </a:ext>
            </a:extLst>
          </p:cNvPr>
          <p:cNvCxnSpPr>
            <a:cxnSpLocks/>
            <a:stCxn id="10" idx="3"/>
            <a:endCxn id="6" idx="1"/>
          </p:cNvCxnSpPr>
          <p:nvPr/>
        </p:nvCxnSpPr>
        <p:spPr>
          <a:xfrm flipV="1">
            <a:off x="3662086" y="5906220"/>
            <a:ext cx="2851164" cy="116802"/>
          </a:xfrm>
          <a:prstGeom prst="bentConnector3">
            <a:avLst>
              <a:gd name="adj1" fmla="val 87351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5">
            <a:extLst>
              <a:ext uri="{FF2B5EF4-FFF2-40B4-BE49-F238E27FC236}">
                <a16:creationId xmlns:a16="http://schemas.microsoft.com/office/drawing/2014/main" id="{F1253DCB-4A2A-68F3-2F1B-D88C2A194769}"/>
              </a:ext>
            </a:extLst>
          </p:cNvPr>
          <p:cNvCxnSpPr>
            <a:cxnSpLocks/>
          </p:cNvCxnSpPr>
          <p:nvPr/>
        </p:nvCxnSpPr>
        <p:spPr>
          <a:xfrm>
            <a:off x="1847850" y="6414054"/>
            <a:ext cx="84201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Rectangle 1">
            <a:extLst>
              <a:ext uri="{FF2B5EF4-FFF2-40B4-BE49-F238E27FC236}">
                <a16:creationId xmlns:a16="http://schemas.microsoft.com/office/drawing/2014/main" id="{E18F48C5-3E77-31FD-FBD5-BB2F152D85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406726"/>
            <a:ext cx="81594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Fragkathoulas, C., et al. (2024).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On Explaining Unfairness: An Overview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. ICDEW 2024, IEEE.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Slide Number Placeholder 4">
            <a:extLst>
              <a:ext uri="{FF2B5EF4-FFF2-40B4-BE49-F238E27FC236}">
                <a16:creationId xmlns:a16="http://schemas.microsoft.com/office/drawing/2014/main" id="{1D9D55DD-4E42-FDD0-6E90-5A534E10B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49</a:t>
            </a:fld>
            <a:endParaRPr lang="el-GR"/>
          </a:p>
        </p:txBody>
      </p:sp>
      <p:sp>
        <p:nvSpPr>
          <p:cNvPr id="59" name="Date Placeholder 11">
            <a:extLst>
              <a:ext uri="{FF2B5EF4-FFF2-40B4-BE49-F238E27FC236}">
                <a16:creationId xmlns:a16="http://schemas.microsoft.com/office/drawing/2014/main" id="{D97511CF-E6BD-ACC0-F688-CA47FA11A8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5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72400F14-8C47-8EB1-ED9D-47070FA00F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C0B44327-3841-54D1-9212-AD8012642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B2FDEEC-2BA2-95C7-94FB-E4007B6D4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19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F738A-056E-C892-9640-EE25C3DEF0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Is this model explainable?</a:t>
            </a:r>
          </a:p>
        </p:txBody>
      </p:sp>
      <p:pic>
        <p:nvPicPr>
          <p:cNvPr id="3" name="Picture 4" descr="A transparent box with a brain inside&#10;&#10;Description automatically generated">
            <a:extLst>
              <a:ext uri="{FF2B5EF4-FFF2-40B4-BE49-F238E27FC236}">
                <a16:creationId xmlns:a16="http://schemas.microsoft.com/office/drawing/2014/main" id="{8FBA4612-DA8D-1EB2-E667-7354FA6DF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8024" y="2093745"/>
            <a:ext cx="4198778" cy="41987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1383DC07-B543-708A-0028-5E2E18053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3241" y="1306327"/>
            <a:ext cx="748343" cy="762074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74371259-ACC7-6099-99D1-77FE57BB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5</a:t>
            </a:fld>
            <a:endParaRPr lang="el-GR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470E5F1D-5D00-6381-2AE4-BD7FF274F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5A21FC0-A04A-DCD5-6B0F-1BF49721C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9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B58CA45B-23C9-EE60-BC48-39F3A250D9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716778-4BB3-5F02-31AE-404B97F5E2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7A665-C8BC-B0BE-4288-6F4736ECB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6B19D0-40B2-8761-EC44-2AFF8FE2F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5C73948-C2DF-21CF-9B09-3F2C553A5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Impact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Problems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Lack of Explainability</a:t>
            </a:r>
            <a:br>
              <a:rPr lang="en-US" sz="1800" dirty="0"/>
            </a:br>
            <a:endParaRPr lang="en-US" sz="1800" dirty="0"/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Explainability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Shapley Values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Counterfactual Explanations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UGCE: User Guided Counterfactual Exploration</a:t>
            </a: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Fairness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rgbClr val="F26464"/>
                </a:solidFill>
              </a:rPr>
              <a:t>Intersection of Fairness and Explainability</a:t>
            </a:r>
          </a:p>
          <a:p>
            <a:pPr lvl="1"/>
            <a:r>
              <a:rPr lang="en-US" sz="1800" dirty="0"/>
              <a:t> Related Work</a:t>
            </a:r>
          </a:p>
          <a:p>
            <a:pPr lvl="1"/>
            <a:r>
              <a:rPr lang="en-US" sz="1800" dirty="0"/>
              <a:t> </a:t>
            </a:r>
            <a:r>
              <a:rPr lang="en-US" sz="1800" dirty="0">
                <a:solidFill>
                  <a:srgbClr val="F26464"/>
                </a:solidFill>
              </a:rPr>
              <a:t>FACEGroup: Feasible and Actionable Counterfactual Explanations for Group Fairness Auditing</a:t>
            </a:r>
            <a:br>
              <a:rPr lang="en-US" sz="1800" dirty="0">
                <a:solidFill>
                  <a:srgbClr val="F26464"/>
                </a:solidFill>
              </a:rPr>
            </a:br>
            <a:endParaRPr lang="en-US" sz="1800" dirty="0"/>
          </a:p>
          <a:p>
            <a:r>
              <a:rPr lang="en-US" sz="2400" dirty="0"/>
              <a:t> Gaps Identified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3B5E94-C7D0-81D1-D8A8-2C728150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50</a:t>
            </a:fld>
            <a:endParaRPr lang="el-GR" dirty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37883646-F2F9-13C6-CC2A-F51C95DEF1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E462E728-E460-01F5-3091-3A23DB99DC6D}"/>
              </a:ext>
            </a:extLst>
          </p:cNvPr>
          <p:cNvSpPr/>
          <p:nvPr/>
        </p:nvSpPr>
        <p:spPr>
          <a:xfrm>
            <a:off x="804766" y="1807828"/>
            <a:ext cx="346786" cy="357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344C5DD1-7A69-FFB5-4141-D3E5B335B26C}"/>
              </a:ext>
            </a:extLst>
          </p:cNvPr>
          <p:cNvSpPr/>
          <p:nvPr/>
        </p:nvSpPr>
        <p:spPr>
          <a:xfrm>
            <a:off x="804766" y="3063875"/>
            <a:ext cx="346786" cy="365125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8316C6A8-84A6-D66B-2A73-EB9AA4FD7AAC}"/>
              </a:ext>
            </a:extLst>
          </p:cNvPr>
          <p:cNvSpPr/>
          <p:nvPr/>
        </p:nvSpPr>
        <p:spPr>
          <a:xfrm>
            <a:off x="804766" y="4098091"/>
            <a:ext cx="346786" cy="365125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47BBAC7-0098-4521-D633-F2CDE4FECD24}"/>
              </a:ext>
            </a:extLst>
          </p:cNvPr>
          <p:cNvSpPr/>
          <p:nvPr/>
        </p:nvSpPr>
        <p:spPr>
          <a:xfrm>
            <a:off x="804766" y="4642339"/>
            <a:ext cx="346786" cy="365126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D76079A4-AC50-946D-1C83-420054383B3C}"/>
              </a:ext>
            </a:extLst>
          </p:cNvPr>
          <p:cNvSpPr/>
          <p:nvPr/>
        </p:nvSpPr>
        <p:spPr>
          <a:xfrm>
            <a:off x="804766" y="5597498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031376-0CCB-7FC0-D4CA-D4EAA82DFADB}"/>
              </a:ext>
            </a:extLst>
          </p:cNvPr>
          <p:cNvCxnSpPr>
            <a:stCxn id="13" idx="4"/>
            <a:endCxn id="14" idx="0"/>
          </p:cNvCxnSpPr>
          <p:nvPr/>
        </p:nvCxnSpPr>
        <p:spPr>
          <a:xfrm>
            <a:off x="978159" y="2165566"/>
            <a:ext cx="0" cy="89830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2050618-8940-7398-DCE1-8EFFE03A10FB}"/>
              </a:ext>
            </a:extLst>
          </p:cNvPr>
          <p:cNvCxnSpPr>
            <a:cxnSpLocks/>
            <a:stCxn id="14" idx="4"/>
            <a:endCxn id="15" idx="0"/>
          </p:cNvCxnSpPr>
          <p:nvPr/>
        </p:nvCxnSpPr>
        <p:spPr>
          <a:xfrm>
            <a:off x="978159" y="3429000"/>
            <a:ext cx="0" cy="669091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01FA88-9F01-5D93-7CC2-DB677A9203F5}"/>
              </a:ext>
            </a:extLst>
          </p:cNvPr>
          <p:cNvCxnSpPr>
            <a:cxnSpLocks/>
            <a:stCxn id="15" idx="4"/>
            <a:endCxn id="16" idx="0"/>
          </p:cNvCxnSpPr>
          <p:nvPr/>
        </p:nvCxnSpPr>
        <p:spPr>
          <a:xfrm>
            <a:off x="978159" y="4463216"/>
            <a:ext cx="0" cy="179123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2D1B841-9DC8-B7B1-46CF-CE99FAD5EED4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>
            <a:off x="978159" y="5007465"/>
            <a:ext cx="0" cy="590033"/>
          </a:xfrm>
          <a:prstGeom prst="line">
            <a:avLst/>
          </a:prstGeom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4B125E1F-179B-56ED-53A0-15EF73DA3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07D2D635-8CC6-42AA-7917-02CAACFFEE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08B43D4-6584-66BB-7AD9-4F4F1B746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930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0197"/>
            <a:ext cx="10515600" cy="1325563"/>
          </a:xfrm>
        </p:spPr>
        <p:txBody>
          <a:bodyPr/>
          <a:lstStyle/>
          <a:p>
            <a:r>
              <a:rPr lang="en-US" dirty="0"/>
              <a:t>Three Axis of Explanations for Fairness Issues</a:t>
            </a:r>
            <a:endParaRPr lang="el-GR" dirty="0"/>
          </a:p>
        </p:txBody>
      </p:sp>
      <p:graphicFrame>
        <p:nvGraphicFramePr>
          <p:cNvPr id="10" name="Θέση περιεχομένου 2">
            <a:extLst>
              <a:ext uri="{FF2B5EF4-FFF2-40B4-BE49-F238E27FC236}">
                <a16:creationId xmlns:a16="http://schemas.microsoft.com/office/drawing/2014/main" id="{A3202478-068C-8336-4208-F633B606CE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6419761"/>
              </p:ext>
            </p:extLst>
          </p:nvPr>
        </p:nvGraphicFramePr>
        <p:xfrm>
          <a:off x="838200" y="1608881"/>
          <a:ext cx="10515600" cy="4568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20B0FBF-1C5E-149C-28F7-ADA7744C3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51</a:t>
            </a:fld>
            <a:endParaRPr lang="el-GR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1471E2-1A24-18F5-0E6D-F369B9B87A76}"/>
              </a:ext>
            </a:extLst>
          </p:cNvPr>
          <p:cNvCxnSpPr>
            <a:cxnSpLocks/>
          </p:cNvCxnSpPr>
          <p:nvPr/>
        </p:nvCxnSpPr>
        <p:spPr>
          <a:xfrm>
            <a:off x="1847850" y="6414054"/>
            <a:ext cx="84201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">
            <a:extLst>
              <a:ext uri="{FF2B5EF4-FFF2-40B4-BE49-F238E27FC236}">
                <a16:creationId xmlns:a16="http://schemas.microsoft.com/office/drawing/2014/main" id="{38970A27-73DF-AC4B-B38A-172C8BADA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6406726"/>
            <a:ext cx="815942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Fragkathoulas, C., et al. (2024).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On Explaining Unfairness: An Overview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. ICDEW 2024, IEEE.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0116D155-7655-44EB-CE29-061284FFA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8B181A3-22AD-0123-AC4C-87772CD8CBD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A9AEC7A-1CAD-991C-BC73-7EF353C3F5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55F7C6C-ABB2-FC8F-DE1E-286C3A8B80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642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B7893-B674-E113-0471-9937EB6A7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0FF849C-2BEA-9443-A463-A351FB764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Shapley Values in classification settings</a:t>
            </a:r>
            <a:endParaRPr lang="el-GR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B28F21B-0000-009E-B29F-C958E52A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52</a:t>
            </a:fld>
            <a:endParaRPr lang="el-GR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F8750B13-3D9A-0D31-8E30-AEADE52C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2D9D625C-0CCD-B403-BF1F-7CB75E8A98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504335"/>
                <a:ext cx="10901517" cy="4826127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Assume a binary label y, define a prediction model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br>
                  <a:rPr lang="en-US" sz="2400" dirty="0"/>
                </a:br>
                <a:endParaRPr lang="en-US" sz="2400" dirty="0"/>
              </a:p>
              <a:p>
                <a:r>
                  <a:rPr lang="en-US" sz="2200" dirty="0"/>
                  <a:t>For all possible coalitions of features S,</a:t>
                </a:r>
                <a:br>
                  <a:rPr lang="en-US" sz="2200" dirty="0"/>
                </a:br>
                <a:r>
                  <a:rPr lang="en-US" sz="2200" dirty="0"/>
                  <a:t> get two values:</a:t>
                </a:r>
              </a:p>
              <a:p>
                <a:pPr lvl="1"/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F26464"/>
                    </a:solidFill>
                  </a:rPr>
                  <a:t>Including</a:t>
                </a:r>
                <a:r>
                  <a:rPr lang="en-US" sz="2000" dirty="0"/>
                  <a:t> the feature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∪{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}</m:t>
                            </m:r>
                          </m:sub>
                        </m:sSub>
                      </m:e>
                    </m:d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 </a:t>
                </a:r>
                <a:r>
                  <a:rPr lang="en-US" sz="2000" dirty="0">
                    <a:solidFill>
                      <a:srgbClr val="F26464"/>
                    </a:solidFill>
                  </a:rPr>
                  <a:t>Excluding</a:t>
                </a:r>
                <a:r>
                  <a:rPr lang="en-US" sz="2000" dirty="0"/>
                  <a:t> the feature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2000" dirty="0"/>
                  <a:t> Value function: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sSub>
                          <m:sSubPr>
                            <m:ctrlPr>
                              <a:rPr lang="el-GR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00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r>
                  <a:rPr lang="en-US" sz="2200" dirty="0"/>
                  <a:t>Local Shapley Values: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l-GR" sz="2200" i="1" dirty="0" smtClean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sSub>
                          <m:sSubPr>
                            <m:ctrlPr>
                              <a:rPr lang="el-GR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2200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sz="22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⊆</m:t>
                        </m:r>
                        <m:r>
                          <m:rPr>
                            <m:sty m:val="p"/>
                          </m:rPr>
                          <a:rPr lang="en-US" sz="2200" dirty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\</m:t>
                        </m:r>
                        <m:r>
                          <m:rPr>
                            <m:lit/>
                          </m:rPr>
                          <a:rPr lang="en-US" sz="2200" dirty="0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sub>
                      <m:sup/>
                      <m:e>
                        <m:f>
                          <m:fPr>
                            <m:ctrlPr>
                              <a:rPr lang="en-US" sz="220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S</m:t>
                                </m:r>
                              </m:e>
                            </m:d>
                            <m: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! </m:t>
                            </m:r>
                            <m:d>
                              <m:dPr>
                                <m:ctrlPr>
                                  <a:rPr lang="en-US" sz="2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n</m:t>
                                </m:r>
                                <m: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220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200" dirty="0" smtClean="0">
                                        <a:latin typeface="Cambria Math" panose="02040503050406030204" pitchFamily="18" charset="0"/>
                                      </a:rPr>
                                      <m:t>S</m:t>
                                    </m:r>
                                  </m:e>
                                </m:d>
                                <m: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 −</m:t>
                                </m:r>
                                <m:r>
                                  <a:rPr lang="en-US" sz="2200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  <m: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2200" dirty="0" smtClean="0">
                                <a:latin typeface="Cambria Math" panose="02040503050406030204" pitchFamily="18" charset="0"/>
                              </a:rPr>
                              <m:t>!</m:t>
                            </m:r>
                          </m:den>
                        </m:f>
                        <m:r>
                          <a:rPr lang="en-US" sz="220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20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∪{</m:t>
                                </m:r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2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}</m:t>
                                </m:r>
                              </m:sub>
                            </m:sSub>
                          </m:e>
                        </m:d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sub>
                        </m:s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)]</m:t>
                        </m:r>
                      </m:e>
                    </m:nary>
                  </m:oMath>
                </a14:m>
                <a:endParaRPr lang="en-US" sz="22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i="1" dirty="0">
                  <a:latin typeface="Cambria Math" panose="02040503050406030204" pitchFamily="18" charset="0"/>
                </a:endParaRPr>
              </a:p>
              <a:p>
                <a:r>
                  <a:rPr lang="en-US" sz="2200" dirty="0"/>
                  <a:t>Global Shapley Values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a:rPr lang="el-GR" sz="2200" i="1" dirty="0">
                            <a:latin typeface="Cambria Math" panose="02040503050406030204" pitchFamily="18" charset="0"/>
                          </a:rPr>
                          <m:t>𝛷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2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f</m:t>
                        </m:r>
                      </m:sub>
                    </m:sSub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Ε</m:t>
                        </m:r>
                      </m:e>
                      <m:sub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sSub>
                      <m:sSub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sSub>
                          <m:sSub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b>
                    </m:sSub>
                    <m:d>
                      <m:dPr>
                        <m:ctrlP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sz="2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Θέση περιεχομένου 2">
                <a:extLst>
                  <a:ext uri="{FF2B5EF4-FFF2-40B4-BE49-F238E27FC236}">
                    <a16:creationId xmlns:a16="http://schemas.microsoft.com/office/drawing/2014/main" id="{2D9D625C-0CCD-B403-BF1F-7CB75E8A9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04335"/>
                <a:ext cx="10901517" cy="4826127"/>
              </a:xfrm>
              <a:prstGeom prst="rect">
                <a:avLst/>
              </a:prstGeom>
              <a:blipFill>
                <a:blip r:embed="rId3"/>
                <a:stretch>
                  <a:fillRect l="-727" t="-1391" b="-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8B57A98-DF75-7EFD-8E26-1E473CF4BA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B6024C9-2BB3-7369-77CF-0DD7A7A47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7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AEC3CB15-5B4B-D584-3C3C-B5BE783496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84F300A-AF94-5D5A-8DF7-9A66F08540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8417" y="2303020"/>
            <a:ext cx="3658060" cy="225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35B92-CA9E-BE51-8370-777166D67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9030556-B722-3E2D-0F51-4FCA1F672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0" y="332603"/>
            <a:ext cx="10515600" cy="1325563"/>
          </a:xfrm>
        </p:spPr>
        <p:txBody>
          <a:bodyPr/>
          <a:lstStyle/>
          <a:p>
            <a:r>
              <a:rPr lang="en-US" dirty="0"/>
              <a:t>Shapley-based Explanations for Fairness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F3355E-BFF1-58BD-D5B1-D70F0E2F8FB1}"/>
                  </a:ext>
                </a:extLst>
              </p:cNvPr>
              <p:cNvSpPr txBox="1"/>
              <p:nvPr/>
            </p:nvSpPr>
            <p:spPr>
              <a:xfrm>
                <a:off x="506413" y="1561256"/>
                <a:ext cx="11323320" cy="52937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Demographic Disparity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200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𝐷𝑃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000" i="1" dirty="0">
                                <a:solidFill>
                                  <a:srgbClr val="83696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000" dirty="0"/>
                  <a:t>, 	</a:t>
                </a:r>
                <a:br>
                  <a:rPr lang="en-US" sz="2000" dirty="0"/>
                </a:br>
                <a:r>
                  <a:rPr lang="en-US" sz="2000" dirty="0"/>
                  <a:t>A: sensitive attribute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Measure the demographic disparity: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[1]: Quantifying the difference in the expected contributions of a feature between groups.</a:t>
                </a:r>
                <a:br>
                  <a:rPr lang="en-US" sz="1800" dirty="0"/>
                </a:br>
                <a:endParaRPr lang="en-US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[2]: Quantifying the difference in the expected contributions of causal paths between groups.</a:t>
                </a:r>
              </a:p>
              <a:p>
                <a:pPr lvl="1"/>
                <a:endParaRPr lang="en-US" sz="2000" dirty="0"/>
              </a:p>
              <a:p>
                <a:r>
                  <a:rPr lang="en-US" sz="2000" dirty="0"/>
                  <a:t>Mitigate unfairness by: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[1]: Corrective Perturbation: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Apply corrections to the outputs based on the high-disparity</a:t>
                </a:r>
                <a:br>
                  <a:rPr lang="en-US" sz="2000" dirty="0"/>
                </a:br>
                <a:r>
                  <a:rPr lang="en-US" sz="2000" dirty="0"/>
                  <a:t>attributes identified.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[2]: Decomposing the utility function: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Accuracy,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Causal path-based demographic disparity.</a:t>
                </a:r>
              </a:p>
              <a:p>
                <a:pPr lvl="1"/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F3355E-BFF1-58BD-D5B1-D70F0E2F8F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13" y="1561256"/>
                <a:ext cx="11323320" cy="5293757"/>
              </a:xfrm>
              <a:prstGeom prst="rect">
                <a:avLst/>
              </a:prstGeom>
              <a:blipFill>
                <a:blip r:embed="rId3"/>
                <a:stretch>
                  <a:fillRect l="-538" t="-4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8063AA2-EC9E-8CD4-3172-2332848A34B8}"/>
              </a:ext>
            </a:extLst>
          </p:cNvPr>
          <p:cNvSpPr txBox="1"/>
          <p:nvPr/>
        </p:nvSpPr>
        <p:spPr>
          <a:xfrm>
            <a:off x="1881047" y="6396811"/>
            <a:ext cx="9648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[1] Begley, T. et al. (2020). Explainability for fair machine learning. arXiv:2010.07389.</a:t>
            </a: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[2] Pan, W. et al.(2021). Explaining algorithmic fairness through fairness-aware causal path decomposition. SIGKDD.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01ABB7A-0D01-3FAE-34B3-C5C215C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01678" y="6356350"/>
            <a:ext cx="452121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53</a:t>
            </a:fld>
            <a:endParaRPr lang="el-GR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13CB536-4280-8FD3-3850-30E39F4C8828}"/>
              </a:ext>
            </a:extLst>
          </p:cNvPr>
          <p:cNvCxnSpPr>
            <a:cxnSpLocks/>
          </p:cNvCxnSpPr>
          <p:nvPr/>
        </p:nvCxnSpPr>
        <p:spPr>
          <a:xfrm>
            <a:off x="1881047" y="6417974"/>
            <a:ext cx="87869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23AAA75-D6F3-4073-846B-04C5C651E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2078" y="4104909"/>
            <a:ext cx="1879600" cy="1797879"/>
          </a:xfrm>
          <a:prstGeom prst="rect">
            <a:avLst/>
          </a:prstGeom>
        </p:spPr>
      </p:pic>
      <p:sp>
        <p:nvSpPr>
          <p:cNvPr id="8" name="Date Placeholder 11">
            <a:extLst>
              <a:ext uri="{FF2B5EF4-FFF2-40B4-BE49-F238E27FC236}">
                <a16:creationId xmlns:a16="http://schemas.microsoft.com/office/drawing/2014/main" id="{5E3313B9-5F9E-6825-8D81-A4CDEAC4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023B3D41-780B-7409-9FF9-67A44BF8D8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B090B329-13B2-8BA0-8364-764A8F9DE7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2164CA1-8ADE-2321-ADA6-97AF0D2126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221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06FB7-30B0-DFEA-2691-039251783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361DBA-E80F-E138-35EC-39AAC3B63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3621"/>
            <a:ext cx="11272520" cy="1325563"/>
          </a:xfrm>
        </p:spPr>
        <p:txBody>
          <a:bodyPr/>
          <a:lstStyle/>
          <a:p>
            <a:r>
              <a:rPr lang="en-US" dirty="0"/>
              <a:t>Why do we need Group Counterfactuals (GCFs)?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11A96-03A8-89CD-53D8-8F761C54874E}"/>
              </a:ext>
            </a:extLst>
          </p:cNvPr>
          <p:cNvSpPr txBox="1"/>
          <p:nvPr/>
        </p:nvSpPr>
        <p:spPr>
          <a:xfrm>
            <a:off x="899857" y="2009414"/>
            <a:ext cx="5964970" cy="1894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Similar action(s) to group of individuals with similar characteristics.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Explore what impacts the entire group.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Assess Fairness.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FC40C4-59F8-41B7-2534-51E95236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54</a:t>
            </a:fld>
            <a:endParaRPr lang="el-GR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EEAD3D9C-FB70-8C81-0668-70CEDDD3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B4477C-AB99-EBB1-0A7F-60899148CADB}"/>
              </a:ext>
            </a:extLst>
          </p:cNvPr>
          <p:cNvSpPr txBox="1"/>
          <p:nvPr/>
        </p:nvSpPr>
        <p:spPr>
          <a:xfrm>
            <a:off x="8867770" y="4531646"/>
            <a:ext cx="1974922" cy="3632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Decision Boundary</a:t>
            </a:r>
          </a:p>
        </p:txBody>
      </p:sp>
      <p:grpSp>
        <p:nvGrpSpPr>
          <p:cNvPr id="63" name="Group 12">
            <a:extLst>
              <a:ext uri="{FF2B5EF4-FFF2-40B4-BE49-F238E27FC236}">
                <a16:creationId xmlns:a16="http://schemas.microsoft.com/office/drawing/2014/main" id="{CB9B0E11-AE65-4429-3BDE-5358BBE88DDC}"/>
              </a:ext>
            </a:extLst>
          </p:cNvPr>
          <p:cNvGrpSpPr>
            <a:grpSpLocks/>
          </p:cNvGrpSpPr>
          <p:nvPr/>
        </p:nvGrpSpPr>
        <p:grpSpPr>
          <a:xfrm>
            <a:off x="7064852" y="2218025"/>
            <a:ext cx="3897382" cy="2233396"/>
            <a:chOff x="7275007" y="1014884"/>
            <a:chExt cx="4078793" cy="2270927"/>
          </a:xfrm>
          <a:noFill/>
          <a:effectLst/>
        </p:grpSpPr>
        <p:sp>
          <p:nvSpPr>
            <p:cNvPr id="64" name="Rectangle: Rounded Corners 8">
              <a:extLst>
                <a:ext uri="{FF2B5EF4-FFF2-40B4-BE49-F238E27FC236}">
                  <a16:creationId xmlns:a16="http://schemas.microsoft.com/office/drawing/2014/main" id="{0E498181-3205-59D0-0D83-0BDE3A0E5FBB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65" name="Free-form: Shape 11">
              <a:extLst>
                <a:ext uri="{FF2B5EF4-FFF2-40B4-BE49-F238E27FC236}">
                  <a16:creationId xmlns:a16="http://schemas.microsoft.com/office/drawing/2014/main" id="{D439B7F0-B00F-454C-180B-B35573FAA218}"/>
                </a:ext>
              </a:extLst>
            </p:cNvPr>
            <p:cNvSpPr/>
            <p:nvPr/>
          </p:nvSpPr>
          <p:spPr>
            <a:xfrm>
              <a:off x="7395587" y="1129901"/>
              <a:ext cx="3848519" cy="2049863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Flowchart: Connector 14">
            <a:extLst>
              <a:ext uri="{FF2B5EF4-FFF2-40B4-BE49-F238E27FC236}">
                <a16:creationId xmlns:a16="http://schemas.microsoft.com/office/drawing/2014/main" id="{37E1E999-073B-B162-9EC3-B5FBA47143EA}"/>
              </a:ext>
            </a:extLst>
          </p:cNvPr>
          <p:cNvSpPr/>
          <p:nvPr/>
        </p:nvSpPr>
        <p:spPr>
          <a:xfrm>
            <a:off x="7819481" y="2605790"/>
            <a:ext cx="271827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8" name="Straight Arrow Connector 59">
            <a:extLst>
              <a:ext uri="{FF2B5EF4-FFF2-40B4-BE49-F238E27FC236}">
                <a16:creationId xmlns:a16="http://schemas.microsoft.com/office/drawing/2014/main" id="{598B33C6-11AA-536E-56D6-B6CB4DABF28A}"/>
              </a:ext>
            </a:extLst>
          </p:cNvPr>
          <p:cNvCxnSpPr>
            <a:cxnSpLocks/>
          </p:cNvCxnSpPr>
          <p:nvPr/>
        </p:nvCxnSpPr>
        <p:spPr>
          <a:xfrm flipV="1">
            <a:off x="9855231" y="4226051"/>
            <a:ext cx="352425" cy="3464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Ομάδα 84">
            <a:extLst>
              <a:ext uri="{FF2B5EF4-FFF2-40B4-BE49-F238E27FC236}">
                <a16:creationId xmlns:a16="http://schemas.microsoft.com/office/drawing/2014/main" id="{5EADCC06-D7EF-BF4F-72D6-DBF2F12929AD}"/>
              </a:ext>
            </a:extLst>
          </p:cNvPr>
          <p:cNvGrpSpPr/>
          <p:nvPr/>
        </p:nvGrpSpPr>
        <p:grpSpPr>
          <a:xfrm>
            <a:off x="10475638" y="2313390"/>
            <a:ext cx="294238" cy="363228"/>
            <a:chOff x="9897554" y="5099561"/>
            <a:chExt cx="515429" cy="601551"/>
          </a:xfrm>
        </p:grpSpPr>
        <p:sp>
          <p:nvSpPr>
            <p:cNvPr id="70" name="Οβάλ 85">
              <a:extLst>
                <a:ext uri="{FF2B5EF4-FFF2-40B4-BE49-F238E27FC236}">
                  <a16:creationId xmlns:a16="http://schemas.microsoft.com/office/drawing/2014/main" id="{D20A6D77-2231-96EC-226D-4ECE1CF26DC8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F1D1923-20F8-D62B-7E5D-3656810A5CD4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72" name="Ομάδα 87">
            <a:extLst>
              <a:ext uri="{FF2B5EF4-FFF2-40B4-BE49-F238E27FC236}">
                <a16:creationId xmlns:a16="http://schemas.microsoft.com/office/drawing/2014/main" id="{2AD18DA9-EC27-B64B-FAA3-C8D9EB9B7DCF}"/>
              </a:ext>
            </a:extLst>
          </p:cNvPr>
          <p:cNvGrpSpPr/>
          <p:nvPr/>
        </p:nvGrpSpPr>
        <p:grpSpPr>
          <a:xfrm>
            <a:off x="7241461" y="3972933"/>
            <a:ext cx="294238" cy="363228"/>
            <a:chOff x="9897554" y="5099561"/>
            <a:chExt cx="515429" cy="601551"/>
          </a:xfrm>
        </p:grpSpPr>
        <p:sp>
          <p:nvSpPr>
            <p:cNvPr id="74" name="Οβάλ 88">
              <a:extLst>
                <a:ext uri="{FF2B5EF4-FFF2-40B4-BE49-F238E27FC236}">
                  <a16:creationId xmlns:a16="http://schemas.microsoft.com/office/drawing/2014/main" id="{1BEC1EB9-A455-2524-F8E5-854EA5B67133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7421E4E-07DC-39CF-54F9-DC89522D87F1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p:sp>
        <p:nvSpPr>
          <p:cNvPr id="76" name="Flowchart: Connector 18">
            <a:extLst>
              <a:ext uri="{FF2B5EF4-FFF2-40B4-BE49-F238E27FC236}">
                <a16:creationId xmlns:a16="http://schemas.microsoft.com/office/drawing/2014/main" id="{8B22408F-3815-95DA-16FE-097CAFC10A72}"/>
              </a:ext>
            </a:extLst>
          </p:cNvPr>
          <p:cNvSpPr/>
          <p:nvPr/>
        </p:nvSpPr>
        <p:spPr>
          <a:xfrm>
            <a:off x="8938051" y="2617743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8" name="Flowchart: Connector 14">
            <a:extLst>
              <a:ext uri="{FF2B5EF4-FFF2-40B4-BE49-F238E27FC236}">
                <a16:creationId xmlns:a16="http://schemas.microsoft.com/office/drawing/2014/main" id="{13B74316-ECA9-A13F-A883-D8D4062A285C}"/>
              </a:ext>
            </a:extLst>
          </p:cNvPr>
          <p:cNvSpPr/>
          <p:nvPr/>
        </p:nvSpPr>
        <p:spPr>
          <a:xfrm>
            <a:off x="7276506" y="2486519"/>
            <a:ext cx="271827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Flowchart: Connector 14">
            <a:extLst>
              <a:ext uri="{FF2B5EF4-FFF2-40B4-BE49-F238E27FC236}">
                <a16:creationId xmlns:a16="http://schemas.microsoft.com/office/drawing/2014/main" id="{C0CE4DF3-AAAE-7EC0-E150-EC9CC88B2708}"/>
              </a:ext>
            </a:extLst>
          </p:cNvPr>
          <p:cNvSpPr/>
          <p:nvPr/>
        </p:nvSpPr>
        <p:spPr>
          <a:xfrm>
            <a:off x="7464918" y="2851306"/>
            <a:ext cx="271827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Flowchart: Connector 14">
            <a:extLst>
              <a:ext uri="{FF2B5EF4-FFF2-40B4-BE49-F238E27FC236}">
                <a16:creationId xmlns:a16="http://schemas.microsoft.com/office/drawing/2014/main" id="{09B92B66-532B-F4BD-108A-579330D6D0EE}"/>
              </a:ext>
            </a:extLst>
          </p:cNvPr>
          <p:cNvSpPr/>
          <p:nvPr/>
        </p:nvSpPr>
        <p:spPr>
          <a:xfrm>
            <a:off x="8319811" y="3580621"/>
            <a:ext cx="271827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Flowchart: Connector 18">
            <a:extLst>
              <a:ext uri="{FF2B5EF4-FFF2-40B4-BE49-F238E27FC236}">
                <a16:creationId xmlns:a16="http://schemas.microsoft.com/office/drawing/2014/main" id="{A45F0B77-3734-9982-0686-20B8611801F4}"/>
              </a:ext>
            </a:extLst>
          </p:cNvPr>
          <p:cNvSpPr/>
          <p:nvPr/>
        </p:nvSpPr>
        <p:spPr>
          <a:xfrm>
            <a:off x="9702521" y="3689514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4" name="Flowchart: Connector 18">
            <a:extLst>
              <a:ext uri="{FF2B5EF4-FFF2-40B4-BE49-F238E27FC236}">
                <a16:creationId xmlns:a16="http://schemas.microsoft.com/office/drawing/2014/main" id="{F3D88DEF-683C-55A5-DB37-2BF39E0027E5}"/>
              </a:ext>
            </a:extLst>
          </p:cNvPr>
          <p:cNvSpPr/>
          <p:nvPr/>
        </p:nvSpPr>
        <p:spPr>
          <a:xfrm>
            <a:off x="8705342" y="2298250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5" name="Flowchart: Connector 18">
            <a:extLst>
              <a:ext uri="{FF2B5EF4-FFF2-40B4-BE49-F238E27FC236}">
                <a16:creationId xmlns:a16="http://schemas.microsoft.com/office/drawing/2014/main" id="{D0793339-05F7-1863-5944-9DEA87B124A0}"/>
              </a:ext>
            </a:extLst>
          </p:cNvPr>
          <p:cNvSpPr/>
          <p:nvPr/>
        </p:nvSpPr>
        <p:spPr>
          <a:xfrm>
            <a:off x="9382851" y="2390282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6" name="Flowchart: Connector 18">
            <a:extLst>
              <a:ext uri="{FF2B5EF4-FFF2-40B4-BE49-F238E27FC236}">
                <a16:creationId xmlns:a16="http://schemas.microsoft.com/office/drawing/2014/main" id="{DA426AAF-A7FE-F22B-4A7C-C08F49BBF682}"/>
              </a:ext>
            </a:extLst>
          </p:cNvPr>
          <p:cNvSpPr/>
          <p:nvPr/>
        </p:nvSpPr>
        <p:spPr>
          <a:xfrm>
            <a:off x="8975509" y="3352315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7" name="Flowchart: Connector 14">
            <a:extLst>
              <a:ext uri="{FF2B5EF4-FFF2-40B4-BE49-F238E27FC236}">
                <a16:creationId xmlns:a16="http://schemas.microsoft.com/office/drawing/2014/main" id="{B2A6D2C3-5CD3-D0DF-EDB3-971B7AE3278D}"/>
              </a:ext>
            </a:extLst>
          </p:cNvPr>
          <p:cNvSpPr/>
          <p:nvPr/>
        </p:nvSpPr>
        <p:spPr>
          <a:xfrm>
            <a:off x="8754161" y="4011787"/>
            <a:ext cx="271827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Flowchart: Connector 14">
            <a:extLst>
              <a:ext uri="{FF2B5EF4-FFF2-40B4-BE49-F238E27FC236}">
                <a16:creationId xmlns:a16="http://schemas.microsoft.com/office/drawing/2014/main" id="{5A06CD5A-3F1E-CA9C-125E-D135E16A8970}"/>
              </a:ext>
            </a:extLst>
          </p:cNvPr>
          <p:cNvSpPr/>
          <p:nvPr/>
        </p:nvSpPr>
        <p:spPr>
          <a:xfrm>
            <a:off x="8151464" y="3952912"/>
            <a:ext cx="271827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Flowchart: Connector 18">
            <a:extLst>
              <a:ext uri="{FF2B5EF4-FFF2-40B4-BE49-F238E27FC236}">
                <a16:creationId xmlns:a16="http://schemas.microsoft.com/office/drawing/2014/main" id="{8AAA0DE9-9522-AB42-A332-32B34C0E3517}"/>
              </a:ext>
            </a:extLst>
          </p:cNvPr>
          <p:cNvSpPr/>
          <p:nvPr/>
        </p:nvSpPr>
        <p:spPr>
          <a:xfrm>
            <a:off x="10329928" y="3325363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93" name="Flowchart: Connector 18">
            <a:extLst>
              <a:ext uri="{FF2B5EF4-FFF2-40B4-BE49-F238E27FC236}">
                <a16:creationId xmlns:a16="http://schemas.microsoft.com/office/drawing/2014/main" id="{E3CF884D-6407-156F-186F-0B7733A4022D}"/>
              </a:ext>
            </a:extLst>
          </p:cNvPr>
          <p:cNvSpPr/>
          <p:nvPr/>
        </p:nvSpPr>
        <p:spPr>
          <a:xfrm>
            <a:off x="9561862" y="3416051"/>
            <a:ext cx="270167" cy="310782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F8F67B8-A591-F1CC-65C9-E6A3404C3B84}"/>
              </a:ext>
            </a:extLst>
          </p:cNvPr>
          <p:cNvSpPr/>
          <p:nvPr/>
        </p:nvSpPr>
        <p:spPr>
          <a:xfrm>
            <a:off x="7102952" y="2400793"/>
            <a:ext cx="1037880" cy="83770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399A32-FFAF-FEE3-3CD2-E2827CE03712}"/>
              </a:ext>
            </a:extLst>
          </p:cNvPr>
          <p:cNvSpPr/>
          <p:nvPr/>
        </p:nvSpPr>
        <p:spPr>
          <a:xfrm>
            <a:off x="8008007" y="3580621"/>
            <a:ext cx="1037880" cy="87658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1BA832-0687-BD4A-3878-FCBDB1997059}"/>
                  </a:ext>
                </a:extLst>
              </p:cNvPr>
              <p:cNvSpPr txBox="1"/>
              <p:nvPr/>
            </p:nvSpPr>
            <p:spPr>
              <a:xfrm>
                <a:off x="7031763" y="3051935"/>
                <a:ext cx="4824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1BA832-0687-BD4A-3878-FCBDB1997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763" y="3051935"/>
                <a:ext cx="482440" cy="369332"/>
              </a:xfrm>
              <a:prstGeom prst="rect">
                <a:avLst/>
              </a:prstGeom>
              <a:blipFill>
                <a:blip r:embed="rId7"/>
                <a:stretch>
                  <a:fillRect t="-11667" r="-1392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BF74FA-ACC5-F4E8-19C6-6C49D0261E61}"/>
                  </a:ext>
                </a:extLst>
              </p:cNvPr>
              <p:cNvSpPr txBox="1"/>
              <p:nvPr/>
            </p:nvSpPr>
            <p:spPr>
              <a:xfrm>
                <a:off x="7652698" y="3535445"/>
                <a:ext cx="477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4BF74FA-ACC5-F4E8-19C6-6C49D0261E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2698" y="3535445"/>
                <a:ext cx="477118" cy="369332"/>
              </a:xfrm>
              <a:prstGeom prst="rect">
                <a:avLst/>
              </a:prstGeom>
              <a:blipFill>
                <a:blip r:embed="rId8"/>
                <a:stretch>
                  <a:fillRect t="-11475" r="-15190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7EADACC8-C436-58C3-D788-F153DF01EA1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9BF0A0DD-2F4E-305D-3038-8B9B76652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F07EAFC0-38CC-3D3C-1476-FAF934471AE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967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23621"/>
            <a:ext cx="11272520" cy="1325563"/>
          </a:xfrm>
        </p:spPr>
        <p:txBody>
          <a:bodyPr/>
          <a:lstStyle/>
          <a:p>
            <a:r>
              <a:rPr lang="en-US" dirty="0"/>
              <a:t>How do we find Group Counterfactuals (GCFs)?</a:t>
            </a:r>
            <a:endParaRPr lang="el-GR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4BD8C2-A5A3-91C5-2B1C-D9D552513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55</a:t>
            </a:fld>
            <a:endParaRPr lang="el-GR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EA477961-E385-F9FE-99DF-575ADDE385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562AF231-EA90-9E7C-93B0-3C7AF026E7B4}"/>
              </a:ext>
            </a:extLst>
          </p:cNvPr>
          <p:cNvSpPr txBox="1"/>
          <p:nvPr/>
        </p:nvSpPr>
        <p:spPr>
          <a:xfrm>
            <a:off x="2582006" y="4544418"/>
            <a:ext cx="188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Boundary</a:t>
            </a:r>
          </a:p>
        </p:txBody>
      </p:sp>
      <p:grpSp>
        <p:nvGrpSpPr>
          <p:cNvPr id="125" name="Group 12">
            <a:extLst>
              <a:ext uri="{FF2B5EF4-FFF2-40B4-BE49-F238E27FC236}">
                <a16:creationId xmlns:a16="http://schemas.microsoft.com/office/drawing/2014/main" id="{26AFDED9-A744-1103-170D-43858B5D25E8}"/>
              </a:ext>
            </a:extLst>
          </p:cNvPr>
          <p:cNvGrpSpPr>
            <a:grpSpLocks/>
          </p:cNvGrpSpPr>
          <p:nvPr/>
        </p:nvGrpSpPr>
        <p:grpSpPr>
          <a:xfrm>
            <a:off x="1194865" y="2313275"/>
            <a:ext cx="3263109" cy="2233396"/>
            <a:chOff x="7275007" y="1014884"/>
            <a:chExt cx="4078793" cy="2270927"/>
          </a:xfrm>
          <a:noFill/>
          <a:effectLst/>
        </p:grpSpPr>
        <p:sp>
          <p:nvSpPr>
            <p:cNvPr id="126" name="Rectangle: Rounded Corners 8">
              <a:extLst>
                <a:ext uri="{FF2B5EF4-FFF2-40B4-BE49-F238E27FC236}">
                  <a16:creationId xmlns:a16="http://schemas.microsoft.com/office/drawing/2014/main" id="{B6C0FEDA-B770-CB07-021E-E80ED65EA0A3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7" name="Free-form: Shape 11">
              <a:extLst>
                <a:ext uri="{FF2B5EF4-FFF2-40B4-BE49-F238E27FC236}">
                  <a16:creationId xmlns:a16="http://schemas.microsoft.com/office/drawing/2014/main" id="{F6BA0639-6103-73C1-CF3D-6C8A3A5B2916}"/>
                </a:ext>
              </a:extLst>
            </p:cNvPr>
            <p:cNvSpPr/>
            <p:nvPr/>
          </p:nvSpPr>
          <p:spPr>
            <a:xfrm>
              <a:off x="7504061" y="1065502"/>
              <a:ext cx="3816155" cy="1962796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8" name="Flowchart: Connector 14">
            <a:extLst>
              <a:ext uri="{FF2B5EF4-FFF2-40B4-BE49-F238E27FC236}">
                <a16:creationId xmlns:a16="http://schemas.microsoft.com/office/drawing/2014/main" id="{13F9740C-744D-1797-87C7-98D8D305898C}"/>
              </a:ext>
            </a:extLst>
          </p:cNvPr>
          <p:cNvSpPr/>
          <p:nvPr/>
        </p:nvSpPr>
        <p:spPr>
          <a:xfrm>
            <a:off x="1868889" y="2643890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9" name="Straight Arrow Connector 59">
            <a:extLst>
              <a:ext uri="{FF2B5EF4-FFF2-40B4-BE49-F238E27FC236}">
                <a16:creationId xmlns:a16="http://schemas.microsoft.com/office/drawing/2014/main" id="{06EE3181-8B7C-D370-57DA-1CBEF1A20A77}"/>
              </a:ext>
            </a:extLst>
          </p:cNvPr>
          <p:cNvCxnSpPr>
            <a:cxnSpLocks/>
          </p:cNvCxnSpPr>
          <p:nvPr/>
        </p:nvCxnSpPr>
        <p:spPr>
          <a:xfrm flipV="1">
            <a:off x="3656382" y="4177072"/>
            <a:ext cx="226199" cy="459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0" name="Ομάδα 84">
            <a:extLst>
              <a:ext uri="{FF2B5EF4-FFF2-40B4-BE49-F238E27FC236}">
                <a16:creationId xmlns:a16="http://schemas.microsoft.com/office/drawing/2014/main" id="{54DE1976-FF37-57C0-0445-909BC4E02FDA}"/>
              </a:ext>
            </a:extLst>
          </p:cNvPr>
          <p:cNvGrpSpPr/>
          <p:nvPr/>
        </p:nvGrpSpPr>
        <p:grpSpPr>
          <a:xfrm>
            <a:off x="4066203" y="2352530"/>
            <a:ext cx="246353" cy="363228"/>
            <a:chOff x="9897554" y="5099561"/>
            <a:chExt cx="515429" cy="601551"/>
          </a:xfrm>
        </p:grpSpPr>
        <p:sp>
          <p:nvSpPr>
            <p:cNvPr id="131" name="Οβάλ 85">
              <a:extLst>
                <a:ext uri="{FF2B5EF4-FFF2-40B4-BE49-F238E27FC236}">
                  <a16:creationId xmlns:a16="http://schemas.microsoft.com/office/drawing/2014/main" id="{4A6FC250-F6C4-E31B-846E-49C8A9B29AF9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6A9EA3E-2AC8-8E49-6C88-F1E65B6A0972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133" name="Ομάδα 87">
            <a:extLst>
              <a:ext uri="{FF2B5EF4-FFF2-40B4-BE49-F238E27FC236}">
                <a16:creationId xmlns:a16="http://schemas.microsoft.com/office/drawing/2014/main" id="{4040276A-62D5-BDE4-49D8-A0781B28DF6A}"/>
              </a:ext>
            </a:extLst>
          </p:cNvPr>
          <p:cNvGrpSpPr/>
          <p:nvPr/>
        </p:nvGrpSpPr>
        <p:grpSpPr>
          <a:xfrm>
            <a:off x="1264774" y="4142961"/>
            <a:ext cx="246353" cy="363228"/>
            <a:chOff x="9897554" y="5099561"/>
            <a:chExt cx="515429" cy="601551"/>
          </a:xfrm>
        </p:grpSpPr>
        <p:sp>
          <p:nvSpPr>
            <p:cNvPr id="134" name="Οβάλ 88">
              <a:extLst>
                <a:ext uri="{FF2B5EF4-FFF2-40B4-BE49-F238E27FC236}">
                  <a16:creationId xmlns:a16="http://schemas.microsoft.com/office/drawing/2014/main" id="{3211FB2F-F1D8-4C1A-C522-963E7BEC2150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B08B2146-E934-436D-A01B-A8B5F118D430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p:sp>
        <p:nvSpPr>
          <p:cNvPr id="137" name="Flowchart: Connector 14">
            <a:extLst>
              <a:ext uri="{FF2B5EF4-FFF2-40B4-BE49-F238E27FC236}">
                <a16:creationId xmlns:a16="http://schemas.microsoft.com/office/drawing/2014/main" id="{0B04203B-7267-D639-9212-988FDBE3111B}"/>
              </a:ext>
            </a:extLst>
          </p:cNvPr>
          <p:cNvSpPr/>
          <p:nvPr/>
        </p:nvSpPr>
        <p:spPr>
          <a:xfrm>
            <a:off x="1373539" y="2534144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Flowchart: Connector 14">
            <a:extLst>
              <a:ext uri="{FF2B5EF4-FFF2-40B4-BE49-F238E27FC236}">
                <a16:creationId xmlns:a16="http://schemas.microsoft.com/office/drawing/2014/main" id="{BE74B1A6-5E6F-6663-AE4F-A8084BDC3667}"/>
              </a:ext>
            </a:extLst>
          </p:cNvPr>
          <p:cNvSpPr/>
          <p:nvPr/>
        </p:nvSpPr>
        <p:spPr>
          <a:xfrm>
            <a:off x="1619101" y="2946556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9" name="Flowchart: Connector 14">
            <a:extLst>
              <a:ext uri="{FF2B5EF4-FFF2-40B4-BE49-F238E27FC236}">
                <a16:creationId xmlns:a16="http://schemas.microsoft.com/office/drawing/2014/main" id="{9F5C31B3-E905-9CB3-82FD-E09F7552B6AF}"/>
              </a:ext>
            </a:extLst>
          </p:cNvPr>
          <p:cNvSpPr/>
          <p:nvPr/>
        </p:nvSpPr>
        <p:spPr>
          <a:xfrm>
            <a:off x="2302544" y="3752071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1" name="Flowchart: Connector 18">
            <a:extLst>
              <a:ext uri="{FF2B5EF4-FFF2-40B4-BE49-F238E27FC236}">
                <a16:creationId xmlns:a16="http://schemas.microsoft.com/office/drawing/2014/main" id="{5EA9158A-30DA-02A9-76AD-755E4EA917C8}"/>
              </a:ext>
            </a:extLst>
          </p:cNvPr>
          <p:cNvSpPr/>
          <p:nvPr/>
        </p:nvSpPr>
        <p:spPr>
          <a:xfrm>
            <a:off x="2412829" y="2310353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144" name="Flowchart: Connector 14">
            <a:extLst>
              <a:ext uri="{FF2B5EF4-FFF2-40B4-BE49-F238E27FC236}">
                <a16:creationId xmlns:a16="http://schemas.microsoft.com/office/drawing/2014/main" id="{04A66EB8-694B-BB16-6685-6A58D7457F1B}"/>
              </a:ext>
            </a:extLst>
          </p:cNvPr>
          <p:cNvSpPr/>
          <p:nvPr/>
        </p:nvSpPr>
        <p:spPr>
          <a:xfrm>
            <a:off x="2935987" y="4226985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5" name="Flowchart: Connector 14">
            <a:extLst>
              <a:ext uri="{FF2B5EF4-FFF2-40B4-BE49-F238E27FC236}">
                <a16:creationId xmlns:a16="http://schemas.microsoft.com/office/drawing/2014/main" id="{01F3CEC3-836D-BB3D-6976-740BB126FD9E}"/>
              </a:ext>
            </a:extLst>
          </p:cNvPr>
          <p:cNvSpPr/>
          <p:nvPr/>
        </p:nvSpPr>
        <p:spPr>
          <a:xfrm>
            <a:off x="2723163" y="4020782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32E8D6F4-51C6-BCD1-97AA-5111483FBDCC}"/>
              </a:ext>
            </a:extLst>
          </p:cNvPr>
          <p:cNvSpPr/>
          <p:nvPr/>
        </p:nvSpPr>
        <p:spPr>
          <a:xfrm>
            <a:off x="1267893" y="2471205"/>
            <a:ext cx="868972" cy="7615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2EFEC841-27B9-A8C8-26B1-6F5B32E152CF}"/>
              </a:ext>
            </a:extLst>
          </p:cNvPr>
          <p:cNvSpPr/>
          <p:nvPr/>
        </p:nvSpPr>
        <p:spPr>
          <a:xfrm rot="1409657">
            <a:off x="2049463" y="3766703"/>
            <a:ext cx="1179294" cy="7502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1F025AD-9B2B-CA31-6F43-B5B226DC5EC2}"/>
                  </a:ext>
                </a:extLst>
              </p:cNvPr>
              <p:cNvSpPr txBox="1"/>
              <p:nvPr/>
            </p:nvSpPr>
            <p:spPr>
              <a:xfrm>
                <a:off x="1282369" y="3175618"/>
                <a:ext cx="403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1F025AD-9B2B-CA31-6F43-B5B226DC5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369" y="3175618"/>
                <a:ext cx="403926" cy="369332"/>
              </a:xfrm>
              <a:prstGeom prst="rect">
                <a:avLst/>
              </a:prstGeom>
              <a:blipFill>
                <a:blip r:embed="rId7"/>
                <a:stretch>
                  <a:fillRect t="-11475" r="-29851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76C7672-6D80-1696-B392-4A61B0F31233}"/>
                  </a:ext>
                </a:extLst>
              </p:cNvPr>
              <p:cNvSpPr txBox="1"/>
              <p:nvPr/>
            </p:nvSpPr>
            <p:spPr>
              <a:xfrm>
                <a:off x="1702027" y="3782648"/>
                <a:ext cx="399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76C7672-6D80-1696-B392-4A61B0F312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027" y="3782648"/>
                <a:ext cx="399470" cy="369332"/>
              </a:xfrm>
              <a:prstGeom prst="rect">
                <a:avLst/>
              </a:prstGeom>
              <a:blipFill>
                <a:blip r:embed="rId8"/>
                <a:stretch>
                  <a:fillRect t="-11667" r="-303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6" name="Arrow: Right 41">
            <a:extLst>
              <a:ext uri="{FF2B5EF4-FFF2-40B4-BE49-F238E27FC236}">
                <a16:creationId xmlns:a16="http://schemas.microsoft.com/office/drawing/2014/main" id="{B09AD2D4-6208-EB95-68C6-8D7332E2279D}"/>
              </a:ext>
            </a:extLst>
          </p:cNvPr>
          <p:cNvSpPr/>
          <p:nvPr/>
        </p:nvSpPr>
        <p:spPr>
          <a:xfrm rot="21060811">
            <a:off x="1644690" y="2496039"/>
            <a:ext cx="709592" cy="60202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Arrow: Right 41">
            <a:extLst>
              <a:ext uri="{FF2B5EF4-FFF2-40B4-BE49-F238E27FC236}">
                <a16:creationId xmlns:a16="http://schemas.microsoft.com/office/drawing/2014/main" id="{6ECDC5A0-4274-E61D-C576-8DDDA6B4E461}"/>
              </a:ext>
            </a:extLst>
          </p:cNvPr>
          <p:cNvSpPr/>
          <p:nvPr/>
        </p:nvSpPr>
        <p:spPr>
          <a:xfrm>
            <a:off x="1868889" y="3097627"/>
            <a:ext cx="83109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Flowchart: Connector 18">
            <a:extLst>
              <a:ext uri="{FF2B5EF4-FFF2-40B4-BE49-F238E27FC236}">
                <a16:creationId xmlns:a16="http://schemas.microsoft.com/office/drawing/2014/main" id="{B95B0891-ABEF-EF6F-E7D5-C3637725C7A2}"/>
              </a:ext>
            </a:extLst>
          </p:cNvPr>
          <p:cNvSpPr/>
          <p:nvPr/>
        </p:nvSpPr>
        <p:spPr>
          <a:xfrm>
            <a:off x="2756885" y="296472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69" name="Flowchart: Connector 18">
            <a:extLst>
              <a:ext uri="{FF2B5EF4-FFF2-40B4-BE49-F238E27FC236}">
                <a16:creationId xmlns:a16="http://schemas.microsoft.com/office/drawing/2014/main" id="{B3A6050F-9023-A26B-843D-00F29876B6B5}"/>
              </a:ext>
            </a:extLst>
          </p:cNvPr>
          <p:cNvSpPr/>
          <p:nvPr/>
        </p:nvSpPr>
        <p:spPr>
          <a:xfrm>
            <a:off x="2754104" y="340532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0" name="Flowchart: Connector 18">
            <a:extLst>
              <a:ext uri="{FF2B5EF4-FFF2-40B4-BE49-F238E27FC236}">
                <a16:creationId xmlns:a16="http://schemas.microsoft.com/office/drawing/2014/main" id="{FD82F0FD-7FA9-E7D4-4511-EA59959BE713}"/>
              </a:ext>
            </a:extLst>
          </p:cNvPr>
          <p:cNvSpPr/>
          <p:nvPr/>
        </p:nvSpPr>
        <p:spPr>
          <a:xfrm>
            <a:off x="3502587" y="3844771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1" name="Flowchart: Connector 18">
            <a:extLst>
              <a:ext uri="{FF2B5EF4-FFF2-40B4-BE49-F238E27FC236}">
                <a16:creationId xmlns:a16="http://schemas.microsoft.com/office/drawing/2014/main" id="{BCB3B7DA-3722-9D63-94AB-76348E29E49C}"/>
              </a:ext>
            </a:extLst>
          </p:cNvPr>
          <p:cNvSpPr/>
          <p:nvPr/>
        </p:nvSpPr>
        <p:spPr>
          <a:xfrm>
            <a:off x="2582006" y="257242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2" name="Arrow: Right 41">
            <a:extLst>
              <a:ext uri="{FF2B5EF4-FFF2-40B4-BE49-F238E27FC236}">
                <a16:creationId xmlns:a16="http://schemas.microsoft.com/office/drawing/2014/main" id="{DC4410D1-FDED-F3A4-C39F-2C980CC4C3E9}"/>
              </a:ext>
            </a:extLst>
          </p:cNvPr>
          <p:cNvSpPr/>
          <p:nvPr/>
        </p:nvSpPr>
        <p:spPr>
          <a:xfrm rot="21301747">
            <a:off x="2128663" y="2745959"/>
            <a:ext cx="42722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Arrow: Right 41">
            <a:extLst>
              <a:ext uri="{FF2B5EF4-FFF2-40B4-BE49-F238E27FC236}">
                <a16:creationId xmlns:a16="http://schemas.microsoft.com/office/drawing/2014/main" id="{71BF6827-1F5A-5157-4963-983B0E4DAEB9}"/>
              </a:ext>
            </a:extLst>
          </p:cNvPr>
          <p:cNvSpPr/>
          <p:nvPr/>
        </p:nvSpPr>
        <p:spPr>
          <a:xfrm rot="19929013">
            <a:off x="3131449" y="4158623"/>
            <a:ext cx="38640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4" name="Flowchart: Connector 18">
            <a:extLst>
              <a:ext uri="{FF2B5EF4-FFF2-40B4-BE49-F238E27FC236}">
                <a16:creationId xmlns:a16="http://schemas.microsoft.com/office/drawing/2014/main" id="{170A4C25-01E6-18BC-3FCC-4F02F2DB9538}"/>
              </a:ext>
            </a:extLst>
          </p:cNvPr>
          <p:cNvSpPr/>
          <p:nvPr/>
        </p:nvSpPr>
        <p:spPr>
          <a:xfrm>
            <a:off x="3114680" y="240776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5" name="Flowchart: Connector 18">
            <a:extLst>
              <a:ext uri="{FF2B5EF4-FFF2-40B4-BE49-F238E27FC236}">
                <a16:creationId xmlns:a16="http://schemas.microsoft.com/office/drawing/2014/main" id="{F9C60DD6-EB1F-29F8-682E-1C18D6B2923B}"/>
              </a:ext>
            </a:extLst>
          </p:cNvPr>
          <p:cNvSpPr/>
          <p:nvPr/>
        </p:nvSpPr>
        <p:spPr>
          <a:xfrm>
            <a:off x="3838905" y="291908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6" name="Flowchart: Connector 18">
            <a:extLst>
              <a:ext uri="{FF2B5EF4-FFF2-40B4-BE49-F238E27FC236}">
                <a16:creationId xmlns:a16="http://schemas.microsoft.com/office/drawing/2014/main" id="{87C1AAA5-D3ED-CC70-1E49-842CBA01F268}"/>
              </a:ext>
            </a:extLst>
          </p:cNvPr>
          <p:cNvSpPr/>
          <p:nvPr/>
        </p:nvSpPr>
        <p:spPr>
          <a:xfrm>
            <a:off x="3009354" y="357177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77" name="Arrow: Right 41">
            <a:extLst>
              <a:ext uri="{FF2B5EF4-FFF2-40B4-BE49-F238E27FC236}">
                <a16:creationId xmlns:a16="http://schemas.microsoft.com/office/drawing/2014/main" id="{0665211D-A529-A4F0-FEF3-31EFEBE899C4}"/>
              </a:ext>
            </a:extLst>
          </p:cNvPr>
          <p:cNvSpPr/>
          <p:nvPr/>
        </p:nvSpPr>
        <p:spPr>
          <a:xfrm rot="19679147" flipV="1">
            <a:off x="2534769" y="3683244"/>
            <a:ext cx="25729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8" name="Arrow: Right 41">
            <a:extLst>
              <a:ext uri="{FF2B5EF4-FFF2-40B4-BE49-F238E27FC236}">
                <a16:creationId xmlns:a16="http://schemas.microsoft.com/office/drawing/2014/main" id="{6FE42B90-20F5-F196-A3EC-894209138467}"/>
              </a:ext>
            </a:extLst>
          </p:cNvPr>
          <p:cNvSpPr/>
          <p:nvPr/>
        </p:nvSpPr>
        <p:spPr>
          <a:xfrm rot="18847039" flipV="1">
            <a:off x="2868150" y="3913255"/>
            <a:ext cx="25729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" name="Flowchart: Connector 18">
            <a:extLst>
              <a:ext uri="{FF2B5EF4-FFF2-40B4-BE49-F238E27FC236}">
                <a16:creationId xmlns:a16="http://schemas.microsoft.com/office/drawing/2014/main" id="{227BAE1A-9CF4-C3A6-D891-08A484E2FDBA}"/>
              </a:ext>
            </a:extLst>
          </p:cNvPr>
          <p:cNvSpPr/>
          <p:nvPr/>
        </p:nvSpPr>
        <p:spPr>
          <a:xfrm>
            <a:off x="4039833" y="363083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0" name="Flowchart: Connector 18">
            <a:extLst>
              <a:ext uri="{FF2B5EF4-FFF2-40B4-BE49-F238E27FC236}">
                <a16:creationId xmlns:a16="http://schemas.microsoft.com/office/drawing/2014/main" id="{678D474F-6B8F-92C9-0970-529F728D24B0}"/>
              </a:ext>
            </a:extLst>
          </p:cNvPr>
          <p:cNvSpPr/>
          <p:nvPr/>
        </p:nvSpPr>
        <p:spPr>
          <a:xfrm>
            <a:off x="3374855" y="312048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id="{BE926B2B-FD76-A86B-9B21-7A51041D54D7}"/>
              </a:ext>
            </a:extLst>
          </p:cNvPr>
          <p:cNvSpPr txBox="1"/>
          <p:nvPr/>
        </p:nvSpPr>
        <p:spPr>
          <a:xfrm>
            <a:off x="6215064" y="4551644"/>
            <a:ext cx="188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Boundary</a:t>
            </a:r>
          </a:p>
        </p:txBody>
      </p:sp>
      <p:grpSp>
        <p:nvGrpSpPr>
          <p:cNvPr id="282" name="Group 12">
            <a:extLst>
              <a:ext uri="{FF2B5EF4-FFF2-40B4-BE49-F238E27FC236}">
                <a16:creationId xmlns:a16="http://schemas.microsoft.com/office/drawing/2014/main" id="{CB0EA197-992F-41C2-BD5B-608FC3929D52}"/>
              </a:ext>
            </a:extLst>
          </p:cNvPr>
          <p:cNvGrpSpPr>
            <a:grpSpLocks/>
          </p:cNvGrpSpPr>
          <p:nvPr/>
        </p:nvGrpSpPr>
        <p:grpSpPr>
          <a:xfrm>
            <a:off x="4827923" y="2320501"/>
            <a:ext cx="3263109" cy="2233396"/>
            <a:chOff x="7275007" y="1014884"/>
            <a:chExt cx="4078793" cy="2270927"/>
          </a:xfrm>
          <a:noFill/>
          <a:effectLst/>
        </p:grpSpPr>
        <p:sp>
          <p:nvSpPr>
            <p:cNvPr id="283" name="Rectangle: Rounded Corners 8">
              <a:extLst>
                <a:ext uri="{FF2B5EF4-FFF2-40B4-BE49-F238E27FC236}">
                  <a16:creationId xmlns:a16="http://schemas.microsoft.com/office/drawing/2014/main" id="{B75865E0-604C-B229-0CDA-9AE1479B887D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84" name="Free-form: Shape 11">
              <a:extLst>
                <a:ext uri="{FF2B5EF4-FFF2-40B4-BE49-F238E27FC236}">
                  <a16:creationId xmlns:a16="http://schemas.microsoft.com/office/drawing/2014/main" id="{AB22FA7E-9B59-2BD5-098C-654D0F5741AF}"/>
                </a:ext>
              </a:extLst>
            </p:cNvPr>
            <p:cNvSpPr/>
            <p:nvPr/>
          </p:nvSpPr>
          <p:spPr>
            <a:xfrm>
              <a:off x="7504061" y="1065502"/>
              <a:ext cx="3816155" cy="1962796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5" name="Flowchart: Connector 14">
            <a:extLst>
              <a:ext uri="{FF2B5EF4-FFF2-40B4-BE49-F238E27FC236}">
                <a16:creationId xmlns:a16="http://schemas.microsoft.com/office/drawing/2014/main" id="{AB7E84BA-8E2C-7E36-3F7E-DDE820B5F165}"/>
              </a:ext>
            </a:extLst>
          </p:cNvPr>
          <p:cNvSpPr/>
          <p:nvPr/>
        </p:nvSpPr>
        <p:spPr>
          <a:xfrm>
            <a:off x="5501947" y="2651116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6" name="Straight Arrow Connector 59">
            <a:extLst>
              <a:ext uri="{FF2B5EF4-FFF2-40B4-BE49-F238E27FC236}">
                <a16:creationId xmlns:a16="http://schemas.microsoft.com/office/drawing/2014/main" id="{7610DAC6-BD0C-CF6C-4FD5-D5D0C5EE1A54}"/>
              </a:ext>
            </a:extLst>
          </p:cNvPr>
          <p:cNvCxnSpPr>
            <a:cxnSpLocks/>
          </p:cNvCxnSpPr>
          <p:nvPr/>
        </p:nvCxnSpPr>
        <p:spPr>
          <a:xfrm flipV="1">
            <a:off x="7289440" y="4184298"/>
            <a:ext cx="226199" cy="459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7" name="Ομάδα 84">
            <a:extLst>
              <a:ext uri="{FF2B5EF4-FFF2-40B4-BE49-F238E27FC236}">
                <a16:creationId xmlns:a16="http://schemas.microsoft.com/office/drawing/2014/main" id="{B495EDED-BC2B-424C-03CC-8FA2FF89E8A3}"/>
              </a:ext>
            </a:extLst>
          </p:cNvPr>
          <p:cNvGrpSpPr/>
          <p:nvPr/>
        </p:nvGrpSpPr>
        <p:grpSpPr>
          <a:xfrm>
            <a:off x="7699261" y="2359756"/>
            <a:ext cx="246353" cy="363228"/>
            <a:chOff x="9897554" y="5099561"/>
            <a:chExt cx="515429" cy="601551"/>
          </a:xfrm>
        </p:grpSpPr>
        <p:sp>
          <p:nvSpPr>
            <p:cNvPr id="288" name="Οβάλ 85">
              <a:extLst>
                <a:ext uri="{FF2B5EF4-FFF2-40B4-BE49-F238E27FC236}">
                  <a16:creationId xmlns:a16="http://schemas.microsoft.com/office/drawing/2014/main" id="{754D9332-6EA7-D7E2-5BFC-26EDB7AED33C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89" name="TextBox 288">
              <a:extLst>
                <a:ext uri="{FF2B5EF4-FFF2-40B4-BE49-F238E27FC236}">
                  <a16:creationId xmlns:a16="http://schemas.microsoft.com/office/drawing/2014/main" id="{2B128ADE-4518-CCA0-8C8D-8BA356B992A9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290" name="Ομάδα 87">
            <a:extLst>
              <a:ext uri="{FF2B5EF4-FFF2-40B4-BE49-F238E27FC236}">
                <a16:creationId xmlns:a16="http://schemas.microsoft.com/office/drawing/2014/main" id="{2A251B64-6B36-8F78-0B99-69362285D098}"/>
              </a:ext>
            </a:extLst>
          </p:cNvPr>
          <p:cNvGrpSpPr/>
          <p:nvPr/>
        </p:nvGrpSpPr>
        <p:grpSpPr>
          <a:xfrm>
            <a:off x="4897832" y="4150187"/>
            <a:ext cx="246353" cy="363228"/>
            <a:chOff x="9897554" y="5099561"/>
            <a:chExt cx="515429" cy="601551"/>
          </a:xfrm>
        </p:grpSpPr>
        <p:sp>
          <p:nvSpPr>
            <p:cNvPr id="291" name="Οβάλ 88">
              <a:extLst>
                <a:ext uri="{FF2B5EF4-FFF2-40B4-BE49-F238E27FC236}">
                  <a16:creationId xmlns:a16="http://schemas.microsoft.com/office/drawing/2014/main" id="{D4A86315-D43A-7D67-65E3-9B0858A5BB9B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92" name="TextBox 291">
              <a:extLst>
                <a:ext uri="{FF2B5EF4-FFF2-40B4-BE49-F238E27FC236}">
                  <a16:creationId xmlns:a16="http://schemas.microsoft.com/office/drawing/2014/main" id="{9050A7FF-A383-0585-86D6-EC46083D6463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p:sp>
        <p:nvSpPr>
          <p:cNvPr id="293" name="Flowchart: Connector 14">
            <a:extLst>
              <a:ext uri="{FF2B5EF4-FFF2-40B4-BE49-F238E27FC236}">
                <a16:creationId xmlns:a16="http://schemas.microsoft.com/office/drawing/2014/main" id="{898C51EA-C1AC-B192-6C3F-56BC175B5A57}"/>
              </a:ext>
            </a:extLst>
          </p:cNvPr>
          <p:cNvSpPr/>
          <p:nvPr/>
        </p:nvSpPr>
        <p:spPr>
          <a:xfrm>
            <a:off x="5006597" y="2541370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4" name="Flowchart: Connector 14">
            <a:extLst>
              <a:ext uri="{FF2B5EF4-FFF2-40B4-BE49-F238E27FC236}">
                <a16:creationId xmlns:a16="http://schemas.microsoft.com/office/drawing/2014/main" id="{F4BB74DA-D064-B81F-41DA-00D356C60D49}"/>
              </a:ext>
            </a:extLst>
          </p:cNvPr>
          <p:cNvSpPr/>
          <p:nvPr/>
        </p:nvSpPr>
        <p:spPr>
          <a:xfrm>
            <a:off x="5252159" y="2953782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5" name="Flowchart: Connector 14">
            <a:extLst>
              <a:ext uri="{FF2B5EF4-FFF2-40B4-BE49-F238E27FC236}">
                <a16:creationId xmlns:a16="http://schemas.microsoft.com/office/drawing/2014/main" id="{358C1A98-2673-C978-38D9-B5175F7C9AB5}"/>
              </a:ext>
            </a:extLst>
          </p:cNvPr>
          <p:cNvSpPr/>
          <p:nvPr/>
        </p:nvSpPr>
        <p:spPr>
          <a:xfrm>
            <a:off x="5935602" y="3759297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" name="Flowchart: Connector 18">
            <a:extLst>
              <a:ext uri="{FF2B5EF4-FFF2-40B4-BE49-F238E27FC236}">
                <a16:creationId xmlns:a16="http://schemas.microsoft.com/office/drawing/2014/main" id="{DD054DE3-9C3C-05DE-EE02-9C40E3CF51BD}"/>
              </a:ext>
            </a:extLst>
          </p:cNvPr>
          <p:cNvSpPr/>
          <p:nvPr/>
        </p:nvSpPr>
        <p:spPr>
          <a:xfrm>
            <a:off x="6045887" y="2317579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97" name="Flowchart: Connector 14">
            <a:extLst>
              <a:ext uri="{FF2B5EF4-FFF2-40B4-BE49-F238E27FC236}">
                <a16:creationId xmlns:a16="http://schemas.microsoft.com/office/drawing/2014/main" id="{56F78C15-A100-B556-A603-990144B73472}"/>
              </a:ext>
            </a:extLst>
          </p:cNvPr>
          <p:cNvSpPr/>
          <p:nvPr/>
        </p:nvSpPr>
        <p:spPr>
          <a:xfrm>
            <a:off x="6569045" y="4234211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8" name="Flowchart: Connector 14">
            <a:extLst>
              <a:ext uri="{FF2B5EF4-FFF2-40B4-BE49-F238E27FC236}">
                <a16:creationId xmlns:a16="http://schemas.microsoft.com/office/drawing/2014/main" id="{4AF8333E-3400-2A56-34C0-75E3FE0F0089}"/>
              </a:ext>
            </a:extLst>
          </p:cNvPr>
          <p:cNvSpPr/>
          <p:nvPr/>
        </p:nvSpPr>
        <p:spPr>
          <a:xfrm>
            <a:off x="6356221" y="4028008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9" name="Oval 298">
            <a:extLst>
              <a:ext uri="{FF2B5EF4-FFF2-40B4-BE49-F238E27FC236}">
                <a16:creationId xmlns:a16="http://schemas.microsoft.com/office/drawing/2014/main" id="{91D6281A-04B9-FC7D-5AC8-5BF900D52A6E}"/>
              </a:ext>
            </a:extLst>
          </p:cNvPr>
          <p:cNvSpPr/>
          <p:nvPr/>
        </p:nvSpPr>
        <p:spPr>
          <a:xfrm>
            <a:off x="4900951" y="2478431"/>
            <a:ext cx="868972" cy="7615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0" name="Oval 299">
            <a:extLst>
              <a:ext uri="{FF2B5EF4-FFF2-40B4-BE49-F238E27FC236}">
                <a16:creationId xmlns:a16="http://schemas.microsoft.com/office/drawing/2014/main" id="{00280203-B50F-23FD-CE80-71C4C00BAF3A}"/>
              </a:ext>
            </a:extLst>
          </p:cNvPr>
          <p:cNvSpPr/>
          <p:nvPr/>
        </p:nvSpPr>
        <p:spPr>
          <a:xfrm rot="1409657">
            <a:off x="5682521" y="3773929"/>
            <a:ext cx="1179294" cy="7502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AF9E3D-9F1E-82E1-7F9D-03C65D546916}"/>
                  </a:ext>
                </a:extLst>
              </p:cNvPr>
              <p:cNvSpPr txBox="1"/>
              <p:nvPr/>
            </p:nvSpPr>
            <p:spPr>
              <a:xfrm>
                <a:off x="4915427" y="3182844"/>
                <a:ext cx="403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01" name="TextBox 300">
                <a:extLst>
                  <a:ext uri="{FF2B5EF4-FFF2-40B4-BE49-F238E27FC236}">
                    <a16:creationId xmlns:a16="http://schemas.microsoft.com/office/drawing/2014/main" id="{67AF9E3D-9F1E-82E1-7F9D-03C65D546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5427" y="3182844"/>
                <a:ext cx="403926" cy="369332"/>
              </a:xfrm>
              <a:prstGeom prst="rect">
                <a:avLst/>
              </a:prstGeom>
              <a:blipFill>
                <a:blip r:embed="rId9"/>
                <a:stretch>
                  <a:fillRect t="-9836" r="-29851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8AB37788-7C58-ECEB-18BC-30FE30881366}"/>
                  </a:ext>
                </a:extLst>
              </p:cNvPr>
              <p:cNvSpPr txBox="1"/>
              <p:nvPr/>
            </p:nvSpPr>
            <p:spPr>
              <a:xfrm>
                <a:off x="5335085" y="3789874"/>
                <a:ext cx="399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8AB37788-7C58-ECEB-18BC-30FE30881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085" y="3789874"/>
                <a:ext cx="399470" cy="369332"/>
              </a:xfrm>
              <a:prstGeom prst="rect">
                <a:avLst/>
              </a:prstGeom>
              <a:blipFill>
                <a:blip r:embed="rId10"/>
                <a:stretch>
                  <a:fillRect t="-11667" r="-303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3" name="Arrow: Right 41">
            <a:extLst>
              <a:ext uri="{FF2B5EF4-FFF2-40B4-BE49-F238E27FC236}">
                <a16:creationId xmlns:a16="http://schemas.microsoft.com/office/drawing/2014/main" id="{E4F1F847-2EB7-A9AF-0756-81C351EFC3A2}"/>
              </a:ext>
            </a:extLst>
          </p:cNvPr>
          <p:cNvSpPr/>
          <p:nvPr/>
        </p:nvSpPr>
        <p:spPr>
          <a:xfrm rot="181553">
            <a:off x="5303509" y="2607795"/>
            <a:ext cx="855097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4" name="Arrow: Right 41">
            <a:extLst>
              <a:ext uri="{FF2B5EF4-FFF2-40B4-BE49-F238E27FC236}">
                <a16:creationId xmlns:a16="http://schemas.microsoft.com/office/drawing/2014/main" id="{75E532D2-B33E-6F96-0E05-6CD2E280EED2}"/>
              </a:ext>
            </a:extLst>
          </p:cNvPr>
          <p:cNvSpPr/>
          <p:nvPr/>
        </p:nvSpPr>
        <p:spPr>
          <a:xfrm rot="20448363">
            <a:off x="5494209" y="2932690"/>
            <a:ext cx="767178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5" name="Flowchart: Connector 18">
            <a:extLst>
              <a:ext uri="{FF2B5EF4-FFF2-40B4-BE49-F238E27FC236}">
                <a16:creationId xmlns:a16="http://schemas.microsoft.com/office/drawing/2014/main" id="{58FEEFB3-A0AE-795A-E672-D220C81EE563}"/>
              </a:ext>
            </a:extLst>
          </p:cNvPr>
          <p:cNvSpPr/>
          <p:nvPr/>
        </p:nvSpPr>
        <p:spPr>
          <a:xfrm>
            <a:off x="6389943" y="297195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6" name="Flowchart: Connector 18">
            <a:extLst>
              <a:ext uri="{FF2B5EF4-FFF2-40B4-BE49-F238E27FC236}">
                <a16:creationId xmlns:a16="http://schemas.microsoft.com/office/drawing/2014/main" id="{46D546D7-09C0-506E-D274-366EBC90EFBB}"/>
              </a:ext>
            </a:extLst>
          </p:cNvPr>
          <p:cNvSpPr/>
          <p:nvPr/>
        </p:nvSpPr>
        <p:spPr>
          <a:xfrm>
            <a:off x="6387162" y="341255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7" name="Flowchart: Connector 18">
            <a:extLst>
              <a:ext uri="{FF2B5EF4-FFF2-40B4-BE49-F238E27FC236}">
                <a16:creationId xmlns:a16="http://schemas.microsoft.com/office/drawing/2014/main" id="{F8DF4389-0A41-DE4A-87EF-4DC4A00CE1D7}"/>
              </a:ext>
            </a:extLst>
          </p:cNvPr>
          <p:cNvSpPr/>
          <p:nvPr/>
        </p:nvSpPr>
        <p:spPr>
          <a:xfrm>
            <a:off x="7135645" y="3851997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8" name="Flowchart: Connector 18">
            <a:extLst>
              <a:ext uri="{FF2B5EF4-FFF2-40B4-BE49-F238E27FC236}">
                <a16:creationId xmlns:a16="http://schemas.microsoft.com/office/drawing/2014/main" id="{DAE4B99A-8C52-1A6E-EA07-929E9A05E1AD}"/>
              </a:ext>
            </a:extLst>
          </p:cNvPr>
          <p:cNvSpPr/>
          <p:nvPr/>
        </p:nvSpPr>
        <p:spPr>
          <a:xfrm>
            <a:off x="6215064" y="257964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09" name="Arrow: Right 41">
            <a:extLst>
              <a:ext uri="{FF2B5EF4-FFF2-40B4-BE49-F238E27FC236}">
                <a16:creationId xmlns:a16="http://schemas.microsoft.com/office/drawing/2014/main" id="{B3610380-5D7A-4445-046A-0AB798D5CD53}"/>
              </a:ext>
            </a:extLst>
          </p:cNvPr>
          <p:cNvSpPr/>
          <p:nvPr/>
        </p:nvSpPr>
        <p:spPr>
          <a:xfrm rot="21301747">
            <a:off x="5761721" y="2753185"/>
            <a:ext cx="42722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0" name="Arrow: Right 41">
            <a:extLst>
              <a:ext uri="{FF2B5EF4-FFF2-40B4-BE49-F238E27FC236}">
                <a16:creationId xmlns:a16="http://schemas.microsoft.com/office/drawing/2014/main" id="{CBA8A8C8-676C-FF99-B155-2BFE00BE7CC0}"/>
              </a:ext>
            </a:extLst>
          </p:cNvPr>
          <p:cNvSpPr/>
          <p:nvPr/>
        </p:nvSpPr>
        <p:spPr>
          <a:xfrm rot="19929013">
            <a:off x="6764507" y="4165849"/>
            <a:ext cx="38640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" name="Flowchart: Connector 18">
            <a:extLst>
              <a:ext uri="{FF2B5EF4-FFF2-40B4-BE49-F238E27FC236}">
                <a16:creationId xmlns:a16="http://schemas.microsoft.com/office/drawing/2014/main" id="{F1EEDD94-8F33-2986-6136-6335B89CB5F1}"/>
              </a:ext>
            </a:extLst>
          </p:cNvPr>
          <p:cNvSpPr/>
          <p:nvPr/>
        </p:nvSpPr>
        <p:spPr>
          <a:xfrm>
            <a:off x="6747738" y="241498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2" name="Flowchart: Connector 18">
            <a:extLst>
              <a:ext uri="{FF2B5EF4-FFF2-40B4-BE49-F238E27FC236}">
                <a16:creationId xmlns:a16="http://schemas.microsoft.com/office/drawing/2014/main" id="{4D60B4FD-E030-4C3F-CF5F-A8AD01B92DA7}"/>
              </a:ext>
            </a:extLst>
          </p:cNvPr>
          <p:cNvSpPr/>
          <p:nvPr/>
        </p:nvSpPr>
        <p:spPr>
          <a:xfrm>
            <a:off x="7471963" y="292631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3" name="Flowchart: Connector 18">
            <a:extLst>
              <a:ext uri="{FF2B5EF4-FFF2-40B4-BE49-F238E27FC236}">
                <a16:creationId xmlns:a16="http://schemas.microsoft.com/office/drawing/2014/main" id="{87E71198-F2D2-BEBA-53B6-506FB510C1B3}"/>
              </a:ext>
            </a:extLst>
          </p:cNvPr>
          <p:cNvSpPr/>
          <p:nvPr/>
        </p:nvSpPr>
        <p:spPr>
          <a:xfrm>
            <a:off x="6642412" y="3579002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4" name="Arrow: Right 41">
            <a:extLst>
              <a:ext uri="{FF2B5EF4-FFF2-40B4-BE49-F238E27FC236}">
                <a16:creationId xmlns:a16="http://schemas.microsoft.com/office/drawing/2014/main" id="{3655D922-3357-1D61-4F0A-98C8BB876961}"/>
              </a:ext>
            </a:extLst>
          </p:cNvPr>
          <p:cNvSpPr/>
          <p:nvPr/>
        </p:nvSpPr>
        <p:spPr>
          <a:xfrm rot="21144833" flipV="1">
            <a:off x="6194112" y="3784265"/>
            <a:ext cx="417380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5" name="Arrow: Right 41">
            <a:extLst>
              <a:ext uri="{FF2B5EF4-FFF2-40B4-BE49-F238E27FC236}">
                <a16:creationId xmlns:a16="http://schemas.microsoft.com/office/drawing/2014/main" id="{CE7A7194-DFA3-E96B-FC05-253BC9B706FE}"/>
              </a:ext>
            </a:extLst>
          </p:cNvPr>
          <p:cNvSpPr/>
          <p:nvPr/>
        </p:nvSpPr>
        <p:spPr>
          <a:xfrm rot="18847039" flipV="1">
            <a:off x="6501208" y="3920481"/>
            <a:ext cx="25729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6" name="Flowchart: Connector 18">
            <a:extLst>
              <a:ext uri="{FF2B5EF4-FFF2-40B4-BE49-F238E27FC236}">
                <a16:creationId xmlns:a16="http://schemas.microsoft.com/office/drawing/2014/main" id="{83C2116E-62D4-A403-6C11-AB1A020177F7}"/>
              </a:ext>
            </a:extLst>
          </p:cNvPr>
          <p:cNvSpPr/>
          <p:nvPr/>
        </p:nvSpPr>
        <p:spPr>
          <a:xfrm>
            <a:off x="7672891" y="363806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7" name="Flowchart: Connector 18">
            <a:extLst>
              <a:ext uri="{FF2B5EF4-FFF2-40B4-BE49-F238E27FC236}">
                <a16:creationId xmlns:a16="http://schemas.microsoft.com/office/drawing/2014/main" id="{AC640C83-2C68-1368-E17C-03B9E9E719DD}"/>
              </a:ext>
            </a:extLst>
          </p:cNvPr>
          <p:cNvSpPr/>
          <p:nvPr/>
        </p:nvSpPr>
        <p:spPr>
          <a:xfrm>
            <a:off x="7007913" y="3127712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18" name="TextBox 317">
            <a:extLst>
              <a:ext uri="{FF2B5EF4-FFF2-40B4-BE49-F238E27FC236}">
                <a16:creationId xmlns:a16="http://schemas.microsoft.com/office/drawing/2014/main" id="{B11B2818-B7C0-C545-4F2A-80FD6F2F9C13}"/>
              </a:ext>
            </a:extLst>
          </p:cNvPr>
          <p:cNvSpPr txBox="1"/>
          <p:nvPr/>
        </p:nvSpPr>
        <p:spPr>
          <a:xfrm>
            <a:off x="9949864" y="4544418"/>
            <a:ext cx="188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Boundary</a:t>
            </a:r>
          </a:p>
        </p:txBody>
      </p:sp>
      <p:grpSp>
        <p:nvGrpSpPr>
          <p:cNvPr id="319" name="Group 12">
            <a:extLst>
              <a:ext uri="{FF2B5EF4-FFF2-40B4-BE49-F238E27FC236}">
                <a16:creationId xmlns:a16="http://schemas.microsoft.com/office/drawing/2014/main" id="{E9DB1ACE-19F3-7C6B-BC76-29C0499D767A}"/>
              </a:ext>
            </a:extLst>
          </p:cNvPr>
          <p:cNvGrpSpPr>
            <a:grpSpLocks/>
          </p:cNvGrpSpPr>
          <p:nvPr/>
        </p:nvGrpSpPr>
        <p:grpSpPr>
          <a:xfrm>
            <a:off x="8562723" y="2313275"/>
            <a:ext cx="3263109" cy="2233396"/>
            <a:chOff x="7275007" y="1014884"/>
            <a:chExt cx="4078793" cy="2270927"/>
          </a:xfrm>
          <a:noFill/>
          <a:effectLst/>
        </p:grpSpPr>
        <p:sp>
          <p:nvSpPr>
            <p:cNvPr id="320" name="Rectangle: Rounded Corners 8">
              <a:extLst>
                <a:ext uri="{FF2B5EF4-FFF2-40B4-BE49-F238E27FC236}">
                  <a16:creationId xmlns:a16="http://schemas.microsoft.com/office/drawing/2014/main" id="{7588B1D9-C141-255D-3F6C-E4F8FBB261DA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21" name="Free-form: Shape 11">
              <a:extLst>
                <a:ext uri="{FF2B5EF4-FFF2-40B4-BE49-F238E27FC236}">
                  <a16:creationId xmlns:a16="http://schemas.microsoft.com/office/drawing/2014/main" id="{3E7382BF-42D8-55B7-867E-B1B250B36711}"/>
                </a:ext>
              </a:extLst>
            </p:cNvPr>
            <p:cNvSpPr/>
            <p:nvPr/>
          </p:nvSpPr>
          <p:spPr>
            <a:xfrm>
              <a:off x="7504061" y="1065502"/>
              <a:ext cx="3816155" cy="1962796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2" name="Flowchart: Connector 14">
            <a:extLst>
              <a:ext uri="{FF2B5EF4-FFF2-40B4-BE49-F238E27FC236}">
                <a16:creationId xmlns:a16="http://schemas.microsoft.com/office/drawing/2014/main" id="{E5336CC1-76C7-71D5-AF60-6770291D12A7}"/>
              </a:ext>
            </a:extLst>
          </p:cNvPr>
          <p:cNvSpPr/>
          <p:nvPr/>
        </p:nvSpPr>
        <p:spPr>
          <a:xfrm>
            <a:off x="9236747" y="2643890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3" name="Straight Arrow Connector 59">
            <a:extLst>
              <a:ext uri="{FF2B5EF4-FFF2-40B4-BE49-F238E27FC236}">
                <a16:creationId xmlns:a16="http://schemas.microsoft.com/office/drawing/2014/main" id="{DC6105B9-F407-0D89-A70D-9FCFFB569B6A}"/>
              </a:ext>
            </a:extLst>
          </p:cNvPr>
          <p:cNvCxnSpPr>
            <a:cxnSpLocks/>
          </p:cNvCxnSpPr>
          <p:nvPr/>
        </p:nvCxnSpPr>
        <p:spPr>
          <a:xfrm flipV="1">
            <a:off x="11024240" y="4177072"/>
            <a:ext cx="226199" cy="459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4" name="Ομάδα 84">
            <a:extLst>
              <a:ext uri="{FF2B5EF4-FFF2-40B4-BE49-F238E27FC236}">
                <a16:creationId xmlns:a16="http://schemas.microsoft.com/office/drawing/2014/main" id="{89F74EAE-6EB3-4774-451D-48DF6623596C}"/>
              </a:ext>
            </a:extLst>
          </p:cNvPr>
          <p:cNvGrpSpPr/>
          <p:nvPr/>
        </p:nvGrpSpPr>
        <p:grpSpPr>
          <a:xfrm>
            <a:off x="11434061" y="2352530"/>
            <a:ext cx="246353" cy="363228"/>
            <a:chOff x="9897554" y="5099561"/>
            <a:chExt cx="515429" cy="601551"/>
          </a:xfrm>
        </p:grpSpPr>
        <p:sp>
          <p:nvSpPr>
            <p:cNvPr id="325" name="Οβάλ 85">
              <a:extLst>
                <a:ext uri="{FF2B5EF4-FFF2-40B4-BE49-F238E27FC236}">
                  <a16:creationId xmlns:a16="http://schemas.microsoft.com/office/drawing/2014/main" id="{D98F3AF8-5BC9-52FE-2B41-2A455298D9D6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E01A2E36-4E01-6AA4-91C8-EF35B87B63B1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327" name="Ομάδα 87">
            <a:extLst>
              <a:ext uri="{FF2B5EF4-FFF2-40B4-BE49-F238E27FC236}">
                <a16:creationId xmlns:a16="http://schemas.microsoft.com/office/drawing/2014/main" id="{C22281A7-5EE7-4AAC-E749-FBCD10F2EA1B}"/>
              </a:ext>
            </a:extLst>
          </p:cNvPr>
          <p:cNvGrpSpPr/>
          <p:nvPr/>
        </p:nvGrpSpPr>
        <p:grpSpPr>
          <a:xfrm>
            <a:off x="8632632" y="4142961"/>
            <a:ext cx="246353" cy="363228"/>
            <a:chOff x="9897554" y="5099561"/>
            <a:chExt cx="515429" cy="601551"/>
          </a:xfrm>
        </p:grpSpPr>
        <p:sp>
          <p:nvSpPr>
            <p:cNvPr id="328" name="Οβάλ 88">
              <a:extLst>
                <a:ext uri="{FF2B5EF4-FFF2-40B4-BE49-F238E27FC236}">
                  <a16:creationId xmlns:a16="http://schemas.microsoft.com/office/drawing/2014/main" id="{05908065-06A0-6A73-6B7B-82DEBDFC864E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329" name="TextBox 328">
              <a:extLst>
                <a:ext uri="{FF2B5EF4-FFF2-40B4-BE49-F238E27FC236}">
                  <a16:creationId xmlns:a16="http://schemas.microsoft.com/office/drawing/2014/main" id="{A823A496-D351-B871-795F-B8347253CE7F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p:sp>
        <p:nvSpPr>
          <p:cNvPr id="330" name="Flowchart: Connector 14">
            <a:extLst>
              <a:ext uri="{FF2B5EF4-FFF2-40B4-BE49-F238E27FC236}">
                <a16:creationId xmlns:a16="http://schemas.microsoft.com/office/drawing/2014/main" id="{E08B4B72-6532-12EB-1C44-69B4D5D48BDA}"/>
              </a:ext>
            </a:extLst>
          </p:cNvPr>
          <p:cNvSpPr/>
          <p:nvPr/>
        </p:nvSpPr>
        <p:spPr>
          <a:xfrm>
            <a:off x="8741397" y="2534144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1" name="Flowchart: Connector 14">
            <a:extLst>
              <a:ext uri="{FF2B5EF4-FFF2-40B4-BE49-F238E27FC236}">
                <a16:creationId xmlns:a16="http://schemas.microsoft.com/office/drawing/2014/main" id="{B49BCEEC-6D05-4FED-5C10-ADFFC40356C6}"/>
              </a:ext>
            </a:extLst>
          </p:cNvPr>
          <p:cNvSpPr/>
          <p:nvPr/>
        </p:nvSpPr>
        <p:spPr>
          <a:xfrm>
            <a:off x="8986959" y="2946556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2" name="Flowchart: Connector 14">
            <a:extLst>
              <a:ext uri="{FF2B5EF4-FFF2-40B4-BE49-F238E27FC236}">
                <a16:creationId xmlns:a16="http://schemas.microsoft.com/office/drawing/2014/main" id="{5E8C8A96-FEEF-3012-8E45-5554D9B6318A}"/>
              </a:ext>
            </a:extLst>
          </p:cNvPr>
          <p:cNvSpPr/>
          <p:nvPr/>
        </p:nvSpPr>
        <p:spPr>
          <a:xfrm>
            <a:off x="9670402" y="3752071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3" name="Flowchart: Connector 18">
            <a:extLst>
              <a:ext uri="{FF2B5EF4-FFF2-40B4-BE49-F238E27FC236}">
                <a16:creationId xmlns:a16="http://schemas.microsoft.com/office/drawing/2014/main" id="{307FBE3F-C112-53AD-F64C-160E1D5A9715}"/>
              </a:ext>
            </a:extLst>
          </p:cNvPr>
          <p:cNvSpPr/>
          <p:nvPr/>
        </p:nvSpPr>
        <p:spPr>
          <a:xfrm>
            <a:off x="9780687" y="2310353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34" name="Flowchart: Connector 14">
            <a:extLst>
              <a:ext uri="{FF2B5EF4-FFF2-40B4-BE49-F238E27FC236}">
                <a16:creationId xmlns:a16="http://schemas.microsoft.com/office/drawing/2014/main" id="{94CC3984-E232-78F1-4B77-1E2B71498D8F}"/>
              </a:ext>
            </a:extLst>
          </p:cNvPr>
          <p:cNvSpPr/>
          <p:nvPr/>
        </p:nvSpPr>
        <p:spPr>
          <a:xfrm>
            <a:off x="10303845" y="4226985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5" name="Flowchart: Connector 14">
            <a:extLst>
              <a:ext uri="{FF2B5EF4-FFF2-40B4-BE49-F238E27FC236}">
                <a16:creationId xmlns:a16="http://schemas.microsoft.com/office/drawing/2014/main" id="{A34D18F5-DCFD-3583-FCD9-DFBFD850AF1E}"/>
              </a:ext>
            </a:extLst>
          </p:cNvPr>
          <p:cNvSpPr/>
          <p:nvPr/>
        </p:nvSpPr>
        <p:spPr>
          <a:xfrm>
            <a:off x="10091021" y="4020782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6" name="Oval 335">
            <a:extLst>
              <a:ext uri="{FF2B5EF4-FFF2-40B4-BE49-F238E27FC236}">
                <a16:creationId xmlns:a16="http://schemas.microsoft.com/office/drawing/2014/main" id="{D6DED895-94E5-26C2-370F-4A584B5F3A5F}"/>
              </a:ext>
            </a:extLst>
          </p:cNvPr>
          <p:cNvSpPr/>
          <p:nvPr/>
        </p:nvSpPr>
        <p:spPr>
          <a:xfrm>
            <a:off x="8635751" y="2471205"/>
            <a:ext cx="868972" cy="7615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7" name="Oval 336">
            <a:extLst>
              <a:ext uri="{FF2B5EF4-FFF2-40B4-BE49-F238E27FC236}">
                <a16:creationId xmlns:a16="http://schemas.microsoft.com/office/drawing/2014/main" id="{7680C66C-E6C6-A5B8-B101-F72312EA2529}"/>
              </a:ext>
            </a:extLst>
          </p:cNvPr>
          <p:cNvSpPr/>
          <p:nvPr/>
        </p:nvSpPr>
        <p:spPr>
          <a:xfrm rot="1409657">
            <a:off x="9417321" y="3766703"/>
            <a:ext cx="1179294" cy="7502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B816E3B0-98EC-E18F-2160-A3EE684844E5}"/>
                  </a:ext>
                </a:extLst>
              </p:cNvPr>
              <p:cNvSpPr txBox="1"/>
              <p:nvPr/>
            </p:nvSpPr>
            <p:spPr>
              <a:xfrm>
                <a:off x="8650227" y="3175618"/>
                <a:ext cx="403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B816E3B0-98EC-E18F-2160-A3EE68484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0227" y="3175618"/>
                <a:ext cx="403926" cy="369332"/>
              </a:xfrm>
              <a:prstGeom prst="rect">
                <a:avLst/>
              </a:prstGeom>
              <a:blipFill>
                <a:blip r:embed="rId11"/>
                <a:stretch>
                  <a:fillRect t="-11475" r="-30303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E5738E03-0F2B-45A0-1FFA-5E68035446E7}"/>
                  </a:ext>
                </a:extLst>
              </p:cNvPr>
              <p:cNvSpPr txBox="1"/>
              <p:nvPr/>
            </p:nvSpPr>
            <p:spPr>
              <a:xfrm>
                <a:off x="9069885" y="3782648"/>
                <a:ext cx="399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39" name="TextBox 338">
                <a:extLst>
                  <a:ext uri="{FF2B5EF4-FFF2-40B4-BE49-F238E27FC236}">
                    <a16:creationId xmlns:a16="http://schemas.microsoft.com/office/drawing/2014/main" id="{E5738E03-0F2B-45A0-1FFA-5E6803544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9885" y="3782648"/>
                <a:ext cx="399470" cy="369332"/>
              </a:xfrm>
              <a:prstGeom prst="rect">
                <a:avLst/>
              </a:prstGeom>
              <a:blipFill>
                <a:blip r:embed="rId12"/>
                <a:stretch>
                  <a:fillRect t="-11667" r="-3076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0" name="Arrow: Right 41">
            <a:extLst>
              <a:ext uri="{FF2B5EF4-FFF2-40B4-BE49-F238E27FC236}">
                <a16:creationId xmlns:a16="http://schemas.microsoft.com/office/drawing/2014/main" id="{AA7930DB-42CD-3385-86BF-EBB0AF67C758}"/>
              </a:ext>
            </a:extLst>
          </p:cNvPr>
          <p:cNvSpPr/>
          <p:nvPr/>
        </p:nvSpPr>
        <p:spPr>
          <a:xfrm rot="21140810" flipV="1">
            <a:off x="9006719" y="2469092"/>
            <a:ext cx="434757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1" name="Arrow: Right 41">
            <a:extLst>
              <a:ext uri="{FF2B5EF4-FFF2-40B4-BE49-F238E27FC236}">
                <a16:creationId xmlns:a16="http://schemas.microsoft.com/office/drawing/2014/main" id="{BC9DAB11-C595-766E-3795-AB0018383158}"/>
              </a:ext>
            </a:extLst>
          </p:cNvPr>
          <p:cNvSpPr/>
          <p:nvPr/>
        </p:nvSpPr>
        <p:spPr>
          <a:xfrm>
            <a:off x="9254855" y="2993792"/>
            <a:ext cx="83109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2" name="Flowchart: Connector 18">
            <a:extLst>
              <a:ext uri="{FF2B5EF4-FFF2-40B4-BE49-F238E27FC236}">
                <a16:creationId xmlns:a16="http://schemas.microsoft.com/office/drawing/2014/main" id="{09B9B2C4-65CA-B398-E6F3-BEE533CBF72D}"/>
              </a:ext>
            </a:extLst>
          </p:cNvPr>
          <p:cNvSpPr/>
          <p:nvPr/>
        </p:nvSpPr>
        <p:spPr>
          <a:xfrm>
            <a:off x="10124743" y="296472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3" name="Flowchart: Connector 18">
            <a:extLst>
              <a:ext uri="{FF2B5EF4-FFF2-40B4-BE49-F238E27FC236}">
                <a16:creationId xmlns:a16="http://schemas.microsoft.com/office/drawing/2014/main" id="{5ACD9254-74DB-A55C-B133-C1B52EF05B7A}"/>
              </a:ext>
            </a:extLst>
          </p:cNvPr>
          <p:cNvSpPr/>
          <p:nvPr/>
        </p:nvSpPr>
        <p:spPr>
          <a:xfrm>
            <a:off x="10121962" y="340532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4" name="Flowchart: Connector 18">
            <a:extLst>
              <a:ext uri="{FF2B5EF4-FFF2-40B4-BE49-F238E27FC236}">
                <a16:creationId xmlns:a16="http://schemas.microsoft.com/office/drawing/2014/main" id="{65FACFDF-4BFF-1DBE-0BBE-E07E8CF4824E}"/>
              </a:ext>
            </a:extLst>
          </p:cNvPr>
          <p:cNvSpPr/>
          <p:nvPr/>
        </p:nvSpPr>
        <p:spPr>
          <a:xfrm>
            <a:off x="10870445" y="3844771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5" name="Flowchart: Connector 18">
            <a:extLst>
              <a:ext uri="{FF2B5EF4-FFF2-40B4-BE49-F238E27FC236}">
                <a16:creationId xmlns:a16="http://schemas.microsoft.com/office/drawing/2014/main" id="{A40CFD5A-7844-5FD9-A5EB-605D78A4188B}"/>
              </a:ext>
            </a:extLst>
          </p:cNvPr>
          <p:cNvSpPr/>
          <p:nvPr/>
        </p:nvSpPr>
        <p:spPr>
          <a:xfrm>
            <a:off x="9949864" y="257242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8" name="Flowchart: Connector 18">
            <a:extLst>
              <a:ext uri="{FF2B5EF4-FFF2-40B4-BE49-F238E27FC236}">
                <a16:creationId xmlns:a16="http://schemas.microsoft.com/office/drawing/2014/main" id="{BECC50E1-9B2B-FEF6-A645-826C2120DA23}"/>
              </a:ext>
            </a:extLst>
          </p:cNvPr>
          <p:cNvSpPr/>
          <p:nvPr/>
        </p:nvSpPr>
        <p:spPr>
          <a:xfrm>
            <a:off x="10482538" y="240776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49" name="Flowchart: Connector 18">
            <a:extLst>
              <a:ext uri="{FF2B5EF4-FFF2-40B4-BE49-F238E27FC236}">
                <a16:creationId xmlns:a16="http://schemas.microsoft.com/office/drawing/2014/main" id="{409E459C-DAD5-5B05-2213-8AF20970B754}"/>
              </a:ext>
            </a:extLst>
          </p:cNvPr>
          <p:cNvSpPr/>
          <p:nvPr/>
        </p:nvSpPr>
        <p:spPr>
          <a:xfrm>
            <a:off x="11206763" y="291908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50" name="Flowchart: Connector 18">
            <a:extLst>
              <a:ext uri="{FF2B5EF4-FFF2-40B4-BE49-F238E27FC236}">
                <a16:creationId xmlns:a16="http://schemas.microsoft.com/office/drawing/2014/main" id="{1ED2EB5F-42DD-6D14-2CDC-D127D6ABD7E2}"/>
              </a:ext>
            </a:extLst>
          </p:cNvPr>
          <p:cNvSpPr/>
          <p:nvPr/>
        </p:nvSpPr>
        <p:spPr>
          <a:xfrm>
            <a:off x="10377212" y="357177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53" name="Flowchart: Connector 18">
            <a:extLst>
              <a:ext uri="{FF2B5EF4-FFF2-40B4-BE49-F238E27FC236}">
                <a16:creationId xmlns:a16="http://schemas.microsoft.com/office/drawing/2014/main" id="{0BFD792B-4312-1F4C-D5B5-53BDE48A7CE1}"/>
              </a:ext>
            </a:extLst>
          </p:cNvPr>
          <p:cNvSpPr/>
          <p:nvPr/>
        </p:nvSpPr>
        <p:spPr>
          <a:xfrm>
            <a:off x="11407691" y="363083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54" name="Flowchart: Connector 18">
            <a:extLst>
              <a:ext uri="{FF2B5EF4-FFF2-40B4-BE49-F238E27FC236}">
                <a16:creationId xmlns:a16="http://schemas.microsoft.com/office/drawing/2014/main" id="{46B9809E-2D39-C5C6-F7BF-C2CB0C524C1D}"/>
              </a:ext>
            </a:extLst>
          </p:cNvPr>
          <p:cNvSpPr/>
          <p:nvPr/>
        </p:nvSpPr>
        <p:spPr>
          <a:xfrm>
            <a:off x="10742713" y="312048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A9689E67-723C-B982-FD80-887D5BDAC083}"/>
              </a:ext>
            </a:extLst>
          </p:cNvPr>
          <p:cNvSpPr txBox="1"/>
          <p:nvPr/>
        </p:nvSpPr>
        <p:spPr>
          <a:xfrm>
            <a:off x="1109434" y="1876988"/>
            <a:ext cx="146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to One: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6E6E73AA-7064-4DD3-EC10-992D0DE73C20}"/>
              </a:ext>
            </a:extLst>
          </p:cNvPr>
          <p:cNvSpPr txBox="1"/>
          <p:nvPr/>
        </p:nvSpPr>
        <p:spPr>
          <a:xfrm>
            <a:off x="4769774" y="1849397"/>
            <a:ext cx="172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few to Many: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E03C1904-7030-1753-182C-4BDC5989C3CF}"/>
              </a:ext>
            </a:extLst>
          </p:cNvPr>
          <p:cNvSpPr txBox="1"/>
          <p:nvPr/>
        </p:nvSpPr>
        <p:spPr>
          <a:xfrm>
            <a:off x="8503776" y="18406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set of translations:</a:t>
            </a:r>
          </a:p>
        </p:txBody>
      </p:sp>
      <p:sp>
        <p:nvSpPr>
          <p:cNvPr id="358" name="Arrow: Right 41">
            <a:extLst>
              <a:ext uri="{FF2B5EF4-FFF2-40B4-BE49-F238E27FC236}">
                <a16:creationId xmlns:a16="http://schemas.microsoft.com/office/drawing/2014/main" id="{DDD35C08-FD1D-EA03-4355-7D99EC71F129}"/>
              </a:ext>
            </a:extLst>
          </p:cNvPr>
          <p:cNvSpPr/>
          <p:nvPr/>
        </p:nvSpPr>
        <p:spPr>
          <a:xfrm rot="21140810" flipV="1">
            <a:off x="9503567" y="2678630"/>
            <a:ext cx="434757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0" name="Arrow: Right 41">
            <a:extLst>
              <a:ext uri="{FF2B5EF4-FFF2-40B4-BE49-F238E27FC236}">
                <a16:creationId xmlns:a16="http://schemas.microsoft.com/office/drawing/2014/main" id="{208120EE-A981-A396-D21D-93813682409C}"/>
              </a:ext>
            </a:extLst>
          </p:cNvPr>
          <p:cNvSpPr/>
          <p:nvPr/>
        </p:nvSpPr>
        <p:spPr>
          <a:xfrm rot="19556470" flipV="1">
            <a:off x="10506831" y="4179133"/>
            <a:ext cx="368746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1" name="Arrow: Right 41">
            <a:extLst>
              <a:ext uri="{FF2B5EF4-FFF2-40B4-BE49-F238E27FC236}">
                <a16:creationId xmlns:a16="http://schemas.microsoft.com/office/drawing/2014/main" id="{D6CA4682-A49A-D585-9B2D-7CCC266956F4}"/>
              </a:ext>
            </a:extLst>
          </p:cNvPr>
          <p:cNvSpPr/>
          <p:nvPr/>
        </p:nvSpPr>
        <p:spPr>
          <a:xfrm rot="19556470" flipV="1">
            <a:off x="10305599" y="3950186"/>
            <a:ext cx="368746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Arrow: Right 41">
            <a:extLst>
              <a:ext uri="{FF2B5EF4-FFF2-40B4-BE49-F238E27FC236}">
                <a16:creationId xmlns:a16="http://schemas.microsoft.com/office/drawing/2014/main" id="{987F9C6A-5895-0075-5355-C7FB82C9C528}"/>
              </a:ext>
            </a:extLst>
          </p:cNvPr>
          <p:cNvSpPr/>
          <p:nvPr/>
        </p:nvSpPr>
        <p:spPr>
          <a:xfrm rot="19556470" flipV="1">
            <a:off x="9893280" y="3692304"/>
            <a:ext cx="368746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17CEFEC-B6D9-21A9-7A7B-903B816C3C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AA7211C-968A-9ED4-598F-F2479B0F074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EFA57FC-B66A-C65A-3BDC-EC10B42C7B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00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AABAC6B-1747-7267-F9DA-9F6DC652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13" y="320675"/>
            <a:ext cx="10515600" cy="1325563"/>
          </a:xfrm>
        </p:spPr>
        <p:txBody>
          <a:bodyPr/>
          <a:lstStyle/>
          <a:p>
            <a:r>
              <a:rPr lang="en-US" dirty="0"/>
              <a:t>Recourse &amp; Recourse Rules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1BE6FBA-FB7A-68B3-3F50-ABE0A4E6F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13" y="1646238"/>
            <a:ext cx="11001225" cy="4351338"/>
          </a:xfrm>
        </p:spPr>
        <p:txBody>
          <a:bodyPr>
            <a:normAutofit/>
          </a:bodyPr>
          <a:lstStyle/>
          <a:p>
            <a:pPr marL="285750" indent="-285750"/>
            <a:r>
              <a:rPr lang="en-US" b="1" dirty="0"/>
              <a:t>Recourse</a:t>
            </a:r>
            <a:r>
              <a:rPr lang="en-US" dirty="0"/>
              <a:t>: 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The act of providing recommendations to negatively affected 	individuals on how to act and change the outcome.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Recourse Rules:</a:t>
            </a:r>
          </a:p>
          <a:p>
            <a:pPr marL="742950" lvl="1" indent="-285750"/>
            <a:r>
              <a:rPr lang="en-US" b="1" dirty="0"/>
              <a:t>Subgroup descriptors</a:t>
            </a:r>
            <a:r>
              <a:rPr lang="en-US" dirty="0"/>
              <a:t>: </a:t>
            </a:r>
          </a:p>
          <a:p>
            <a:pPr marL="1200150" lvl="2" indent="-285750"/>
            <a:r>
              <a:rPr lang="en-US" dirty="0"/>
              <a:t>Define the group (e.g., age ≥ 30 and income &lt; $50k).</a:t>
            </a:r>
          </a:p>
          <a:p>
            <a:pPr marL="742950" lvl="1" indent="-285750"/>
            <a:r>
              <a:rPr lang="en-US" b="1" dirty="0"/>
              <a:t>Actions</a:t>
            </a:r>
            <a:r>
              <a:rPr lang="en-US" dirty="0"/>
              <a:t>: </a:t>
            </a:r>
          </a:p>
          <a:p>
            <a:pPr marL="1200150" lvl="2" indent="-285750"/>
            <a:r>
              <a:rPr lang="en-US" dirty="0"/>
              <a:t>Specify steps (e.g., increase income by $1.5k, reduce expenses by $2k).</a:t>
            </a:r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AED1416E-E29A-FB4A-F5A7-5438B46AC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56</a:t>
            </a:fld>
            <a:endParaRPr lang="el-GR"/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D1B4946E-0906-3137-D7F5-239024F28A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38B76F8-34AD-7CCA-353D-A90D59D7DC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DB2BEE2-EBA5-DC79-050A-9A5587664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F67AE337-530C-DD45-0B7A-646630164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06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B9F44-1976-75A7-5EE0-DACBDF4A0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EF36CE-5344-FD17-F568-72AB454E3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CF/Recourse Rules Objectives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446FDAD-C35A-E568-7090-4CDDA2B1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/>
            <a:r>
              <a:rPr lang="en-US" dirty="0"/>
              <a:t>Coverage</a:t>
            </a:r>
          </a:p>
          <a:p>
            <a:pPr marL="742950" lvl="1" indent="-285750"/>
            <a:r>
              <a:rPr lang="en-US" dirty="0"/>
              <a:t>Maximize covered individuals by group/rule descriptor.</a:t>
            </a:r>
          </a:p>
          <a:p>
            <a:pPr marL="285750" indent="-285750"/>
            <a:r>
              <a:rPr lang="en-US" dirty="0"/>
              <a:t>Correctness</a:t>
            </a:r>
          </a:p>
          <a:p>
            <a:pPr marL="742950" lvl="1" indent="-285750"/>
            <a:r>
              <a:rPr lang="en-US" dirty="0"/>
              <a:t>Maximize favorable outcomes.</a:t>
            </a:r>
          </a:p>
          <a:p>
            <a:pPr marL="285750" indent="-285750"/>
            <a:r>
              <a:rPr lang="en-US" dirty="0"/>
              <a:t>Cost</a:t>
            </a:r>
          </a:p>
          <a:p>
            <a:pPr marL="742950" lvl="1" indent="-285750"/>
            <a:r>
              <a:rPr lang="en-US" dirty="0"/>
              <a:t>Minimize action costs.</a:t>
            </a:r>
          </a:p>
          <a:p>
            <a:pPr marL="285750" indent="-285750"/>
            <a:r>
              <a:rPr lang="en-US" dirty="0"/>
              <a:t>Interpretability</a:t>
            </a:r>
          </a:p>
          <a:p>
            <a:pPr marL="742950" lvl="1" indent="-285750"/>
            <a:r>
              <a:rPr lang="en-US" dirty="0"/>
              <a:t>Few and clear suggestions.</a:t>
            </a:r>
            <a:endParaRPr lang="el-GR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6AE85ED-F9E3-FBD1-B416-4DB4E5DA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57</a:t>
            </a:fld>
            <a:endParaRPr lang="el-GR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6722FD31-964B-4A8A-A7BD-C308F36D9F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BEE385B-1D28-39DA-3AA3-2DD25E6AA5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029FAF5-85CB-30DA-A006-2A7167344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B2DA763-55DE-1BAB-1E51-C5A4AC081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796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concept of Burden in Fairness Metrics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D9BE168E-DE62-48BE-61C1-115AFA1387A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739284" cy="4351338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3600" dirty="0"/>
                  <a:t>After generating and applying the counterfactual/rule suggestions for a group:</a:t>
                </a:r>
              </a:p>
              <a:p>
                <a:pPr marL="0" indent="0">
                  <a:buNone/>
                </a:pPr>
                <a:r>
                  <a:rPr lang="en-US" sz="3600" dirty="0"/>
                  <a:t>	Burden measures the </a:t>
                </a:r>
                <a:r>
                  <a:rPr lang="en-US" sz="3600" dirty="0">
                    <a:solidFill>
                      <a:srgbClr val="F26464"/>
                    </a:solidFill>
                  </a:rPr>
                  <a:t>extent of change</a:t>
                </a:r>
                <a:r>
                  <a:rPr lang="en-US" sz="3600" dirty="0"/>
                  <a:t> needed 	to alter the decision of a model.</a:t>
                </a:r>
                <a:br>
                  <a:rPr lang="en-US" sz="3600" dirty="0"/>
                </a:br>
                <a:endParaRPr lang="en-US" sz="3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𝐵𝑢𝑟𝑑𝑒𝑛</m:t>
                      </m:r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br>
                  <a:rPr lang="en-US" sz="3600" dirty="0"/>
                </a:br>
                <a:endParaRPr lang="en-US" sz="3600" dirty="0"/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D9BE168E-DE62-48BE-61C1-115AFA1387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739284" cy="4351338"/>
              </a:xfrm>
              <a:blipFill>
                <a:blip r:embed="rId3"/>
                <a:stretch>
                  <a:fillRect l="-1760" t="-3221" r="-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11D5491E-9835-D929-3081-056D6BF3E6C7}"/>
              </a:ext>
            </a:extLst>
          </p:cNvPr>
          <p:cNvSpPr txBox="1"/>
          <p:nvPr/>
        </p:nvSpPr>
        <p:spPr>
          <a:xfrm>
            <a:off x="1885950" y="6402685"/>
            <a:ext cx="982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Sharma, S., et al. (2020).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CERTIFAI: A framework for explanations and fairness analysis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AAAI/ACM Conference on AI, Ethics, and Society.</a:t>
            </a:r>
          </a:p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Kuratomi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A., et al. (2022).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Measuring the burden of (un)fairness using counterfactuals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ECML-PKDD Conference.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DA289F7-0A7E-78C1-32DB-CEC526C20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58</a:t>
            </a:fld>
            <a:endParaRPr lang="el-GR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D9B7D77-FAD0-6CE4-8A9C-ED2BB7ED3768}"/>
              </a:ext>
            </a:extLst>
          </p:cNvPr>
          <p:cNvCxnSpPr>
            <a:cxnSpLocks/>
          </p:cNvCxnSpPr>
          <p:nvPr/>
        </p:nvCxnSpPr>
        <p:spPr>
          <a:xfrm>
            <a:off x="1885950" y="6434435"/>
            <a:ext cx="910717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AAB2B876-B334-D8CE-C76B-AE22D6ED59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6AD69389-2963-8716-DA5B-15BC961F57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BCD40D9-82E4-7BDF-5D40-AC050B35D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AB45B9D0-D7C9-BFD0-FE35-D6CBBEB7B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488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F9BCC8-C08A-5675-AB0F-11CEF6C38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72" y="377576"/>
            <a:ext cx="10515600" cy="1325563"/>
          </a:xfrm>
        </p:spPr>
        <p:txBody>
          <a:bodyPr/>
          <a:lstStyle/>
          <a:p>
            <a:r>
              <a:rPr lang="en-US" dirty="0"/>
              <a:t>AReS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0278142-97D2-9AE6-7E72-E34260E41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13" y="1510629"/>
            <a:ext cx="11049000" cy="2188370"/>
          </a:xfrm>
        </p:spPr>
        <p:txBody>
          <a:bodyPr>
            <a:noAutofit/>
          </a:bodyPr>
          <a:lstStyle/>
          <a:p>
            <a:r>
              <a:rPr lang="en-US" sz="1800" b="1" dirty="0"/>
              <a:t>Two-Level Recourse Sets:</a:t>
            </a:r>
            <a:endParaRPr lang="en-US" sz="1800" dirty="0"/>
          </a:p>
          <a:p>
            <a:pPr lvl="1"/>
            <a:r>
              <a:rPr lang="en-US" sz="1800" b="1" dirty="0"/>
              <a:t>Level 1 (Outer Rules - Subgroup Descriptors):</a:t>
            </a:r>
            <a:r>
              <a:rPr lang="en-US" sz="1800" dirty="0"/>
              <a:t> Defines subgroups (e.g., women over 50).</a:t>
            </a:r>
          </a:p>
          <a:p>
            <a:pPr lvl="1"/>
            <a:r>
              <a:rPr lang="en-US" sz="1800" b="1" dirty="0"/>
              <a:t>Level 2 (Inner Rules - Recourse Actions):</a:t>
            </a:r>
            <a:r>
              <a:rPr lang="en-US" sz="1800" dirty="0"/>
              <a:t>  Actions for individuals in each subgroup to achieve a favorable outcome.</a:t>
            </a:r>
          </a:p>
          <a:p>
            <a:r>
              <a:rPr lang="en-US" sz="1800" b="1" dirty="0"/>
              <a:t>Frequent Itemset Mining Algorithm to find subgroup descriptors: </a:t>
            </a:r>
            <a:r>
              <a:rPr lang="en-US" sz="1800" dirty="0"/>
              <a:t>A-priori</a:t>
            </a:r>
          </a:p>
          <a:p>
            <a:pPr lvl="1"/>
            <a:endParaRPr lang="en-US" sz="1800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3735E8AC-8210-312E-F01A-043CB65D6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217" y="3135758"/>
            <a:ext cx="7202226" cy="2708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FB77B1-12D3-13AD-BB12-B1791F5D58C6}"/>
              </a:ext>
            </a:extLst>
          </p:cNvPr>
          <p:cNvSpPr txBox="1"/>
          <p:nvPr/>
        </p:nvSpPr>
        <p:spPr>
          <a:xfrm>
            <a:off x="493557" y="3362870"/>
            <a:ext cx="43830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Optimization problem (local search): </a:t>
            </a:r>
            <a:r>
              <a:rPr lang="en-US" dirty="0"/>
              <a:t>Select subgroup descriptors and   recourse rules to best follow the objectives.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81244-0E03-C380-B920-C92321C579D3}"/>
              </a:ext>
            </a:extLst>
          </p:cNvPr>
          <p:cNvSpPr txBox="1"/>
          <p:nvPr/>
        </p:nvSpPr>
        <p:spPr>
          <a:xfrm>
            <a:off x="1842134" y="6408107"/>
            <a:ext cx="87869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Rawal, K., &amp;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Lakkaraju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, H. (2020).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Beyond individualized recourse: Interpretable and interactive summaries of actionable recourses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99861B7A-E189-1109-F635-4A9AF1D18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59</a:t>
            </a:fld>
            <a:endParaRPr lang="el-GR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0D09EF-01BA-44C5-7816-14F20B5FDBBC}"/>
              </a:ext>
            </a:extLst>
          </p:cNvPr>
          <p:cNvCxnSpPr>
            <a:cxnSpLocks/>
          </p:cNvCxnSpPr>
          <p:nvPr/>
        </p:nvCxnSpPr>
        <p:spPr>
          <a:xfrm>
            <a:off x="1885950" y="6408107"/>
            <a:ext cx="910717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CD534D70-58FC-DBB0-5E85-62BF95B01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1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3D73F327-570C-BEC7-3EB6-A440DA4BC1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9FD859D-2D55-DD7C-B43D-99B31B539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A48507B-3E1E-9170-F7B8-AD08F4C00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96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6EEA8-534C-72E2-4C9B-775F8E292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9DC9C-9F89-4421-FDD3-94B14DA209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Is this model explainable?</a:t>
            </a:r>
          </a:p>
        </p:txBody>
      </p:sp>
      <p:pic>
        <p:nvPicPr>
          <p:cNvPr id="3" name="Picture 4" descr="A transparent box with a brain inside&#10;&#10;Description automatically generated">
            <a:extLst>
              <a:ext uri="{FF2B5EF4-FFF2-40B4-BE49-F238E27FC236}">
                <a16:creationId xmlns:a16="http://schemas.microsoft.com/office/drawing/2014/main" id="{416A037A-BD95-5B52-E6C1-6314AF597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201" y="2093745"/>
            <a:ext cx="4198778" cy="41987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36F2109C-AABE-AA9B-C1B3-CBFD1FBAA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418" y="1306327"/>
            <a:ext cx="748343" cy="762074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D8ACDB9-2CC3-0A12-0034-E5302CFB6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6</a:t>
            </a:fld>
            <a:endParaRPr lang="el-GR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B0658BCA-5F7A-AE50-3160-07F6D4A7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9988A3F-9FA4-08E5-DC7D-713F5F0FA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9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DE8FDBB7-797A-B20C-B5E0-3B98827DE0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1697292-958B-68DA-8436-DB3ECB4EEF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7BA7B0-B3C4-96C0-86D9-A024264931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602" y="2068401"/>
            <a:ext cx="2978416" cy="422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5363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1D28AF-A4BE-6043-B3F1-A8B54FD0E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GLOBE-CE</a:t>
            </a:r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2378E8E-4760-F662-E9B8-D7DC29972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8133" y="1175160"/>
            <a:ext cx="4755734" cy="2381772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8E473B34-8566-557A-7D93-5A157C46A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466" y="3655564"/>
            <a:ext cx="9627065" cy="259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4BA822-23BD-B1B1-4EC6-9BC7E29980BB}"/>
              </a:ext>
            </a:extLst>
          </p:cNvPr>
          <p:cNvSpPr txBox="1"/>
          <p:nvPr/>
        </p:nvSpPr>
        <p:spPr>
          <a:xfrm>
            <a:off x="4246435" y="922639"/>
            <a:ext cx="12919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Previous Work</a:t>
            </a:r>
            <a:endParaRPr lang="el-GR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8AF10F-E0F0-1D90-DCB4-4FBCE5043612}"/>
              </a:ext>
            </a:extLst>
          </p:cNvPr>
          <p:cNvSpPr txBox="1"/>
          <p:nvPr/>
        </p:nvSpPr>
        <p:spPr>
          <a:xfrm>
            <a:off x="6653661" y="909328"/>
            <a:ext cx="1038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GLOBE-CE</a:t>
            </a:r>
            <a:endParaRPr lang="el-GR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46B49A-707B-8E08-78B4-B751F82CE901}"/>
              </a:ext>
            </a:extLst>
          </p:cNvPr>
          <p:cNvSpPr txBox="1"/>
          <p:nvPr/>
        </p:nvSpPr>
        <p:spPr>
          <a:xfrm>
            <a:off x="1881047" y="6400412"/>
            <a:ext cx="8807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Ley, D., Mishra, S.,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Magazzeni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D. (2023).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GLOBE-CE: A translation-based approach for global counterfactual explanations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ICML.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EA5715B-DE3F-4353-4C11-FB7B8FB9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60</a:t>
            </a:fld>
            <a:endParaRPr lang="el-G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9431367-DB4E-60D0-A295-8A3557F96C8E}"/>
              </a:ext>
            </a:extLst>
          </p:cNvPr>
          <p:cNvCxnSpPr>
            <a:cxnSpLocks/>
          </p:cNvCxnSpPr>
          <p:nvPr/>
        </p:nvCxnSpPr>
        <p:spPr>
          <a:xfrm>
            <a:off x="1881047" y="6426769"/>
            <a:ext cx="902063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9D3989C5-3E5D-D6BA-DEA1-1BFB9032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A217BBDF-47A0-B1BA-5438-A60E194E9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502FB0B-C8C0-185A-A29D-525113D11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7CF4F70-44C0-7C21-E3E0-DF6C9C3622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60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0933E-04F8-B4DE-E0D2-5357B3065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254353F-FFCC-207F-B6E5-2E08A3E1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125"/>
            <a:ext cx="10515600" cy="1325563"/>
          </a:xfrm>
        </p:spPr>
        <p:txBody>
          <a:bodyPr/>
          <a:lstStyle/>
          <a:p>
            <a:r>
              <a:rPr lang="en-US" dirty="0"/>
              <a:t>FACTS</a:t>
            </a:r>
            <a:endParaRPr lang="el-GR" dirty="0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EAC9CCA-B048-9CFA-B8E8-333A08239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97" y="2832631"/>
            <a:ext cx="9311806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6B632F-A142-33BE-C50A-030EE71125CF}"/>
              </a:ext>
            </a:extLst>
          </p:cNvPr>
          <p:cNvSpPr txBox="1"/>
          <p:nvPr/>
        </p:nvSpPr>
        <p:spPr>
          <a:xfrm>
            <a:off x="990598" y="4140307"/>
            <a:ext cx="10710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classifier is </a:t>
            </a:r>
            <a:r>
              <a:rPr lang="en-US" sz="2000" b="1" dirty="0"/>
              <a:t>fair</a:t>
            </a:r>
            <a:r>
              <a:rPr lang="en-US" sz="2000" dirty="0"/>
              <a:t> if it satisfies: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Equal Effectiveness: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	Same proportion of individuals in the both groups can achieve recourse.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Equal Effectiveness within Budget: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	Same proportion of individuals getting recourse under-budget.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Equal Choice of Recourse: </a:t>
            </a:r>
          </a:p>
          <a:p>
            <a:pPr lvl="1"/>
            <a:r>
              <a:rPr lang="en-US" dirty="0"/>
              <a:t>	Same number of effective actions to achieve recourse.</a:t>
            </a:r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967F20-68EF-CC1B-B0F3-B99BF1E94F72}"/>
                  </a:ext>
                </a:extLst>
              </p:cNvPr>
              <p:cNvSpPr txBox="1"/>
              <p:nvPr/>
            </p:nvSpPr>
            <p:spPr>
              <a:xfrm>
                <a:off x="1018540" y="1353818"/>
                <a:ext cx="9974580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Uses FP-Growth to: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Subgroup of affected instances: </a:t>
                </a:r>
                <a:r>
                  <a:rPr lang="en-US" dirty="0"/>
                  <a:t>Identify recurring patterns in affected individuals of  groups.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Actions derived from unaffected instances: </a:t>
                </a:r>
                <a:r>
                  <a:rPr lang="en-US" dirty="0"/>
                  <a:t>Find frequent actions that worked on unaffected individuals of groups.</a:t>
                </a:r>
              </a:p>
              <a:p>
                <a:r>
                  <a:rPr lang="en-US" dirty="0">
                    <a:solidFill>
                      <a:srgbClr val="F26464"/>
                    </a:solidFill>
                  </a:rPr>
                  <a:t>Do not assign actions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F26464"/>
                    </a:solidFill>
                  </a:rPr>
                  <a:t> They assess the fairness of the classifier.</a:t>
                </a:r>
                <a:endParaRPr lang="el-GR" dirty="0">
                  <a:solidFill>
                    <a:srgbClr val="F26464"/>
                  </a:solidFill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967F20-68EF-CC1B-B0F3-B99BF1E9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540" y="1353818"/>
                <a:ext cx="9974580" cy="1477328"/>
              </a:xfrm>
              <a:prstGeom prst="rect">
                <a:avLst/>
              </a:prstGeom>
              <a:blipFill>
                <a:blip r:embed="rId4"/>
                <a:stretch>
                  <a:fillRect l="-489" t="-1653" b="-6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5917AFD-CF2C-ADDB-8384-C458A63FF16B}"/>
              </a:ext>
            </a:extLst>
          </p:cNvPr>
          <p:cNvSpPr txBox="1"/>
          <p:nvPr/>
        </p:nvSpPr>
        <p:spPr>
          <a:xfrm>
            <a:off x="1881047" y="6400412"/>
            <a:ext cx="5723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Kavouras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L. et al. (2024).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Fairness-aware counterfactuals for subgroups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C79E87D8-0D54-EAC1-C9C3-62521D380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61</a:t>
            </a:fld>
            <a:endParaRPr lang="el-GR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27215B-C23E-F058-096B-AF2D9EE15CCB}"/>
              </a:ext>
            </a:extLst>
          </p:cNvPr>
          <p:cNvCxnSpPr>
            <a:cxnSpLocks/>
          </p:cNvCxnSpPr>
          <p:nvPr/>
        </p:nvCxnSpPr>
        <p:spPr>
          <a:xfrm>
            <a:off x="1881047" y="6412159"/>
            <a:ext cx="902063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D035A7BD-0C1C-13A2-5C64-18BCB4D4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1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C3D3D4FA-BC00-1CF6-5BE3-16995580F1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3EE41F7-60AF-2868-6B20-0B82395D0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BA642C2-0F5B-0F1B-9FC6-33C05242C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8469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DF3C11-F761-FD7D-7794-3F21D71BF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1100" y="1925435"/>
            <a:ext cx="9829800" cy="3007130"/>
          </a:xfrm>
        </p:spPr>
        <p:txBody>
          <a:bodyPr>
            <a:noAutofit/>
          </a:bodyPr>
          <a:lstStyle/>
          <a:p>
            <a:r>
              <a:rPr lang="en-US" sz="4800" dirty="0"/>
              <a:t>FACEGroup: </a:t>
            </a:r>
            <a:br>
              <a:rPr lang="en-US" sz="4800" dirty="0"/>
            </a:br>
            <a:r>
              <a:rPr lang="en-US" sz="4800" dirty="0"/>
              <a:t>Feasible and Actionable Counterfactual Explanations for Assessing </a:t>
            </a:r>
            <a:br>
              <a:rPr lang="en-US" sz="4800" dirty="0"/>
            </a:br>
            <a:r>
              <a:rPr lang="en-US" sz="4800" dirty="0"/>
              <a:t>Group Fairness</a:t>
            </a:r>
            <a:endParaRPr lang="el-GR" sz="48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DB51E4-1356-274D-83B3-3A7EE0D46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62</a:t>
            </a:fld>
            <a:endParaRPr lang="el-GR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DD58E08A-9C18-6E47-B6EB-7E3E5045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7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97DE58E-2D92-16BB-293E-5CFF94AAB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A54377A-9483-1E5A-76DD-ECE1B7DDB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A4A5397-F7C3-B089-2B54-9A158DE5D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13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73852267-F080-DED5-AFF2-148EF18046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>
            <a:extLst>
              <a:ext uri="{FF2B5EF4-FFF2-40B4-BE49-F238E27FC236}">
                <a16:creationId xmlns:a16="http://schemas.microsoft.com/office/drawing/2014/main" id="{B28D24B2-C853-7EB6-2411-C560145877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963" y="311953"/>
            <a:ext cx="10515600" cy="1325563"/>
          </a:xfr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en-US" dirty="0"/>
              <a:t>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2FBBD9B-B1D1-CA2C-904D-DD9A59D13696}"/>
                  </a:ext>
                </a:extLst>
              </p:cNvPr>
              <p:cNvSpPr txBox="1"/>
              <p:nvPr/>
            </p:nvSpPr>
            <p:spPr>
              <a:xfrm>
                <a:off x="6396148" y="3595391"/>
                <a:ext cx="5795852" cy="2686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lvl="1" indent="-380990">
                  <a:lnSpc>
                    <a:spcPct val="115000"/>
                  </a:lnSpc>
                  <a:buSzPts val="15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dk1"/>
                    </a:solidFill>
                  </a:rPr>
                  <a:t>Feasibility constraints:</a:t>
                </a:r>
              </a:p>
              <a:p>
                <a:pPr marL="838190" lvl="2" indent="-380990">
                  <a:lnSpc>
                    <a:spcPct val="115000"/>
                  </a:lnSpc>
                  <a:buSzPts val="15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dk1"/>
                    </a:solidFill>
                  </a:rPr>
                  <a:t>Real-world constraints.</a:t>
                </a:r>
              </a:p>
              <a:p>
                <a:pPr marL="838190" lvl="2" indent="-380990">
                  <a:lnSpc>
                    <a:spcPct val="115000"/>
                  </a:lnSpc>
                  <a:buSzPts val="15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dk1"/>
                    </a:solidFill>
                  </a:rPr>
                  <a:t>Require domain knowledge.</a:t>
                </a:r>
              </a:p>
              <a:p>
                <a:pPr marL="285750" indent="-285750">
                  <a:lnSpc>
                    <a:spcPct val="115000"/>
                  </a:lnSpc>
                  <a:buSzPts val="1500"/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chemeClr val="dk1"/>
                  </a:solidFill>
                </a:endParaRPr>
              </a:p>
              <a:p>
                <a:pPr marL="285750" indent="-285750">
                  <a:lnSpc>
                    <a:spcPct val="115000"/>
                  </a:lnSpc>
                  <a:buSzPts val="1500"/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dk1"/>
                    </a:solidFill>
                  </a:rPr>
                  <a:t>Feasible Counterfactual instance:</a:t>
                </a:r>
              </a:p>
              <a:p>
                <a:pPr lvl="1">
                  <a:lnSpc>
                    <a:spcPct val="115000"/>
                  </a:lnSpc>
                  <a:buSzPts val="15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arg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𝑚𝑖𝑛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sub>
                      </m:sSub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𝑐𝑜𝑠𝑡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1600" i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lvl="1">
                  <a:lnSpc>
                    <a:spcPct val="115000"/>
                  </a:lnSpc>
                  <a:buSzPts val="1500"/>
                </a:pPr>
                <a:r>
                  <a:rPr lang="en-US" sz="1600" dirty="0">
                    <a:solidFill>
                      <a:schemeClr val="dk1"/>
                    </a:solidFill>
                    <a:ea typeface="Cambria Math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denote feasible changes from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.</a:t>
                </a:r>
                <a:br>
                  <a:rPr lang="en-US" sz="1600" dirty="0">
                    <a:solidFill>
                      <a:schemeClr val="dk1"/>
                    </a:solidFill>
                  </a:rPr>
                </a:br>
                <a:endParaRPr lang="en-US" sz="1600" dirty="0">
                  <a:solidFill>
                    <a:schemeClr val="dk1"/>
                  </a:solidFill>
                </a:endParaRPr>
              </a:p>
              <a:p>
                <a:endParaRPr lang="el-GR" sz="16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2FBBD9B-B1D1-CA2C-904D-DD9A59D136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148" y="3595391"/>
                <a:ext cx="5795852" cy="2686441"/>
              </a:xfrm>
              <a:prstGeom prst="rect">
                <a:avLst/>
              </a:prstGeom>
              <a:blipFill>
                <a:blip r:embed="rId3"/>
                <a:stretch>
                  <a:fillRect l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2" name="Πίνακας 61">
            <a:extLst>
              <a:ext uri="{FF2B5EF4-FFF2-40B4-BE49-F238E27FC236}">
                <a16:creationId xmlns:a16="http://schemas.microsoft.com/office/drawing/2014/main" id="{18A19DF2-BE47-59AB-B09A-26392FC3D4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2717511"/>
              </p:ext>
            </p:extLst>
          </p:nvPr>
        </p:nvGraphicFramePr>
        <p:xfrm>
          <a:off x="499191" y="1897459"/>
          <a:ext cx="4170435" cy="150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615">
                  <a:extLst>
                    <a:ext uri="{9D8B030D-6E8A-4147-A177-3AD203B41FA5}">
                      <a16:colId xmlns:a16="http://schemas.microsoft.com/office/drawing/2014/main" val="4183792558"/>
                    </a:ext>
                  </a:extLst>
                </a:gridCol>
                <a:gridCol w="953632">
                  <a:extLst>
                    <a:ext uri="{9D8B030D-6E8A-4147-A177-3AD203B41FA5}">
                      <a16:colId xmlns:a16="http://schemas.microsoft.com/office/drawing/2014/main" val="2219515360"/>
                    </a:ext>
                  </a:extLst>
                </a:gridCol>
                <a:gridCol w="1068309">
                  <a:extLst>
                    <a:ext uri="{9D8B030D-6E8A-4147-A177-3AD203B41FA5}">
                      <a16:colId xmlns:a16="http://schemas.microsoft.com/office/drawing/2014/main" val="3140903279"/>
                    </a:ext>
                  </a:extLst>
                </a:gridCol>
                <a:gridCol w="1164879">
                  <a:extLst>
                    <a:ext uri="{9D8B030D-6E8A-4147-A177-3AD203B41FA5}">
                      <a16:colId xmlns:a16="http://schemas.microsoft.com/office/drawing/2014/main" val="4114855663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Age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BMI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Ethnicity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Smoking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50013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67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31.2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Smokes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16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100" dirty="0"/>
                        <a:t>61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31.2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</a:t>
                      </a:r>
                      <a:endParaRPr lang="el-GR" sz="1100" dirty="0"/>
                    </a:p>
                    <a:p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Formerly smoked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61112"/>
                  </a:ext>
                </a:extLst>
              </a:tr>
            </a:tbl>
          </a:graphicData>
        </a:graphic>
      </p:graphicFrame>
      <p:sp>
        <p:nvSpPr>
          <p:cNvPr id="4" name="Βέλος: Αναστροφή 3">
            <a:extLst>
              <a:ext uri="{FF2B5EF4-FFF2-40B4-BE49-F238E27FC236}">
                <a16:creationId xmlns:a16="http://schemas.microsoft.com/office/drawing/2014/main" id="{D261416E-10B9-134D-0835-575E36038502}"/>
              </a:ext>
            </a:extLst>
          </p:cNvPr>
          <p:cNvSpPr/>
          <p:nvPr/>
        </p:nvSpPr>
        <p:spPr>
          <a:xfrm rot="5400000">
            <a:off x="4606806" y="2566436"/>
            <a:ext cx="602512" cy="490269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34963069-C35A-B257-09D0-38FA16D4B8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666473"/>
              </p:ext>
            </p:extLst>
          </p:nvPr>
        </p:nvGraphicFramePr>
        <p:xfrm>
          <a:off x="6488692" y="1897459"/>
          <a:ext cx="4163737" cy="1503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6917">
                  <a:extLst>
                    <a:ext uri="{9D8B030D-6E8A-4147-A177-3AD203B41FA5}">
                      <a16:colId xmlns:a16="http://schemas.microsoft.com/office/drawing/2014/main" val="4183792558"/>
                    </a:ext>
                  </a:extLst>
                </a:gridCol>
                <a:gridCol w="953632">
                  <a:extLst>
                    <a:ext uri="{9D8B030D-6E8A-4147-A177-3AD203B41FA5}">
                      <a16:colId xmlns:a16="http://schemas.microsoft.com/office/drawing/2014/main" val="2219515360"/>
                    </a:ext>
                  </a:extLst>
                </a:gridCol>
                <a:gridCol w="1068309">
                  <a:extLst>
                    <a:ext uri="{9D8B030D-6E8A-4147-A177-3AD203B41FA5}">
                      <a16:colId xmlns:a16="http://schemas.microsoft.com/office/drawing/2014/main" val="3140903279"/>
                    </a:ext>
                  </a:extLst>
                </a:gridCol>
                <a:gridCol w="1164879">
                  <a:extLst>
                    <a:ext uri="{9D8B030D-6E8A-4147-A177-3AD203B41FA5}">
                      <a16:colId xmlns:a16="http://schemas.microsoft.com/office/drawing/2014/main" val="4114855663"/>
                    </a:ext>
                  </a:extLst>
                </a:gridCol>
              </a:tblGrid>
              <a:tr h="4470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Age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BMI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Ethnicity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Smoking</a:t>
                      </a:r>
                    </a:p>
                  </a:txBody>
                  <a:tcPr marL="121920" marR="121920" marT="60960" marB="6096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1500133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67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31.2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Smokes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E264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116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sz="1100" dirty="0"/>
                        <a:t>67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28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0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dk1"/>
                          </a:solidFill>
                          <a:latin typeface="+mn-lt"/>
                          <a:cs typeface="Arial"/>
                          <a:sym typeface="Arial"/>
                        </a:rPr>
                        <a:t>Formerly smoked</a:t>
                      </a:r>
                      <a:endParaRPr lang="el-GR" sz="1100" dirty="0"/>
                    </a:p>
                  </a:txBody>
                  <a:tcPr marL="121920" marR="121920" marT="60960" marB="60960">
                    <a:solidFill>
                      <a:srgbClr val="77E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861112"/>
                  </a:ext>
                </a:extLst>
              </a:tr>
            </a:tbl>
          </a:graphicData>
        </a:graphic>
      </p:graphicFrame>
      <p:sp>
        <p:nvSpPr>
          <p:cNvPr id="6" name="Βέλος: Αναστροφή 5">
            <a:extLst>
              <a:ext uri="{FF2B5EF4-FFF2-40B4-BE49-F238E27FC236}">
                <a16:creationId xmlns:a16="http://schemas.microsoft.com/office/drawing/2014/main" id="{57B3F84A-97C4-FBD2-2A25-D236A0B89086}"/>
              </a:ext>
            </a:extLst>
          </p:cNvPr>
          <p:cNvSpPr/>
          <p:nvPr/>
        </p:nvSpPr>
        <p:spPr>
          <a:xfrm rot="5400000">
            <a:off x="10596307" y="2566436"/>
            <a:ext cx="602512" cy="490269"/>
          </a:xfrm>
          <a:prstGeom prst="utur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7" name="Σύμβολο πολλαπλασιασμού 6">
            <a:extLst>
              <a:ext uri="{FF2B5EF4-FFF2-40B4-BE49-F238E27FC236}">
                <a16:creationId xmlns:a16="http://schemas.microsoft.com/office/drawing/2014/main" id="{C9569F23-944C-1D3F-4B7A-24D322688BEE}"/>
              </a:ext>
            </a:extLst>
          </p:cNvPr>
          <p:cNvSpPr/>
          <p:nvPr/>
        </p:nvSpPr>
        <p:spPr>
          <a:xfrm>
            <a:off x="1294437" y="1614396"/>
            <a:ext cx="2381693" cy="206980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19;p17">
                <a:extLst>
                  <a:ext uri="{FF2B5EF4-FFF2-40B4-BE49-F238E27FC236}">
                    <a16:creationId xmlns:a16="http://schemas.microsoft.com/office/drawing/2014/main" id="{2F182B48-0B82-F140-28EC-A46F706D962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9633" y="3595391"/>
                <a:ext cx="6249059" cy="1667791"/>
              </a:xfrm>
              <a:prstGeom prst="rect">
                <a:avLst/>
              </a:prstGeom>
            </p:spPr>
            <p:txBody>
              <a:bodyPr spcFirstLastPara="1" vert="horz" wrap="square" lIns="91433" tIns="45700" rIns="91433" bIns="45700" rtlCol="0" anchor="t" anchorCtr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58786" indent="-380990">
                  <a:lnSpc>
                    <a:spcPct val="150000"/>
                  </a:lnSpc>
                  <a:spcBef>
                    <a:spcPts val="0"/>
                  </a:spcBef>
                  <a:buSzPts val="1500"/>
                </a:pPr>
                <a:r>
                  <a:rPr lang="en-US" sz="1600" dirty="0">
                    <a:solidFill>
                      <a:schemeClr val="dk1"/>
                    </a:solidFill>
                  </a:rPr>
                  <a:t>Counterfactual instance: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′∈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</a:t>
                </a:r>
              </a:p>
              <a:p>
                <a:pPr marL="177796" indent="0">
                  <a:lnSpc>
                    <a:spcPct val="150000"/>
                  </a:lnSpc>
                  <a:spcBef>
                    <a:spcPts val="0"/>
                  </a:spcBef>
                  <a:buSzPts val="1500"/>
                  <a:buNone/>
                </a:pPr>
                <a:r>
                  <a:rPr lang="en-US" sz="1600" dirty="0">
                    <a:solidFill>
                      <a:schemeClr val="dk1"/>
                    </a:solidFill>
                  </a:rPr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arg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e>
                      <m:sub>
                        <m:sSup>
                          <m:sSupPr>
                            <m:ctrlP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sub>
                    </m:sSub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e>
                    </m:d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0" indent="0">
                  <a:lnSpc>
                    <a:spcPct val="150000"/>
                  </a:lnSpc>
                  <a:spcBef>
                    <a:spcPts val="1600"/>
                  </a:spcBef>
                  <a:spcAft>
                    <a:spcPts val="1600"/>
                  </a:spcAft>
                  <a:buFont typeface="Arial" panose="020B0604020202020204" pitchFamily="34" charset="0"/>
                  <a:buNone/>
                </a:pPr>
                <a:endParaRPr lang="en-US" sz="16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8" name="Google Shape;119;p17">
                <a:extLst>
                  <a:ext uri="{FF2B5EF4-FFF2-40B4-BE49-F238E27FC236}">
                    <a16:creationId xmlns:a16="http://schemas.microsoft.com/office/drawing/2014/main" id="{2F182B48-0B82-F140-28EC-A46F706D96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633" y="3595391"/>
                <a:ext cx="6249059" cy="16677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6DB90-3A8E-3366-CC3E-0BAFE48E4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63</a:t>
            </a:fld>
            <a:endParaRPr lang="el-GR"/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F31C8015-E321-91F5-ABF3-55ABE3BA1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2A0AA7-17EC-2CFD-C9AF-50E012CE7B40}"/>
              </a:ext>
            </a:extLst>
          </p:cNvPr>
          <p:cNvSpPr txBox="1"/>
          <p:nvPr/>
        </p:nvSpPr>
        <p:spPr>
          <a:xfrm>
            <a:off x="919967" y="1174918"/>
            <a:ext cx="439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 Lack of Feasibility Considerations</a:t>
            </a:r>
          </a:p>
        </p:txBody>
      </p:sp>
      <p:pic>
        <p:nvPicPr>
          <p:cNvPr id="10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03962FE1-CB01-34E5-F733-36697E4C94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C911F4F-236E-6FC8-9547-7818D32012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2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D5F4CC7C-F40C-EB58-B161-FB247619F1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6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6" grpId="0" animBg="1"/>
      <p:bldP spid="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>
          <a:extLst>
            <a:ext uri="{FF2B5EF4-FFF2-40B4-BE49-F238E27FC236}">
              <a16:creationId xmlns:a16="http://schemas.microsoft.com/office/drawing/2014/main" id="{23EEAA7F-CC2A-0503-EC44-56F7A736AD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>
            <a:extLst>
              <a:ext uri="{FF2B5EF4-FFF2-40B4-BE49-F238E27FC236}">
                <a16:creationId xmlns:a16="http://schemas.microsoft.com/office/drawing/2014/main" id="{2AE9B327-29A8-4C00-7404-FCCC67C9DF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1963" y="311953"/>
            <a:ext cx="10515600" cy="1325563"/>
          </a:xfr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r>
              <a:rPr lang="en-US" dirty="0"/>
              <a:t>Motivation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C6A86B-32A6-7D72-128F-C70053F1D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64</a:t>
            </a:fld>
            <a:endParaRPr lang="el-GR"/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D9E8226B-67ED-A5B0-640C-5EA6C339A4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56F2CD-F1A3-BE4B-60ED-5EC0F7DD3846}"/>
              </a:ext>
            </a:extLst>
          </p:cNvPr>
          <p:cNvSpPr txBox="1"/>
          <p:nvPr/>
        </p:nvSpPr>
        <p:spPr>
          <a:xfrm>
            <a:off x="919967" y="1174918"/>
            <a:ext cx="4392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2. Many Counterfactual Explanations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1DA9D-55D3-AB0A-DD52-6A85EAAB4718}"/>
              </a:ext>
            </a:extLst>
          </p:cNvPr>
          <p:cNvSpPr txBox="1"/>
          <p:nvPr/>
        </p:nvSpPr>
        <p:spPr>
          <a:xfrm>
            <a:off x="8366086" y="4551644"/>
            <a:ext cx="188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Boundary</a:t>
            </a:r>
          </a:p>
        </p:txBody>
      </p:sp>
      <p:grpSp>
        <p:nvGrpSpPr>
          <p:cNvPr id="11" name="Group 12">
            <a:extLst>
              <a:ext uri="{FF2B5EF4-FFF2-40B4-BE49-F238E27FC236}">
                <a16:creationId xmlns:a16="http://schemas.microsoft.com/office/drawing/2014/main" id="{57AEAA17-FCBC-1028-1993-B9C06A172BEB}"/>
              </a:ext>
            </a:extLst>
          </p:cNvPr>
          <p:cNvGrpSpPr>
            <a:grpSpLocks/>
          </p:cNvGrpSpPr>
          <p:nvPr/>
        </p:nvGrpSpPr>
        <p:grpSpPr>
          <a:xfrm>
            <a:off x="6978945" y="2320501"/>
            <a:ext cx="3263109" cy="2233396"/>
            <a:chOff x="7275007" y="1014884"/>
            <a:chExt cx="4078793" cy="2270927"/>
          </a:xfrm>
          <a:noFill/>
          <a:effectLst/>
        </p:grpSpPr>
        <p:sp>
          <p:nvSpPr>
            <p:cNvPr id="12" name="Rectangle: Rounded Corners 8">
              <a:extLst>
                <a:ext uri="{FF2B5EF4-FFF2-40B4-BE49-F238E27FC236}">
                  <a16:creationId xmlns:a16="http://schemas.microsoft.com/office/drawing/2014/main" id="{0B66EACF-C2E8-89C3-A0DB-A0AAE23EE0BA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3" name="Free-form: Shape 11">
              <a:extLst>
                <a:ext uri="{FF2B5EF4-FFF2-40B4-BE49-F238E27FC236}">
                  <a16:creationId xmlns:a16="http://schemas.microsoft.com/office/drawing/2014/main" id="{F9D2E5B0-5E48-5F9F-3AAD-6CB88C92EF23}"/>
                </a:ext>
              </a:extLst>
            </p:cNvPr>
            <p:cNvSpPr/>
            <p:nvPr/>
          </p:nvSpPr>
          <p:spPr>
            <a:xfrm>
              <a:off x="7504061" y="1065502"/>
              <a:ext cx="3816155" cy="1962796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Flowchart: Connector 14">
            <a:extLst>
              <a:ext uri="{FF2B5EF4-FFF2-40B4-BE49-F238E27FC236}">
                <a16:creationId xmlns:a16="http://schemas.microsoft.com/office/drawing/2014/main" id="{FCFFC1E7-1438-43E0-F0E6-A6DE1026A4A7}"/>
              </a:ext>
            </a:extLst>
          </p:cNvPr>
          <p:cNvSpPr/>
          <p:nvPr/>
        </p:nvSpPr>
        <p:spPr>
          <a:xfrm>
            <a:off x="7652969" y="2651116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59">
            <a:extLst>
              <a:ext uri="{FF2B5EF4-FFF2-40B4-BE49-F238E27FC236}">
                <a16:creationId xmlns:a16="http://schemas.microsoft.com/office/drawing/2014/main" id="{540430F8-8C1B-0E65-1027-DA972E4B8A6D}"/>
              </a:ext>
            </a:extLst>
          </p:cNvPr>
          <p:cNvCxnSpPr>
            <a:cxnSpLocks/>
          </p:cNvCxnSpPr>
          <p:nvPr/>
        </p:nvCxnSpPr>
        <p:spPr>
          <a:xfrm flipV="1">
            <a:off x="9440462" y="4184298"/>
            <a:ext cx="226199" cy="459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" name="Ομάδα 84">
            <a:extLst>
              <a:ext uri="{FF2B5EF4-FFF2-40B4-BE49-F238E27FC236}">
                <a16:creationId xmlns:a16="http://schemas.microsoft.com/office/drawing/2014/main" id="{5021AAE5-C25B-9256-A9F4-A5ECC0053AAD}"/>
              </a:ext>
            </a:extLst>
          </p:cNvPr>
          <p:cNvGrpSpPr/>
          <p:nvPr/>
        </p:nvGrpSpPr>
        <p:grpSpPr>
          <a:xfrm>
            <a:off x="9850283" y="2359756"/>
            <a:ext cx="246353" cy="363228"/>
            <a:chOff x="9897554" y="5099561"/>
            <a:chExt cx="515429" cy="601551"/>
          </a:xfrm>
        </p:grpSpPr>
        <p:sp>
          <p:nvSpPr>
            <p:cNvPr id="17" name="Οβάλ 85">
              <a:extLst>
                <a:ext uri="{FF2B5EF4-FFF2-40B4-BE49-F238E27FC236}">
                  <a16:creationId xmlns:a16="http://schemas.microsoft.com/office/drawing/2014/main" id="{06549A6A-8EB8-9630-1C20-19CE7547E192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5E2AD34-F25B-4970-D3F0-8939B4BA6144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19" name="Ομάδα 87">
            <a:extLst>
              <a:ext uri="{FF2B5EF4-FFF2-40B4-BE49-F238E27FC236}">
                <a16:creationId xmlns:a16="http://schemas.microsoft.com/office/drawing/2014/main" id="{B9CD8F6A-F35D-EB8E-AB5D-A9B14FD5ADA3}"/>
              </a:ext>
            </a:extLst>
          </p:cNvPr>
          <p:cNvGrpSpPr/>
          <p:nvPr/>
        </p:nvGrpSpPr>
        <p:grpSpPr>
          <a:xfrm>
            <a:off x="7048854" y="4150187"/>
            <a:ext cx="246353" cy="363228"/>
            <a:chOff x="9897554" y="5099561"/>
            <a:chExt cx="515429" cy="601551"/>
          </a:xfrm>
        </p:grpSpPr>
        <p:sp>
          <p:nvSpPr>
            <p:cNvPr id="20" name="Οβάλ 88">
              <a:extLst>
                <a:ext uri="{FF2B5EF4-FFF2-40B4-BE49-F238E27FC236}">
                  <a16:creationId xmlns:a16="http://schemas.microsoft.com/office/drawing/2014/main" id="{BF16E86A-914B-C3BE-84BC-851553C3273F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D26609F-595E-AE12-61A4-8E058308B9D9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p:sp>
        <p:nvSpPr>
          <p:cNvPr id="22" name="Flowchart: Connector 14">
            <a:extLst>
              <a:ext uri="{FF2B5EF4-FFF2-40B4-BE49-F238E27FC236}">
                <a16:creationId xmlns:a16="http://schemas.microsoft.com/office/drawing/2014/main" id="{15B0404C-83BC-0736-3D22-E2A2AAF4E2C1}"/>
              </a:ext>
            </a:extLst>
          </p:cNvPr>
          <p:cNvSpPr/>
          <p:nvPr/>
        </p:nvSpPr>
        <p:spPr>
          <a:xfrm>
            <a:off x="7157619" y="2541370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Connector 14">
            <a:extLst>
              <a:ext uri="{FF2B5EF4-FFF2-40B4-BE49-F238E27FC236}">
                <a16:creationId xmlns:a16="http://schemas.microsoft.com/office/drawing/2014/main" id="{00F3ECE4-C235-EC2B-99FB-9035B31CEF07}"/>
              </a:ext>
            </a:extLst>
          </p:cNvPr>
          <p:cNvSpPr/>
          <p:nvPr/>
        </p:nvSpPr>
        <p:spPr>
          <a:xfrm>
            <a:off x="7403181" y="2953782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Connector 14">
            <a:extLst>
              <a:ext uri="{FF2B5EF4-FFF2-40B4-BE49-F238E27FC236}">
                <a16:creationId xmlns:a16="http://schemas.microsoft.com/office/drawing/2014/main" id="{6B291145-7968-7AE7-4B47-BA50730BF6B9}"/>
              </a:ext>
            </a:extLst>
          </p:cNvPr>
          <p:cNvSpPr/>
          <p:nvPr/>
        </p:nvSpPr>
        <p:spPr>
          <a:xfrm>
            <a:off x="8086624" y="3759297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owchart: Connector 18">
            <a:extLst>
              <a:ext uri="{FF2B5EF4-FFF2-40B4-BE49-F238E27FC236}">
                <a16:creationId xmlns:a16="http://schemas.microsoft.com/office/drawing/2014/main" id="{DE49710A-ADC8-A466-A963-9FD5E0893B44}"/>
              </a:ext>
            </a:extLst>
          </p:cNvPr>
          <p:cNvSpPr/>
          <p:nvPr/>
        </p:nvSpPr>
        <p:spPr>
          <a:xfrm>
            <a:off x="8196909" y="2317579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9" name="Flowchart: Connector 14">
            <a:extLst>
              <a:ext uri="{FF2B5EF4-FFF2-40B4-BE49-F238E27FC236}">
                <a16:creationId xmlns:a16="http://schemas.microsoft.com/office/drawing/2014/main" id="{0A4B8C68-F68D-41B9-DBA0-A6514E8DB922}"/>
              </a:ext>
            </a:extLst>
          </p:cNvPr>
          <p:cNvSpPr/>
          <p:nvPr/>
        </p:nvSpPr>
        <p:spPr>
          <a:xfrm>
            <a:off x="8720067" y="4234211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Flowchart: Connector 14">
            <a:extLst>
              <a:ext uri="{FF2B5EF4-FFF2-40B4-BE49-F238E27FC236}">
                <a16:creationId xmlns:a16="http://schemas.microsoft.com/office/drawing/2014/main" id="{1793B965-5787-E3CC-DCCA-FF068072992B}"/>
              </a:ext>
            </a:extLst>
          </p:cNvPr>
          <p:cNvSpPr/>
          <p:nvPr/>
        </p:nvSpPr>
        <p:spPr>
          <a:xfrm>
            <a:off x="8507243" y="4028008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25A64C3-2B49-93E1-73B7-02A08B488F8C}"/>
              </a:ext>
            </a:extLst>
          </p:cNvPr>
          <p:cNvSpPr/>
          <p:nvPr/>
        </p:nvSpPr>
        <p:spPr>
          <a:xfrm>
            <a:off x="7051973" y="2478431"/>
            <a:ext cx="868972" cy="7615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11B1D6B-7FBC-C75A-5EC1-C7F0B77E7E5C}"/>
              </a:ext>
            </a:extLst>
          </p:cNvPr>
          <p:cNvSpPr/>
          <p:nvPr/>
        </p:nvSpPr>
        <p:spPr>
          <a:xfrm rot="1409657">
            <a:off x="7833543" y="3773929"/>
            <a:ext cx="1179294" cy="7502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12F8059-5852-457B-BFB7-99910B8B9D63}"/>
                  </a:ext>
                </a:extLst>
              </p:cNvPr>
              <p:cNvSpPr txBox="1"/>
              <p:nvPr/>
            </p:nvSpPr>
            <p:spPr>
              <a:xfrm>
                <a:off x="7066449" y="3182844"/>
                <a:ext cx="403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12F8059-5852-457B-BFB7-99910B8B9D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6449" y="3182844"/>
                <a:ext cx="403926" cy="369332"/>
              </a:xfrm>
              <a:prstGeom prst="rect">
                <a:avLst/>
              </a:prstGeom>
              <a:blipFill>
                <a:blip r:embed="rId7"/>
                <a:stretch>
                  <a:fillRect t="-9836" r="-31818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342EDC-E5A0-A774-F03A-55AF39C42D21}"/>
                  </a:ext>
                </a:extLst>
              </p:cNvPr>
              <p:cNvSpPr txBox="1"/>
              <p:nvPr/>
            </p:nvSpPr>
            <p:spPr>
              <a:xfrm>
                <a:off x="7486107" y="3789874"/>
                <a:ext cx="399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2342EDC-E5A0-A774-F03A-55AF39C42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6107" y="3789874"/>
                <a:ext cx="399470" cy="369332"/>
              </a:xfrm>
              <a:prstGeom prst="rect">
                <a:avLst/>
              </a:prstGeom>
              <a:blipFill>
                <a:blip r:embed="rId8"/>
                <a:stretch>
                  <a:fillRect t="-11667" r="-303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Arrow: Right 41">
            <a:extLst>
              <a:ext uri="{FF2B5EF4-FFF2-40B4-BE49-F238E27FC236}">
                <a16:creationId xmlns:a16="http://schemas.microsoft.com/office/drawing/2014/main" id="{FC12178D-B255-1938-DBA0-1A2301172D7D}"/>
              </a:ext>
            </a:extLst>
          </p:cNvPr>
          <p:cNvSpPr/>
          <p:nvPr/>
        </p:nvSpPr>
        <p:spPr>
          <a:xfrm rot="181553">
            <a:off x="7454531" y="2607795"/>
            <a:ext cx="855097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Right 41">
            <a:extLst>
              <a:ext uri="{FF2B5EF4-FFF2-40B4-BE49-F238E27FC236}">
                <a16:creationId xmlns:a16="http://schemas.microsoft.com/office/drawing/2014/main" id="{73E684B1-CD6A-B428-1CCE-9ED46D1B944E}"/>
              </a:ext>
            </a:extLst>
          </p:cNvPr>
          <p:cNvSpPr/>
          <p:nvPr/>
        </p:nvSpPr>
        <p:spPr>
          <a:xfrm rot="20448363">
            <a:off x="7645231" y="2932690"/>
            <a:ext cx="767178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Connector 18">
            <a:extLst>
              <a:ext uri="{FF2B5EF4-FFF2-40B4-BE49-F238E27FC236}">
                <a16:creationId xmlns:a16="http://schemas.microsoft.com/office/drawing/2014/main" id="{FAB2CF7A-F1B5-3407-01A4-9877A5D6731D}"/>
              </a:ext>
            </a:extLst>
          </p:cNvPr>
          <p:cNvSpPr/>
          <p:nvPr/>
        </p:nvSpPr>
        <p:spPr>
          <a:xfrm>
            <a:off x="8540965" y="297195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8" name="Flowchart: Connector 18">
            <a:extLst>
              <a:ext uri="{FF2B5EF4-FFF2-40B4-BE49-F238E27FC236}">
                <a16:creationId xmlns:a16="http://schemas.microsoft.com/office/drawing/2014/main" id="{344A5564-BEC7-1BAD-9CE0-B485743E080D}"/>
              </a:ext>
            </a:extLst>
          </p:cNvPr>
          <p:cNvSpPr/>
          <p:nvPr/>
        </p:nvSpPr>
        <p:spPr>
          <a:xfrm>
            <a:off x="8538184" y="341255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9" name="Flowchart: Connector 18">
            <a:extLst>
              <a:ext uri="{FF2B5EF4-FFF2-40B4-BE49-F238E27FC236}">
                <a16:creationId xmlns:a16="http://schemas.microsoft.com/office/drawing/2014/main" id="{5A125A52-BD21-B6B8-252E-A505B9FB12FA}"/>
              </a:ext>
            </a:extLst>
          </p:cNvPr>
          <p:cNvSpPr/>
          <p:nvPr/>
        </p:nvSpPr>
        <p:spPr>
          <a:xfrm>
            <a:off x="9286667" y="3851997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0" name="Flowchart: Connector 18">
            <a:extLst>
              <a:ext uri="{FF2B5EF4-FFF2-40B4-BE49-F238E27FC236}">
                <a16:creationId xmlns:a16="http://schemas.microsoft.com/office/drawing/2014/main" id="{DE998C90-7128-67F7-3D80-9F627A305FC0}"/>
              </a:ext>
            </a:extLst>
          </p:cNvPr>
          <p:cNvSpPr/>
          <p:nvPr/>
        </p:nvSpPr>
        <p:spPr>
          <a:xfrm>
            <a:off x="8366086" y="257964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1" name="Arrow: Right 41">
            <a:extLst>
              <a:ext uri="{FF2B5EF4-FFF2-40B4-BE49-F238E27FC236}">
                <a16:creationId xmlns:a16="http://schemas.microsoft.com/office/drawing/2014/main" id="{A08B51D5-E499-C8A0-722B-E074D586B462}"/>
              </a:ext>
            </a:extLst>
          </p:cNvPr>
          <p:cNvSpPr/>
          <p:nvPr/>
        </p:nvSpPr>
        <p:spPr>
          <a:xfrm rot="21301747">
            <a:off x="7912743" y="2753185"/>
            <a:ext cx="42722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9E9253AF-5B7A-0BBB-1E9D-7CCB8E9B71D3}"/>
              </a:ext>
            </a:extLst>
          </p:cNvPr>
          <p:cNvSpPr/>
          <p:nvPr/>
        </p:nvSpPr>
        <p:spPr>
          <a:xfrm rot="19929013">
            <a:off x="8915529" y="4165849"/>
            <a:ext cx="38640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lowchart: Connector 18">
            <a:extLst>
              <a:ext uri="{FF2B5EF4-FFF2-40B4-BE49-F238E27FC236}">
                <a16:creationId xmlns:a16="http://schemas.microsoft.com/office/drawing/2014/main" id="{FFA40B6C-CEE1-57BB-081C-E4653C627F64}"/>
              </a:ext>
            </a:extLst>
          </p:cNvPr>
          <p:cNvSpPr/>
          <p:nvPr/>
        </p:nvSpPr>
        <p:spPr>
          <a:xfrm>
            <a:off x="8898760" y="241498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4" name="Flowchart: Connector 18">
            <a:extLst>
              <a:ext uri="{FF2B5EF4-FFF2-40B4-BE49-F238E27FC236}">
                <a16:creationId xmlns:a16="http://schemas.microsoft.com/office/drawing/2014/main" id="{C785D9F1-125C-607F-A6C2-ED9529446706}"/>
              </a:ext>
            </a:extLst>
          </p:cNvPr>
          <p:cNvSpPr/>
          <p:nvPr/>
        </p:nvSpPr>
        <p:spPr>
          <a:xfrm>
            <a:off x="9622985" y="292631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5" name="Flowchart: Connector 18">
            <a:extLst>
              <a:ext uri="{FF2B5EF4-FFF2-40B4-BE49-F238E27FC236}">
                <a16:creationId xmlns:a16="http://schemas.microsoft.com/office/drawing/2014/main" id="{3841BF16-0CEB-8E67-2321-67776D4E908D}"/>
              </a:ext>
            </a:extLst>
          </p:cNvPr>
          <p:cNvSpPr/>
          <p:nvPr/>
        </p:nvSpPr>
        <p:spPr>
          <a:xfrm>
            <a:off x="8793434" y="3579002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6" name="Arrow: Right 41">
            <a:extLst>
              <a:ext uri="{FF2B5EF4-FFF2-40B4-BE49-F238E27FC236}">
                <a16:creationId xmlns:a16="http://schemas.microsoft.com/office/drawing/2014/main" id="{DE38D631-4E91-ECDC-9786-E9F30A18D389}"/>
              </a:ext>
            </a:extLst>
          </p:cNvPr>
          <p:cNvSpPr/>
          <p:nvPr/>
        </p:nvSpPr>
        <p:spPr>
          <a:xfrm rot="21144833" flipV="1">
            <a:off x="8345134" y="3784265"/>
            <a:ext cx="417380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Arrow: Right 41">
            <a:extLst>
              <a:ext uri="{FF2B5EF4-FFF2-40B4-BE49-F238E27FC236}">
                <a16:creationId xmlns:a16="http://schemas.microsoft.com/office/drawing/2014/main" id="{D6F522F2-87B5-14FE-F6C5-BCBA75B34499}"/>
              </a:ext>
            </a:extLst>
          </p:cNvPr>
          <p:cNvSpPr/>
          <p:nvPr/>
        </p:nvSpPr>
        <p:spPr>
          <a:xfrm rot="18847039" flipV="1">
            <a:off x="8652230" y="3920481"/>
            <a:ext cx="257294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lowchart: Connector 18">
            <a:extLst>
              <a:ext uri="{FF2B5EF4-FFF2-40B4-BE49-F238E27FC236}">
                <a16:creationId xmlns:a16="http://schemas.microsoft.com/office/drawing/2014/main" id="{E4B0F94F-F5B6-053D-C665-2096345F41CF}"/>
              </a:ext>
            </a:extLst>
          </p:cNvPr>
          <p:cNvSpPr/>
          <p:nvPr/>
        </p:nvSpPr>
        <p:spPr>
          <a:xfrm>
            <a:off x="9823913" y="363806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9" name="Flowchart: Connector 18">
            <a:extLst>
              <a:ext uri="{FF2B5EF4-FFF2-40B4-BE49-F238E27FC236}">
                <a16:creationId xmlns:a16="http://schemas.microsoft.com/office/drawing/2014/main" id="{820CF02D-36A9-EE12-DD78-FF81A7C705A9}"/>
              </a:ext>
            </a:extLst>
          </p:cNvPr>
          <p:cNvSpPr/>
          <p:nvPr/>
        </p:nvSpPr>
        <p:spPr>
          <a:xfrm>
            <a:off x="9158935" y="3127712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B8E6A59-C8DF-9FBE-24D7-14265C478571}"/>
              </a:ext>
            </a:extLst>
          </p:cNvPr>
          <p:cNvSpPr txBox="1"/>
          <p:nvPr/>
        </p:nvSpPr>
        <p:spPr>
          <a:xfrm>
            <a:off x="3392289" y="4544418"/>
            <a:ext cx="188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Boundary</a:t>
            </a:r>
          </a:p>
        </p:txBody>
      </p:sp>
      <p:grpSp>
        <p:nvGrpSpPr>
          <p:cNvPr id="51" name="Group 12">
            <a:extLst>
              <a:ext uri="{FF2B5EF4-FFF2-40B4-BE49-F238E27FC236}">
                <a16:creationId xmlns:a16="http://schemas.microsoft.com/office/drawing/2014/main" id="{5C75F1E4-DC4D-3937-C094-61A766B64FDF}"/>
              </a:ext>
            </a:extLst>
          </p:cNvPr>
          <p:cNvGrpSpPr>
            <a:grpSpLocks/>
          </p:cNvGrpSpPr>
          <p:nvPr/>
        </p:nvGrpSpPr>
        <p:grpSpPr>
          <a:xfrm>
            <a:off x="2005148" y="2313275"/>
            <a:ext cx="3263109" cy="2233396"/>
            <a:chOff x="7275007" y="1014884"/>
            <a:chExt cx="4078793" cy="2270927"/>
          </a:xfrm>
          <a:noFill/>
          <a:effectLst/>
        </p:grpSpPr>
        <p:sp>
          <p:nvSpPr>
            <p:cNvPr id="53" name="Rectangle: Rounded Corners 8">
              <a:extLst>
                <a:ext uri="{FF2B5EF4-FFF2-40B4-BE49-F238E27FC236}">
                  <a16:creationId xmlns:a16="http://schemas.microsoft.com/office/drawing/2014/main" id="{A7498C82-126A-208C-9A87-36D949B05156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54" name="Free-form: Shape 11">
              <a:extLst>
                <a:ext uri="{FF2B5EF4-FFF2-40B4-BE49-F238E27FC236}">
                  <a16:creationId xmlns:a16="http://schemas.microsoft.com/office/drawing/2014/main" id="{0926C929-EC81-2269-DC80-862AF05F472C}"/>
                </a:ext>
              </a:extLst>
            </p:cNvPr>
            <p:cNvSpPr/>
            <p:nvPr/>
          </p:nvSpPr>
          <p:spPr>
            <a:xfrm>
              <a:off x="7504061" y="1065502"/>
              <a:ext cx="3816155" cy="1962796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Flowchart: Connector 14">
            <a:extLst>
              <a:ext uri="{FF2B5EF4-FFF2-40B4-BE49-F238E27FC236}">
                <a16:creationId xmlns:a16="http://schemas.microsoft.com/office/drawing/2014/main" id="{3C5D78D2-EB4E-FF59-2211-211C9662936A}"/>
              </a:ext>
            </a:extLst>
          </p:cNvPr>
          <p:cNvSpPr/>
          <p:nvPr/>
        </p:nvSpPr>
        <p:spPr>
          <a:xfrm>
            <a:off x="2679172" y="2643890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Arrow Connector 59">
            <a:extLst>
              <a:ext uri="{FF2B5EF4-FFF2-40B4-BE49-F238E27FC236}">
                <a16:creationId xmlns:a16="http://schemas.microsoft.com/office/drawing/2014/main" id="{C3E7BCD5-2386-896D-A605-AA0E2B67DAB2}"/>
              </a:ext>
            </a:extLst>
          </p:cNvPr>
          <p:cNvCxnSpPr>
            <a:cxnSpLocks/>
          </p:cNvCxnSpPr>
          <p:nvPr/>
        </p:nvCxnSpPr>
        <p:spPr>
          <a:xfrm flipV="1">
            <a:off x="4466665" y="4177072"/>
            <a:ext cx="226199" cy="459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7" name="Ομάδα 84">
            <a:extLst>
              <a:ext uri="{FF2B5EF4-FFF2-40B4-BE49-F238E27FC236}">
                <a16:creationId xmlns:a16="http://schemas.microsoft.com/office/drawing/2014/main" id="{32CE40D6-4405-4E9F-C36E-EC3A7C162CBB}"/>
              </a:ext>
            </a:extLst>
          </p:cNvPr>
          <p:cNvGrpSpPr/>
          <p:nvPr/>
        </p:nvGrpSpPr>
        <p:grpSpPr>
          <a:xfrm>
            <a:off x="4876486" y="2352530"/>
            <a:ext cx="246353" cy="363228"/>
            <a:chOff x="9897554" y="5099561"/>
            <a:chExt cx="515429" cy="601551"/>
          </a:xfrm>
        </p:grpSpPr>
        <p:sp>
          <p:nvSpPr>
            <p:cNvPr id="58" name="Οβάλ 85">
              <a:extLst>
                <a:ext uri="{FF2B5EF4-FFF2-40B4-BE49-F238E27FC236}">
                  <a16:creationId xmlns:a16="http://schemas.microsoft.com/office/drawing/2014/main" id="{0938E475-CB75-699C-DC4F-05ED63DDE86A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B466CFC-535C-33D6-4287-8EA09C683D31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60" name="Ομάδα 87">
            <a:extLst>
              <a:ext uri="{FF2B5EF4-FFF2-40B4-BE49-F238E27FC236}">
                <a16:creationId xmlns:a16="http://schemas.microsoft.com/office/drawing/2014/main" id="{D8137A6B-9461-A114-CFC6-BA6C20A79C8C}"/>
              </a:ext>
            </a:extLst>
          </p:cNvPr>
          <p:cNvGrpSpPr/>
          <p:nvPr/>
        </p:nvGrpSpPr>
        <p:grpSpPr>
          <a:xfrm>
            <a:off x="2075057" y="4142961"/>
            <a:ext cx="246353" cy="363228"/>
            <a:chOff x="9897554" y="5099561"/>
            <a:chExt cx="515429" cy="601551"/>
          </a:xfrm>
        </p:grpSpPr>
        <p:sp>
          <p:nvSpPr>
            <p:cNvPr id="61" name="Οβάλ 88">
              <a:extLst>
                <a:ext uri="{FF2B5EF4-FFF2-40B4-BE49-F238E27FC236}">
                  <a16:creationId xmlns:a16="http://schemas.microsoft.com/office/drawing/2014/main" id="{20848350-15BA-74F8-E8E9-B4FFE34A7404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BDDA242-3767-5D5E-7611-B09AF9610114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p:sp>
        <p:nvSpPr>
          <p:cNvPr id="64" name="Flowchart: Connector 14">
            <a:extLst>
              <a:ext uri="{FF2B5EF4-FFF2-40B4-BE49-F238E27FC236}">
                <a16:creationId xmlns:a16="http://schemas.microsoft.com/office/drawing/2014/main" id="{106508C3-8F6B-18E6-4216-E8D5BCA5F6CC}"/>
              </a:ext>
            </a:extLst>
          </p:cNvPr>
          <p:cNvSpPr/>
          <p:nvPr/>
        </p:nvSpPr>
        <p:spPr>
          <a:xfrm>
            <a:off x="2183822" y="2534144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Flowchart: Connector 14">
            <a:extLst>
              <a:ext uri="{FF2B5EF4-FFF2-40B4-BE49-F238E27FC236}">
                <a16:creationId xmlns:a16="http://schemas.microsoft.com/office/drawing/2014/main" id="{00EBD00F-7991-A9ED-0B7B-A7B5986B10EC}"/>
              </a:ext>
            </a:extLst>
          </p:cNvPr>
          <p:cNvSpPr/>
          <p:nvPr/>
        </p:nvSpPr>
        <p:spPr>
          <a:xfrm>
            <a:off x="2429384" y="2946556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Flowchart: Connector 14">
            <a:extLst>
              <a:ext uri="{FF2B5EF4-FFF2-40B4-BE49-F238E27FC236}">
                <a16:creationId xmlns:a16="http://schemas.microsoft.com/office/drawing/2014/main" id="{97D1539C-3BAF-0AAA-E8F8-C647667C80DA}"/>
              </a:ext>
            </a:extLst>
          </p:cNvPr>
          <p:cNvSpPr/>
          <p:nvPr/>
        </p:nvSpPr>
        <p:spPr>
          <a:xfrm>
            <a:off x="3112827" y="3752071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Flowchart: Connector 18">
            <a:extLst>
              <a:ext uri="{FF2B5EF4-FFF2-40B4-BE49-F238E27FC236}">
                <a16:creationId xmlns:a16="http://schemas.microsoft.com/office/drawing/2014/main" id="{22644305-D1E0-7F48-7FA9-87CF80FDE69C}"/>
              </a:ext>
            </a:extLst>
          </p:cNvPr>
          <p:cNvSpPr/>
          <p:nvPr/>
        </p:nvSpPr>
        <p:spPr>
          <a:xfrm>
            <a:off x="3223112" y="2310353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8" name="Flowchart: Connector 14">
            <a:extLst>
              <a:ext uri="{FF2B5EF4-FFF2-40B4-BE49-F238E27FC236}">
                <a16:creationId xmlns:a16="http://schemas.microsoft.com/office/drawing/2014/main" id="{2C1CF402-75E9-5F41-E6D3-D54554EA4C8A}"/>
              </a:ext>
            </a:extLst>
          </p:cNvPr>
          <p:cNvSpPr/>
          <p:nvPr/>
        </p:nvSpPr>
        <p:spPr>
          <a:xfrm>
            <a:off x="3746270" y="4226985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Flowchart: Connector 14">
            <a:extLst>
              <a:ext uri="{FF2B5EF4-FFF2-40B4-BE49-F238E27FC236}">
                <a16:creationId xmlns:a16="http://schemas.microsoft.com/office/drawing/2014/main" id="{BEE9E923-5C14-6D21-56B4-3BE87170DC45}"/>
              </a:ext>
            </a:extLst>
          </p:cNvPr>
          <p:cNvSpPr/>
          <p:nvPr/>
        </p:nvSpPr>
        <p:spPr>
          <a:xfrm>
            <a:off x="3533446" y="4020782"/>
            <a:ext cx="227589" cy="262396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A4060DD-EA07-B598-5BF7-B5A99107FF20}"/>
              </a:ext>
            </a:extLst>
          </p:cNvPr>
          <p:cNvSpPr/>
          <p:nvPr/>
        </p:nvSpPr>
        <p:spPr>
          <a:xfrm>
            <a:off x="2078176" y="2471205"/>
            <a:ext cx="868972" cy="7615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D430999-DCCE-1732-4056-E250C1FB4DAC}"/>
              </a:ext>
            </a:extLst>
          </p:cNvPr>
          <p:cNvSpPr/>
          <p:nvPr/>
        </p:nvSpPr>
        <p:spPr>
          <a:xfrm rot="1409657">
            <a:off x="2859746" y="3766703"/>
            <a:ext cx="1179294" cy="7502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948C161-387A-6F1D-30AB-2E649E015867}"/>
                  </a:ext>
                </a:extLst>
              </p:cNvPr>
              <p:cNvSpPr txBox="1"/>
              <p:nvPr/>
            </p:nvSpPr>
            <p:spPr>
              <a:xfrm>
                <a:off x="2092652" y="3175618"/>
                <a:ext cx="4039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D948C161-387A-6F1D-30AB-2E649E0158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652" y="3175618"/>
                <a:ext cx="403926" cy="369332"/>
              </a:xfrm>
              <a:prstGeom prst="rect">
                <a:avLst/>
              </a:prstGeom>
              <a:blipFill>
                <a:blip r:embed="rId9"/>
                <a:stretch>
                  <a:fillRect t="-11475" r="-29851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EB63442-B547-9DB2-C697-AB87D0436105}"/>
                  </a:ext>
                </a:extLst>
              </p:cNvPr>
              <p:cNvSpPr txBox="1"/>
              <p:nvPr/>
            </p:nvSpPr>
            <p:spPr>
              <a:xfrm>
                <a:off x="2512310" y="3782648"/>
                <a:ext cx="399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EB63442-B547-9DB2-C697-AB87D0436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2310" y="3782648"/>
                <a:ext cx="399470" cy="369332"/>
              </a:xfrm>
              <a:prstGeom prst="rect">
                <a:avLst/>
              </a:prstGeom>
              <a:blipFill>
                <a:blip r:embed="rId10"/>
                <a:stretch>
                  <a:fillRect t="-11667" r="-30303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Arrow: Right 41">
            <a:extLst>
              <a:ext uri="{FF2B5EF4-FFF2-40B4-BE49-F238E27FC236}">
                <a16:creationId xmlns:a16="http://schemas.microsoft.com/office/drawing/2014/main" id="{1486498E-6025-83CB-EBE3-FC0611E722D6}"/>
              </a:ext>
            </a:extLst>
          </p:cNvPr>
          <p:cNvSpPr/>
          <p:nvPr/>
        </p:nvSpPr>
        <p:spPr>
          <a:xfrm rot="21140810" flipV="1">
            <a:off x="2449144" y="2469092"/>
            <a:ext cx="434757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row: Right 41">
            <a:extLst>
              <a:ext uri="{FF2B5EF4-FFF2-40B4-BE49-F238E27FC236}">
                <a16:creationId xmlns:a16="http://schemas.microsoft.com/office/drawing/2014/main" id="{EE87FD8E-350A-F044-A304-FFC52A787AE7}"/>
              </a:ext>
            </a:extLst>
          </p:cNvPr>
          <p:cNvSpPr/>
          <p:nvPr/>
        </p:nvSpPr>
        <p:spPr>
          <a:xfrm>
            <a:off x="2697280" y="2993792"/>
            <a:ext cx="884120" cy="6989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18">
            <a:extLst>
              <a:ext uri="{FF2B5EF4-FFF2-40B4-BE49-F238E27FC236}">
                <a16:creationId xmlns:a16="http://schemas.microsoft.com/office/drawing/2014/main" id="{B9C6BF7D-984D-7E9E-1785-AA1AD7FBCF33}"/>
              </a:ext>
            </a:extLst>
          </p:cNvPr>
          <p:cNvSpPr/>
          <p:nvPr/>
        </p:nvSpPr>
        <p:spPr>
          <a:xfrm>
            <a:off x="3567168" y="2964724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7" name="Flowchart: Connector 18">
            <a:extLst>
              <a:ext uri="{FF2B5EF4-FFF2-40B4-BE49-F238E27FC236}">
                <a16:creationId xmlns:a16="http://schemas.microsoft.com/office/drawing/2014/main" id="{1C56D0B3-12B9-826F-E215-DBD691880427}"/>
              </a:ext>
            </a:extLst>
          </p:cNvPr>
          <p:cNvSpPr/>
          <p:nvPr/>
        </p:nvSpPr>
        <p:spPr>
          <a:xfrm>
            <a:off x="3564387" y="340532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8" name="Flowchart: Connector 18">
            <a:extLst>
              <a:ext uri="{FF2B5EF4-FFF2-40B4-BE49-F238E27FC236}">
                <a16:creationId xmlns:a16="http://schemas.microsoft.com/office/drawing/2014/main" id="{2BFC9731-00EE-179F-A094-1ECF03F35159}"/>
              </a:ext>
            </a:extLst>
          </p:cNvPr>
          <p:cNvSpPr/>
          <p:nvPr/>
        </p:nvSpPr>
        <p:spPr>
          <a:xfrm>
            <a:off x="4312870" y="3844771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79" name="Flowchart: Connector 18">
            <a:extLst>
              <a:ext uri="{FF2B5EF4-FFF2-40B4-BE49-F238E27FC236}">
                <a16:creationId xmlns:a16="http://schemas.microsoft.com/office/drawing/2014/main" id="{A13E88EA-0D6A-7C69-30F6-2C62F0A4BF71}"/>
              </a:ext>
            </a:extLst>
          </p:cNvPr>
          <p:cNvSpPr/>
          <p:nvPr/>
        </p:nvSpPr>
        <p:spPr>
          <a:xfrm>
            <a:off x="3392289" y="257242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0" name="Flowchart: Connector 18">
            <a:extLst>
              <a:ext uri="{FF2B5EF4-FFF2-40B4-BE49-F238E27FC236}">
                <a16:creationId xmlns:a16="http://schemas.microsoft.com/office/drawing/2014/main" id="{A8246A56-3435-3974-5D69-6E6C58118101}"/>
              </a:ext>
            </a:extLst>
          </p:cNvPr>
          <p:cNvSpPr/>
          <p:nvPr/>
        </p:nvSpPr>
        <p:spPr>
          <a:xfrm>
            <a:off x="3924963" y="2407760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1" name="Flowchart: Connector 18">
            <a:extLst>
              <a:ext uri="{FF2B5EF4-FFF2-40B4-BE49-F238E27FC236}">
                <a16:creationId xmlns:a16="http://schemas.microsoft.com/office/drawing/2014/main" id="{DB9B5656-C522-6FE9-F804-0FBECD7C1937}"/>
              </a:ext>
            </a:extLst>
          </p:cNvPr>
          <p:cNvSpPr/>
          <p:nvPr/>
        </p:nvSpPr>
        <p:spPr>
          <a:xfrm>
            <a:off x="4649188" y="291908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2" name="Flowchart: Connector 18">
            <a:extLst>
              <a:ext uri="{FF2B5EF4-FFF2-40B4-BE49-F238E27FC236}">
                <a16:creationId xmlns:a16="http://schemas.microsoft.com/office/drawing/2014/main" id="{F8C69CD3-E2C8-15A3-BDDF-B7C08D394F5A}"/>
              </a:ext>
            </a:extLst>
          </p:cNvPr>
          <p:cNvSpPr/>
          <p:nvPr/>
        </p:nvSpPr>
        <p:spPr>
          <a:xfrm>
            <a:off x="3819637" y="357177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3" name="Flowchart: Connector 18">
            <a:extLst>
              <a:ext uri="{FF2B5EF4-FFF2-40B4-BE49-F238E27FC236}">
                <a16:creationId xmlns:a16="http://schemas.microsoft.com/office/drawing/2014/main" id="{B5D28002-6A2D-E3BD-1F92-D7B1B05DB288}"/>
              </a:ext>
            </a:extLst>
          </p:cNvPr>
          <p:cNvSpPr/>
          <p:nvPr/>
        </p:nvSpPr>
        <p:spPr>
          <a:xfrm>
            <a:off x="4850116" y="3630838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4" name="Flowchart: Connector 18">
            <a:extLst>
              <a:ext uri="{FF2B5EF4-FFF2-40B4-BE49-F238E27FC236}">
                <a16:creationId xmlns:a16="http://schemas.microsoft.com/office/drawing/2014/main" id="{966B2A56-DC1C-E3D5-280A-0755CFE30ED5}"/>
              </a:ext>
            </a:extLst>
          </p:cNvPr>
          <p:cNvSpPr/>
          <p:nvPr/>
        </p:nvSpPr>
        <p:spPr>
          <a:xfrm>
            <a:off x="4185138" y="3120486"/>
            <a:ext cx="281845" cy="259915"/>
          </a:xfrm>
          <a:prstGeom prst="flowChartConnector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215E7800-8829-1099-C470-0D7DABE8E03C}"/>
              </a:ext>
            </a:extLst>
          </p:cNvPr>
          <p:cNvSpPr txBox="1"/>
          <p:nvPr/>
        </p:nvSpPr>
        <p:spPr>
          <a:xfrm>
            <a:off x="6920796" y="1849397"/>
            <a:ext cx="1727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26464"/>
                </a:solidFill>
              </a:rPr>
              <a:t>A few to Many: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E19B6AE-A4DF-3907-CC21-6830AEE3CF99}"/>
              </a:ext>
            </a:extLst>
          </p:cNvPr>
          <p:cNvSpPr txBox="1"/>
          <p:nvPr/>
        </p:nvSpPr>
        <p:spPr>
          <a:xfrm>
            <a:off x="1946201" y="1840633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set of translations:</a:t>
            </a:r>
          </a:p>
        </p:txBody>
      </p:sp>
      <p:sp>
        <p:nvSpPr>
          <p:cNvPr id="87" name="Arrow: Right 41">
            <a:extLst>
              <a:ext uri="{FF2B5EF4-FFF2-40B4-BE49-F238E27FC236}">
                <a16:creationId xmlns:a16="http://schemas.microsoft.com/office/drawing/2014/main" id="{5B64AE51-FB05-5561-B6EB-0CBC8A5902FD}"/>
              </a:ext>
            </a:extLst>
          </p:cNvPr>
          <p:cNvSpPr/>
          <p:nvPr/>
        </p:nvSpPr>
        <p:spPr>
          <a:xfrm rot="21140810" flipV="1">
            <a:off x="2945992" y="2678630"/>
            <a:ext cx="434757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Arrow: Right 41">
            <a:extLst>
              <a:ext uri="{FF2B5EF4-FFF2-40B4-BE49-F238E27FC236}">
                <a16:creationId xmlns:a16="http://schemas.microsoft.com/office/drawing/2014/main" id="{AA04BEE2-94B0-4BC4-567A-0DC72A717210}"/>
              </a:ext>
            </a:extLst>
          </p:cNvPr>
          <p:cNvSpPr/>
          <p:nvPr/>
        </p:nvSpPr>
        <p:spPr>
          <a:xfrm rot="19556470" flipV="1">
            <a:off x="3949256" y="4179133"/>
            <a:ext cx="368746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Right 41">
            <a:extLst>
              <a:ext uri="{FF2B5EF4-FFF2-40B4-BE49-F238E27FC236}">
                <a16:creationId xmlns:a16="http://schemas.microsoft.com/office/drawing/2014/main" id="{A9DB2E22-033B-C9E9-04A3-5094F8B6304C}"/>
              </a:ext>
            </a:extLst>
          </p:cNvPr>
          <p:cNvSpPr/>
          <p:nvPr/>
        </p:nvSpPr>
        <p:spPr>
          <a:xfrm rot="20518474" flipV="1">
            <a:off x="3772232" y="3944455"/>
            <a:ext cx="526813" cy="4571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Arrow: Right 41">
            <a:extLst>
              <a:ext uri="{FF2B5EF4-FFF2-40B4-BE49-F238E27FC236}">
                <a16:creationId xmlns:a16="http://schemas.microsoft.com/office/drawing/2014/main" id="{B5212D25-A938-6594-2C82-F0361D1B99D1}"/>
              </a:ext>
            </a:extLst>
          </p:cNvPr>
          <p:cNvSpPr/>
          <p:nvPr/>
        </p:nvSpPr>
        <p:spPr>
          <a:xfrm rot="19556470" flipV="1">
            <a:off x="3335705" y="3692304"/>
            <a:ext cx="368746" cy="45719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304D2733-8023-0898-1647-BD8EC361077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DBE4A46-6D13-37ED-0F93-44DE3407DC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19B83F9-CA80-7341-86E2-AE366E1C06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412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>
            <a:spLocks noGrp="1"/>
          </p:cNvSpPr>
          <p:nvPr>
            <p:ph type="title"/>
          </p:nvPr>
        </p:nvSpPr>
        <p:spPr>
          <a:xfrm>
            <a:off x="411884" y="271702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l" sz="3200" dirty="0"/>
              <a:t>Feasibility Graph</a:t>
            </a:r>
            <a:endParaRPr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4" name="Google Shape;144;p19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11885" y="1199209"/>
                <a:ext cx="4562451" cy="4307756"/>
              </a:xfrm>
              <a:prstGeom prst="rect">
                <a:avLst/>
              </a:prstGeom>
            </p:spPr>
            <p:txBody>
              <a:bodyPr spcFirstLastPara="1" vert="horz" wrap="square" lIns="91433" tIns="45700" rIns="91433" bIns="45700" rtlCol="0" anchor="t" anchorCtr="0">
                <a:normAutofit/>
              </a:bodyPr>
              <a:lstStyle/>
              <a:p>
                <a:pPr marL="0" indent="0">
                  <a:lnSpc>
                    <a:spcPct val="150000"/>
                  </a:lnSpc>
                  <a:spcBef>
                    <a:spcPts val="1067"/>
                  </a:spcBef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Feasibility</m:t>
                    </m:r>
                    <m:r>
                      <a:rPr lang="en-US" sz="1800" b="0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grap</m:t>
                    </m:r>
                    <m:sSup>
                      <m:sSupPr>
                        <m:ctrlPr>
                          <a:rPr lang="en-US" sz="180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i="0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1800" i="0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sub>
                    </m:sSub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):</m:t>
                    </m:r>
                  </m:oMath>
                </a14:m>
                <a:endParaRPr lang="ar-AE" sz="1800" dirty="0">
                  <a:solidFill>
                    <a:schemeClr val="dk1"/>
                  </a:solidFill>
                </a:endParaRPr>
              </a:p>
              <a:p>
                <a:pPr marL="380990" indent="-380990">
                  <a:lnSpc>
                    <a:spcPct val="150000"/>
                  </a:lnSpc>
                </a:pPr>
                <a:r>
                  <a:rPr lang="en-US" sz="1800" dirty="0">
                    <a:solidFill>
                      <a:schemeClr val="dk1"/>
                    </a:solidFill>
                  </a:rPr>
                  <a:t>Nodes (V) are the instances in </a:t>
                </a:r>
                <a14:m>
                  <m:oMath xmlns:m="http://schemas.openxmlformats.org/officeDocument/2006/math"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dirty="0">
                  <a:solidFill>
                    <a:schemeClr val="dk1"/>
                  </a:solidFill>
                </a:endParaRPr>
              </a:p>
              <a:p>
                <a:pPr marL="380990" indent="-380990">
                  <a:lnSpc>
                    <a:spcPct val="150000"/>
                  </a:lnSpc>
                </a:pPr>
                <a:r>
                  <a:rPr lang="en-US" sz="1800" dirty="0">
                    <a:solidFill>
                      <a:schemeClr val="dk1"/>
                    </a:solidFill>
                  </a:rPr>
                  <a:t>Edges (E) between two nodes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 if:</a:t>
                </a:r>
              </a:p>
              <a:p>
                <a:pPr marL="990575" lvl="1" indent="-380990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cost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1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8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l-GR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l-GR" sz="1800" dirty="0">
                  <a:solidFill>
                    <a:schemeClr val="dk1"/>
                  </a:solidFill>
                </a:endParaRPr>
              </a:p>
              <a:p>
                <a:pPr marL="990575" lvl="1" indent="-380990">
                  <a:lnSpc>
                    <a:spcPct val="150000"/>
                  </a:lnSpc>
                </a:pPr>
                <a:r>
                  <a:rPr lang="en-US" sz="1800" dirty="0">
                    <a:solidFill>
                      <a:schemeClr val="dk1"/>
                    </a:solidFill>
                  </a:rPr>
                  <a:t>Feasible change from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380990" indent="-380990">
                  <a:lnSpc>
                    <a:spcPct val="150000"/>
                  </a:lnSpc>
                </a:pPr>
                <a:r>
                  <a:rPr lang="en-US" sz="1800" dirty="0">
                    <a:solidFill>
                      <a:schemeClr val="dk1"/>
                    </a:solidFill>
                  </a:rPr>
                  <a:t>Weights (W):</a:t>
                </a: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u</m:t>
                        </m:r>
                        <m: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sub>
                    </m:sSub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density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 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cost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u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lang="en-US" sz="1800" b="0" i="1" dirty="0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r>
                  <a:rPr lang="en-US" sz="1800" b="0" i="1" dirty="0">
                    <a:solidFill>
                      <a:schemeClr val="dk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density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𝐾𝐷𝐸</m:t>
                    </m:r>
                    <m:d>
                      <m:dPr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v</m:t>
                            </m:r>
                          </m:num>
                          <m:den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18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44" name="Google Shape;144;p19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1885" y="1199209"/>
                <a:ext cx="4562451" cy="4307756"/>
              </a:xfrm>
              <a:prstGeom prst="rect">
                <a:avLst/>
              </a:prstGeom>
              <a:blipFill>
                <a:blip r:embed="rId3"/>
                <a:stretch>
                  <a:fillRect l="-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4470D7B5-C3FB-D758-FE65-B4B7F2F8D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65</a:t>
            </a:fld>
            <a:endParaRPr lang="el-GR"/>
          </a:p>
        </p:txBody>
      </p:sp>
      <p:sp>
        <p:nvSpPr>
          <p:cNvPr id="22" name="Date Placeholder 11">
            <a:extLst>
              <a:ext uri="{FF2B5EF4-FFF2-40B4-BE49-F238E27FC236}">
                <a16:creationId xmlns:a16="http://schemas.microsoft.com/office/drawing/2014/main" id="{FC849C0C-1ECA-40B5-49EC-6812D0E5E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65681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01D520-1BCD-B913-A4ED-9A2104ABF001}"/>
              </a:ext>
            </a:extLst>
          </p:cNvPr>
          <p:cNvSpPr txBox="1"/>
          <p:nvPr/>
        </p:nvSpPr>
        <p:spPr>
          <a:xfrm>
            <a:off x="1881047" y="6396811"/>
            <a:ext cx="9648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*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Poyiadzi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et al. FACE: Feasible and Actionable Counterfactual Explanations. AIES 2020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74B4AB1-FFE2-CBF9-B23C-313A0D530767}"/>
              </a:ext>
            </a:extLst>
          </p:cNvPr>
          <p:cNvCxnSpPr>
            <a:cxnSpLocks/>
          </p:cNvCxnSpPr>
          <p:nvPr/>
        </p:nvCxnSpPr>
        <p:spPr>
          <a:xfrm>
            <a:off x="1881047" y="6417974"/>
            <a:ext cx="87869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5" name="Group 12">
            <a:extLst>
              <a:ext uri="{FF2B5EF4-FFF2-40B4-BE49-F238E27FC236}">
                <a16:creationId xmlns:a16="http://schemas.microsoft.com/office/drawing/2014/main" id="{D05001E2-1FFE-70BB-A1C3-8BC44A5FAF19}"/>
              </a:ext>
            </a:extLst>
          </p:cNvPr>
          <p:cNvGrpSpPr>
            <a:grpSpLocks/>
          </p:cNvGrpSpPr>
          <p:nvPr/>
        </p:nvGrpSpPr>
        <p:grpSpPr>
          <a:xfrm>
            <a:off x="5412730" y="1119972"/>
            <a:ext cx="5255270" cy="4352259"/>
            <a:chOff x="7275007" y="1014884"/>
            <a:chExt cx="4078793" cy="2270927"/>
          </a:xfrm>
          <a:noFill/>
          <a:effectLst/>
        </p:grpSpPr>
        <p:sp>
          <p:nvSpPr>
            <p:cNvPr id="47" name="Rectangle: Rounded Corners 8">
              <a:extLst>
                <a:ext uri="{FF2B5EF4-FFF2-40B4-BE49-F238E27FC236}">
                  <a16:creationId xmlns:a16="http://schemas.microsoft.com/office/drawing/2014/main" id="{A7D48FC9-9148-1FA8-F90B-4AA673B2F683}"/>
                </a:ext>
              </a:extLst>
            </p:cNvPr>
            <p:cNvSpPr/>
            <p:nvPr/>
          </p:nvSpPr>
          <p:spPr>
            <a:xfrm>
              <a:off x="7275007" y="1014884"/>
              <a:ext cx="4078793" cy="2270927"/>
            </a:xfrm>
            <a:prstGeom prst="roundRect">
              <a:avLst/>
            </a:pr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49" name="Free-form: Shape 11">
              <a:extLst>
                <a:ext uri="{FF2B5EF4-FFF2-40B4-BE49-F238E27FC236}">
                  <a16:creationId xmlns:a16="http://schemas.microsoft.com/office/drawing/2014/main" id="{A47A21B7-8758-F87A-5796-C7A693B01650}"/>
                </a:ext>
              </a:extLst>
            </p:cNvPr>
            <p:cNvSpPr/>
            <p:nvPr/>
          </p:nvSpPr>
          <p:spPr>
            <a:xfrm>
              <a:off x="7459930" y="1103075"/>
              <a:ext cx="3860286" cy="1925222"/>
            </a:xfrm>
            <a:custGeom>
              <a:avLst/>
              <a:gdLst>
                <a:gd name="connsiteX0" fmla="*/ 0 w 3848519"/>
                <a:gd name="connsiteY0" fmla="*/ 0 h 2049863"/>
                <a:gd name="connsiteX1" fmla="*/ 1587639 w 3848519"/>
                <a:gd name="connsiteY1" fmla="*/ 492369 h 2049863"/>
                <a:gd name="connsiteX2" fmla="*/ 1798655 w 3848519"/>
                <a:gd name="connsiteY2" fmla="*/ 1517301 h 2049863"/>
                <a:gd name="connsiteX3" fmla="*/ 3848519 w 3848519"/>
                <a:gd name="connsiteY3" fmla="*/ 2049863 h 2049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48519" h="2049863">
                  <a:moveTo>
                    <a:pt x="0" y="0"/>
                  </a:moveTo>
                  <a:cubicBezTo>
                    <a:pt x="643931" y="119743"/>
                    <a:pt x="1287863" y="239486"/>
                    <a:pt x="1587639" y="492369"/>
                  </a:cubicBezTo>
                  <a:cubicBezTo>
                    <a:pt x="1887415" y="745252"/>
                    <a:pt x="1421842" y="1257719"/>
                    <a:pt x="1798655" y="1517301"/>
                  </a:cubicBezTo>
                  <a:cubicBezTo>
                    <a:pt x="2175468" y="1776883"/>
                    <a:pt x="3523622" y="2016369"/>
                    <a:pt x="3848519" y="2049863"/>
                  </a:cubicBezTo>
                </a:path>
              </a:pathLst>
            </a:custGeom>
            <a:grpFill/>
            <a:ln cap="sq" cmpd="sng">
              <a:solidFill>
                <a:schemeClr val="accent1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1" name="Flowchart: Connector 14">
            <a:extLst>
              <a:ext uri="{FF2B5EF4-FFF2-40B4-BE49-F238E27FC236}">
                <a16:creationId xmlns:a16="http://schemas.microsoft.com/office/drawing/2014/main" id="{6A944738-B19C-BB13-A820-79A88CE7374A}"/>
              </a:ext>
            </a:extLst>
          </p:cNvPr>
          <p:cNvSpPr/>
          <p:nvPr/>
        </p:nvSpPr>
        <p:spPr>
          <a:xfrm>
            <a:off x="5859171" y="1966348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1B7B6FC-A08F-AFC2-2732-67C3DDEAF7DA}"/>
                  </a:ext>
                </a:extLst>
              </p:cNvPr>
              <p:cNvSpPr txBox="1"/>
              <p:nvPr/>
            </p:nvSpPr>
            <p:spPr>
              <a:xfrm>
                <a:off x="5525623" y="1301348"/>
                <a:ext cx="4539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81B7B6FC-A08F-AFC2-2732-67C3DDEAF7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23" y="1301348"/>
                <a:ext cx="453915" cy="369332"/>
              </a:xfrm>
              <a:prstGeom prst="rect">
                <a:avLst/>
              </a:prstGeom>
              <a:blipFill>
                <a:blip r:embed="rId8"/>
                <a:stretch>
                  <a:fillRect t="-9836" r="-18667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0" name="Ομάδα 84">
            <a:extLst>
              <a:ext uri="{FF2B5EF4-FFF2-40B4-BE49-F238E27FC236}">
                <a16:creationId xmlns:a16="http://schemas.microsoft.com/office/drawing/2014/main" id="{87695719-361C-A9D0-3170-A32F604320AD}"/>
              </a:ext>
            </a:extLst>
          </p:cNvPr>
          <p:cNvGrpSpPr/>
          <p:nvPr/>
        </p:nvGrpSpPr>
        <p:grpSpPr>
          <a:xfrm>
            <a:off x="10144818" y="1249745"/>
            <a:ext cx="246353" cy="363228"/>
            <a:chOff x="9897554" y="5099561"/>
            <a:chExt cx="515429" cy="601551"/>
          </a:xfrm>
        </p:grpSpPr>
        <p:sp>
          <p:nvSpPr>
            <p:cNvPr id="162" name="Οβάλ 85">
              <a:extLst>
                <a:ext uri="{FF2B5EF4-FFF2-40B4-BE49-F238E27FC236}">
                  <a16:creationId xmlns:a16="http://schemas.microsoft.com/office/drawing/2014/main" id="{CBF8A60F-D07B-EF7F-20DA-B1BB8A464CC8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5FCD9EB5-440C-AE8A-5361-87C273794809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</a:t>
              </a:r>
              <a:endParaRPr lang="el-GR" dirty="0"/>
            </a:p>
          </p:txBody>
        </p:sp>
      </p:grpSp>
      <p:grpSp>
        <p:nvGrpSpPr>
          <p:cNvPr id="164" name="Ομάδα 87">
            <a:extLst>
              <a:ext uri="{FF2B5EF4-FFF2-40B4-BE49-F238E27FC236}">
                <a16:creationId xmlns:a16="http://schemas.microsoft.com/office/drawing/2014/main" id="{1967286A-60C8-DA12-132C-3322C20A5480}"/>
              </a:ext>
            </a:extLst>
          </p:cNvPr>
          <p:cNvGrpSpPr/>
          <p:nvPr/>
        </p:nvGrpSpPr>
        <p:grpSpPr>
          <a:xfrm>
            <a:off x="5682198" y="4942624"/>
            <a:ext cx="246353" cy="363228"/>
            <a:chOff x="9897554" y="5099561"/>
            <a:chExt cx="515429" cy="601551"/>
          </a:xfrm>
        </p:grpSpPr>
        <p:sp>
          <p:nvSpPr>
            <p:cNvPr id="165" name="Οβάλ 88">
              <a:extLst>
                <a:ext uri="{FF2B5EF4-FFF2-40B4-BE49-F238E27FC236}">
                  <a16:creationId xmlns:a16="http://schemas.microsoft.com/office/drawing/2014/main" id="{6E5D732D-DFB7-9869-7AC2-FB93E0772CFB}"/>
                </a:ext>
              </a:extLst>
            </p:cNvPr>
            <p:cNvSpPr/>
            <p:nvPr/>
          </p:nvSpPr>
          <p:spPr>
            <a:xfrm>
              <a:off x="9897554" y="5142226"/>
              <a:ext cx="515429" cy="516221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2FF8278C-9DE8-9443-9E7E-93E1B25A1E0F}"/>
                </a:ext>
              </a:extLst>
            </p:cNvPr>
            <p:cNvSpPr txBox="1"/>
            <p:nvPr/>
          </p:nvSpPr>
          <p:spPr>
            <a:xfrm>
              <a:off x="9968730" y="5099561"/>
              <a:ext cx="373075" cy="601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0</a:t>
              </a:r>
              <a:endParaRPr lang="el-G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2C34649-9230-DD5C-6237-9ED3905CA812}"/>
                  </a:ext>
                </a:extLst>
              </p:cNvPr>
              <p:cNvSpPr txBox="1"/>
              <p:nvPr/>
            </p:nvSpPr>
            <p:spPr>
              <a:xfrm>
                <a:off x="5419615" y="4352940"/>
                <a:ext cx="3994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2C34649-9230-DD5C-6237-9ED3905CA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9615" y="4352940"/>
                <a:ext cx="399470" cy="369332"/>
              </a:xfrm>
              <a:prstGeom prst="rect">
                <a:avLst/>
              </a:prstGeom>
              <a:blipFill>
                <a:blip r:embed="rId9"/>
                <a:stretch>
                  <a:fillRect t="-9836" r="-30303" b="-2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8" name="Flowchart: Connector 14">
            <a:extLst>
              <a:ext uri="{FF2B5EF4-FFF2-40B4-BE49-F238E27FC236}">
                <a16:creationId xmlns:a16="http://schemas.microsoft.com/office/drawing/2014/main" id="{696DF882-B506-F87D-3BB5-6BC29B2AB048}"/>
              </a:ext>
            </a:extLst>
          </p:cNvPr>
          <p:cNvSpPr/>
          <p:nvPr/>
        </p:nvSpPr>
        <p:spPr>
          <a:xfrm>
            <a:off x="6878420" y="2111465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9" name="Flowchart: Connector 14">
            <a:extLst>
              <a:ext uri="{FF2B5EF4-FFF2-40B4-BE49-F238E27FC236}">
                <a16:creationId xmlns:a16="http://schemas.microsoft.com/office/drawing/2014/main" id="{3FCCFC3C-925C-795B-807C-43692C38CC11}"/>
              </a:ext>
            </a:extLst>
          </p:cNvPr>
          <p:cNvSpPr/>
          <p:nvPr/>
        </p:nvSpPr>
        <p:spPr>
          <a:xfrm>
            <a:off x="6341337" y="1864455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0" name="Flowchart: Connector 14">
            <a:extLst>
              <a:ext uri="{FF2B5EF4-FFF2-40B4-BE49-F238E27FC236}">
                <a16:creationId xmlns:a16="http://schemas.microsoft.com/office/drawing/2014/main" id="{1F92A1D1-163E-C2DC-B8CC-56C3F56094CD}"/>
              </a:ext>
            </a:extLst>
          </p:cNvPr>
          <p:cNvSpPr/>
          <p:nvPr/>
        </p:nvSpPr>
        <p:spPr>
          <a:xfrm>
            <a:off x="7291753" y="2793304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Flowchart: Connector 14">
                <a:extLst>
                  <a:ext uri="{FF2B5EF4-FFF2-40B4-BE49-F238E27FC236}">
                    <a16:creationId xmlns:a16="http://schemas.microsoft.com/office/drawing/2014/main" id="{86D093B3-CBE9-0790-616D-467BFE6852BA}"/>
                  </a:ext>
                </a:extLst>
              </p:cNvPr>
              <p:cNvSpPr/>
              <p:nvPr/>
            </p:nvSpPr>
            <p:spPr>
              <a:xfrm>
                <a:off x="6406665" y="2722099"/>
                <a:ext cx="262969" cy="24701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5" name="Flowchart: Connector 14">
                <a:extLst>
                  <a:ext uri="{FF2B5EF4-FFF2-40B4-BE49-F238E27FC236}">
                    <a16:creationId xmlns:a16="http://schemas.microsoft.com/office/drawing/2014/main" id="{86D093B3-CBE9-0790-616D-467BFE6852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665" y="2722099"/>
                <a:ext cx="262969" cy="247010"/>
              </a:xfrm>
              <a:prstGeom prst="flowChartConnector">
                <a:avLst/>
              </a:prstGeom>
              <a:blipFill>
                <a:blip r:embed="rId10"/>
                <a:stretch>
                  <a:fillRect l="-6522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9" name="Flowchart: Connector 14">
                <a:extLst>
                  <a:ext uri="{FF2B5EF4-FFF2-40B4-BE49-F238E27FC236}">
                    <a16:creationId xmlns:a16="http://schemas.microsoft.com/office/drawing/2014/main" id="{E5378DB3-F209-9009-D4C3-B04C764BF3F5}"/>
                  </a:ext>
                </a:extLst>
              </p:cNvPr>
              <p:cNvSpPr/>
              <p:nvPr/>
            </p:nvSpPr>
            <p:spPr>
              <a:xfrm>
                <a:off x="6878419" y="3092656"/>
                <a:ext cx="262969" cy="247010"/>
              </a:xfrm>
              <a:prstGeom prst="flowChartConnector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9" name="Flowchart: Connector 14">
                <a:extLst>
                  <a:ext uri="{FF2B5EF4-FFF2-40B4-BE49-F238E27FC236}">
                    <a16:creationId xmlns:a16="http://schemas.microsoft.com/office/drawing/2014/main" id="{E5378DB3-F209-9009-D4C3-B04C764BF3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419" y="3092656"/>
                <a:ext cx="262969" cy="247010"/>
              </a:xfrm>
              <a:prstGeom prst="flowChartConnector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0" name="Flowchart: Connector 14">
            <a:extLst>
              <a:ext uri="{FF2B5EF4-FFF2-40B4-BE49-F238E27FC236}">
                <a16:creationId xmlns:a16="http://schemas.microsoft.com/office/drawing/2014/main" id="{8554316D-16ED-EF1A-5CEC-92C0C079D45F}"/>
              </a:ext>
            </a:extLst>
          </p:cNvPr>
          <p:cNvSpPr/>
          <p:nvPr/>
        </p:nvSpPr>
        <p:spPr>
          <a:xfrm>
            <a:off x="7423237" y="3350136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3" name="Free-form: Shape 192">
            <a:extLst>
              <a:ext uri="{FF2B5EF4-FFF2-40B4-BE49-F238E27FC236}">
                <a16:creationId xmlns:a16="http://schemas.microsoft.com/office/drawing/2014/main" id="{A286A8D3-12D4-0B9F-713F-BBCCE4612FFA}"/>
              </a:ext>
            </a:extLst>
          </p:cNvPr>
          <p:cNvSpPr/>
          <p:nvPr/>
        </p:nvSpPr>
        <p:spPr>
          <a:xfrm>
            <a:off x="5542784" y="1160577"/>
            <a:ext cx="4707645" cy="2582522"/>
          </a:xfrm>
          <a:custGeom>
            <a:avLst/>
            <a:gdLst>
              <a:gd name="connsiteX0" fmla="*/ 126496 w 4707645"/>
              <a:gd name="connsiteY0" fmla="*/ 896823 h 2582522"/>
              <a:gd name="connsiteX1" fmla="*/ 766576 w 4707645"/>
              <a:gd name="connsiteY1" fmla="*/ 265887 h 2582522"/>
              <a:gd name="connsiteX2" fmla="*/ 1918720 w 4707645"/>
              <a:gd name="connsiteY2" fmla="*/ 711 h 2582522"/>
              <a:gd name="connsiteX3" fmla="*/ 3308608 w 4707645"/>
              <a:gd name="connsiteY3" fmla="*/ 201879 h 2582522"/>
              <a:gd name="connsiteX4" fmla="*/ 3747520 w 4707645"/>
              <a:gd name="connsiteY4" fmla="*/ 604215 h 2582522"/>
              <a:gd name="connsiteX5" fmla="*/ 4195576 w 4707645"/>
              <a:gd name="connsiteY5" fmla="*/ 622503 h 2582522"/>
              <a:gd name="connsiteX6" fmla="*/ 4707640 w 4707645"/>
              <a:gd name="connsiteY6" fmla="*/ 1134567 h 2582522"/>
              <a:gd name="connsiteX7" fmla="*/ 4204720 w 4707645"/>
              <a:gd name="connsiteY7" fmla="*/ 1573479 h 2582522"/>
              <a:gd name="connsiteX8" fmla="*/ 3418336 w 4707645"/>
              <a:gd name="connsiteY8" fmla="*/ 1738071 h 2582522"/>
              <a:gd name="connsiteX9" fmla="*/ 3308608 w 4707645"/>
              <a:gd name="connsiteY9" fmla="*/ 2085543 h 2582522"/>
              <a:gd name="connsiteX10" fmla="*/ 2275336 w 4707645"/>
              <a:gd name="connsiteY10" fmla="*/ 2570175 h 2582522"/>
              <a:gd name="connsiteX11" fmla="*/ 1031752 w 4707645"/>
              <a:gd name="connsiteY11" fmla="*/ 2414727 h 2582522"/>
              <a:gd name="connsiteX12" fmla="*/ 922024 w 4707645"/>
              <a:gd name="connsiteY12" fmla="*/ 2158695 h 2582522"/>
              <a:gd name="connsiteX13" fmla="*/ 355096 w 4707645"/>
              <a:gd name="connsiteY13" fmla="*/ 1847799 h 2582522"/>
              <a:gd name="connsiteX14" fmla="*/ 16768 w 4707645"/>
              <a:gd name="connsiteY14" fmla="*/ 1655775 h 2582522"/>
              <a:gd name="connsiteX15" fmla="*/ 126496 w 4707645"/>
              <a:gd name="connsiteY15" fmla="*/ 896823 h 2582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07645" h="2582522">
                <a:moveTo>
                  <a:pt x="126496" y="896823"/>
                </a:moveTo>
                <a:cubicBezTo>
                  <a:pt x="251464" y="665175"/>
                  <a:pt x="467872" y="415239"/>
                  <a:pt x="766576" y="265887"/>
                </a:cubicBezTo>
                <a:cubicBezTo>
                  <a:pt x="1065280" y="116535"/>
                  <a:pt x="1495048" y="11379"/>
                  <a:pt x="1918720" y="711"/>
                </a:cubicBezTo>
                <a:cubicBezTo>
                  <a:pt x="2342392" y="-9957"/>
                  <a:pt x="3003808" y="101295"/>
                  <a:pt x="3308608" y="201879"/>
                </a:cubicBezTo>
                <a:cubicBezTo>
                  <a:pt x="3613408" y="302463"/>
                  <a:pt x="3599692" y="534111"/>
                  <a:pt x="3747520" y="604215"/>
                </a:cubicBezTo>
                <a:cubicBezTo>
                  <a:pt x="3895348" y="674319"/>
                  <a:pt x="4035556" y="534111"/>
                  <a:pt x="4195576" y="622503"/>
                </a:cubicBezTo>
                <a:cubicBezTo>
                  <a:pt x="4355596" y="710895"/>
                  <a:pt x="4706116" y="976071"/>
                  <a:pt x="4707640" y="1134567"/>
                </a:cubicBezTo>
                <a:cubicBezTo>
                  <a:pt x="4709164" y="1293063"/>
                  <a:pt x="4419604" y="1472895"/>
                  <a:pt x="4204720" y="1573479"/>
                </a:cubicBezTo>
                <a:cubicBezTo>
                  <a:pt x="3989836" y="1674063"/>
                  <a:pt x="3567688" y="1652727"/>
                  <a:pt x="3418336" y="1738071"/>
                </a:cubicBezTo>
                <a:cubicBezTo>
                  <a:pt x="3268984" y="1823415"/>
                  <a:pt x="3499108" y="1946859"/>
                  <a:pt x="3308608" y="2085543"/>
                </a:cubicBezTo>
                <a:cubicBezTo>
                  <a:pt x="3118108" y="2224227"/>
                  <a:pt x="2654812" y="2515311"/>
                  <a:pt x="2275336" y="2570175"/>
                </a:cubicBezTo>
                <a:cubicBezTo>
                  <a:pt x="1895860" y="2625039"/>
                  <a:pt x="1257304" y="2483307"/>
                  <a:pt x="1031752" y="2414727"/>
                </a:cubicBezTo>
                <a:cubicBezTo>
                  <a:pt x="806200" y="2346147"/>
                  <a:pt x="1034800" y="2253183"/>
                  <a:pt x="922024" y="2158695"/>
                </a:cubicBezTo>
                <a:cubicBezTo>
                  <a:pt x="809248" y="2064207"/>
                  <a:pt x="505972" y="1931619"/>
                  <a:pt x="355096" y="1847799"/>
                </a:cubicBezTo>
                <a:cubicBezTo>
                  <a:pt x="204220" y="1763979"/>
                  <a:pt x="54868" y="1821891"/>
                  <a:pt x="16768" y="1655775"/>
                </a:cubicBezTo>
                <a:cubicBezTo>
                  <a:pt x="-21332" y="1489659"/>
                  <a:pt x="1528" y="1128471"/>
                  <a:pt x="126496" y="896823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ree-form: Shape 193">
            <a:extLst>
              <a:ext uri="{FF2B5EF4-FFF2-40B4-BE49-F238E27FC236}">
                <a16:creationId xmlns:a16="http://schemas.microsoft.com/office/drawing/2014/main" id="{394BADAA-7D03-2E87-FD8C-D6D564EC207D}"/>
              </a:ext>
            </a:extLst>
          </p:cNvPr>
          <p:cNvSpPr/>
          <p:nvPr/>
        </p:nvSpPr>
        <p:spPr>
          <a:xfrm>
            <a:off x="5825718" y="1275994"/>
            <a:ext cx="2461987" cy="1293477"/>
          </a:xfrm>
          <a:custGeom>
            <a:avLst/>
            <a:gdLst>
              <a:gd name="connsiteX0" fmla="*/ 35586 w 2461987"/>
              <a:gd name="connsiteY0" fmla="*/ 918566 h 1293477"/>
              <a:gd name="connsiteX1" fmla="*/ 273330 w 2461987"/>
              <a:gd name="connsiteY1" fmla="*/ 470510 h 1293477"/>
              <a:gd name="connsiteX2" fmla="*/ 913410 w 2461987"/>
              <a:gd name="connsiteY2" fmla="*/ 241910 h 1293477"/>
              <a:gd name="connsiteX3" fmla="*/ 1151154 w 2461987"/>
              <a:gd name="connsiteY3" fmla="*/ 13310 h 1293477"/>
              <a:gd name="connsiteX4" fmla="*/ 2019834 w 2461987"/>
              <a:gd name="connsiteY4" fmla="*/ 68174 h 1293477"/>
              <a:gd name="connsiteX5" fmla="*/ 2458746 w 2461987"/>
              <a:gd name="connsiteY5" fmla="*/ 406502 h 1293477"/>
              <a:gd name="connsiteX6" fmla="*/ 1809522 w 2461987"/>
              <a:gd name="connsiteY6" fmla="*/ 461366 h 1293477"/>
              <a:gd name="connsiteX7" fmla="*/ 1599210 w 2461987"/>
              <a:gd name="connsiteY7" fmla="*/ 918566 h 1293477"/>
              <a:gd name="connsiteX8" fmla="*/ 995706 w 2461987"/>
              <a:gd name="connsiteY8" fmla="*/ 1293470 h 1293477"/>
              <a:gd name="connsiteX9" fmla="*/ 35586 w 2461987"/>
              <a:gd name="connsiteY9" fmla="*/ 918566 h 1293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61987" h="1293477" extrusionOk="0">
                <a:moveTo>
                  <a:pt x="35586" y="918566"/>
                </a:moveTo>
                <a:cubicBezTo>
                  <a:pt x="-69556" y="790536"/>
                  <a:pt x="136362" y="582100"/>
                  <a:pt x="273330" y="470510"/>
                </a:cubicBezTo>
                <a:cubicBezTo>
                  <a:pt x="450587" y="319949"/>
                  <a:pt x="749128" y="316694"/>
                  <a:pt x="913410" y="241910"/>
                </a:cubicBezTo>
                <a:cubicBezTo>
                  <a:pt x="1073162" y="156006"/>
                  <a:pt x="958357" y="24021"/>
                  <a:pt x="1151154" y="13310"/>
                </a:cubicBezTo>
                <a:cubicBezTo>
                  <a:pt x="1280634" y="17167"/>
                  <a:pt x="1827507" y="9109"/>
                  <a:pt x="2019834" y="68174"/>
                </a:cubicBezTo>
                <a:cubicBezTo>
                  <a:pt x="2222534" y="130053"/>
                  <a:pt x="2489719" y="344663"/>
                  <a:pt x="2458746" y="406502"/>
                </a:cubicBezTo>
                <a:cubicBezTo>
                  <a:pt x="2443321" y="472722"/>
                  <a:pt x="1945830" y="362157"/>
                  <a:pt x="1809522" y="461366"/>
                </a:cubicBezTo>
                <a:cubicBezTo>
                  <a:pt x="1676991" y="566600"/>
                  <a:pt x="1772785" y="778120"/>
                  <a:pt x="1599210" y="918566"/>
                </a:cubicBezTo>
                <a:cubicBezTo>
                  <a:pt x="1484094" y="1067320"/>
                  <a:pt x="1260665" y="1245196"/>
                  <a:pt x="995706" y="1293470"/>
                </a:cubicBezTo>
                <a:cubicBezTo>
                  <a:pt x="735881" y="1344228"/>
                  <a:pt x="166798" y="1027706"/>
                  <a:pt x="35586" y="918566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1301583531">
                  <a:custGeom>
                    <a:avLst/>
                    <a:gdLst>
                      <a:gd name="connsiteX0" fmla="*/ 35586 w 2461987"/>
                      <a:gd name="connsiteY0" fmla="*/ 918566 h 1293477"/>
                      <a:gd name="connsiteX1" fmla="*/ 273330 w 2461987"/>
                      <a:gd name="connsiteY1" fmla="*/ 470510 h 1293477"/>
                      <a:gd name="connsiteX2" fmla="*/ 913410 w 2461987"/>
                      <a:gd name="connsiteY2" fmla="*/ 241910 h 1293477"/>
                      <a:gd name="connsiteX3" fmla="*/ 1151154 w 2461987"/>
                      <a:gd name="connsiteY3" fmla="*/ 13310 h 1293477"/>
                      <a:gd name="connsiteX4" fmla="*/ 2019834 w 2461987"/>
                      <a:gd name="connsiteY4" fmla="*/ 68174 h 1293477"/>
                      <a:gd name="connsiteX5" fmla="*/ 2458746 w 2461987"/>
                      <a:gd name="connsiteY5" fmla="*/ 406502 h 1293477"/>
                      <a:gd name="connsiteX6" fmla="*/ 1809522 w 2461987"/>
                      <a:gd name="connsiteY6" fmla="*/ 461366 h 1293477"/>
                      <a:gd name="connsiteX7" fmla="*/ 1599210 w 2461987"/>
                      <a:gd name="connsiteY7" fmla="*/ 918566 h 1293477"/>
                      <a:gd name="connsiteX8" fmla="*/ 995706 w 2461987"/>
                      <a:gd name="connsiteY8" fmla="*/ 1293470 h 1293477"/>
                      <a:gd name="connsiteX9" fmla="*/ 35586 w 2461987"/>
                      <a:gd name="connsiteY9" fmla="*/ 918566 h 1293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61987" h="1293477">
                        <a:moveTo>
                          <a:pt x="35586" y="918566"/>
                        </a:moveTo>
                        <a:cubicBezTo>
                          <a:pt x="-84810" y="781406"/>
                          <a:pt x="127026" y="583286"/>
                          <a:pt x="273330" y="470510"/>
                        </a:cubicBezTo>
                        <a:cubicBezTo>
                          <a:pt x="419634" y="357734"/>
                          <a:pt x="767106" y="318110"/>
                          <a:pt x="913410" y="241910"/>
                        </a:cubicBezTo>
                        <a:cubicBezTo>
                          <a:pt x="1059714" y="165710"/>
                          <a:pt x="966750" y="42266"/>
                          <a:pt x="1151154" y="13310"/>
                        </a:cubicBezTo>
                        <a:cubicBezTo>
                          <a:pt x="1335558" y="-15646"/>
                          <a:pt x="1801902" y="2642"/>
                          <a:pt x="2019834" y="68174"/>
                        </a:cubicBezTo>
                        <a:cubicBezTo>
                          <a:pt x="2237766" y="133706"/>
                          <a:pt x="2493798" y="340970"/>
                          <a:pt x="2458746" y="406502"/>
                        </a:cubicBezTo>
                        <a:cubicBezTo>
                          <a:pt x="2423694" y="472034"/>
                          <a:pt x="1952778" y="376022"/>
                          <a:pt x="1809522" y="461366"/>
                        </a:cubicBezTo>
                        <a:cubicBezTo>
                          <a:pt x="1666266" y="546710"/>
                          <a:pt x="1734846" y="779882"/>
                          <a:pt x="1599210" y="918566"/>
                        </a:cubicBezTo>
                        <a:cubicBezTo>
                          <a:pt x="1463574" y="1057250"/>
                          <a:pt x="1253262" y="1294994"/>
                          <a:pt x="995706" y="1293470"/>
                        </a:cubicBezTo>
                        <a:cubicBezTo>
                          <a:pt x="738150" y="1291946"/>
                          <a:pt x="155982" y="1055726"/>
                          <a:pt x="35586" y="918566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ree-form: Shape 194">
            <a:extLst>
              <a:ext uri="{FF2B5EF4-FFF2-40B4-BE49-F238E27FC236}">
                <a16:creationId xmlns:a16="http://schemas.microsoft.com/office/drawing/2014/main" id="{70FECEF9-7356-C5C1-EF31-4A120E9CCA58}"/>
              </a:ext>
            </a:extLst>
          </p:cNvPr>
          <p:cNvSpPr/>
          <p:nvPr/>
        </p:nvSpPr>
        <p:spPr>
          <a:xfrm>
            <a:off x="5683193" y="2163707"/>
            <a:ext cx="3502675" cy="1506229"/>
          </a:xfrm>
          <a:custGeom>
            <a:avLst/>
            <a:gdLst>
              <a:gd name="connsiteX0" fmla="*/ 324415 w 3502675"/>
              <a:gd name="connsiteY0" fmla="*/ 277741 h 1506229"/>
              <a:gd name="connsiteX1" fmla="*/ 4375 w 3502675"/>
              <a:gd name="connsiteY1" fmla="*/ 680077 h 1506229"/>
              <a:gd name="connsiteX2" fmla="*/ 553015 w 3502675"/>
              <a:gd name="connsiteY2" fmla="*/ 926965 h 1506229"/>
              <a:gd name="connsiteX3" fmla="*/ 900487 w 3502675"/>
              <a:gd name="connsiteY3" fmla="*/ 1109845 h 1506229"/>
              <a:gd name="connsiteX4" fmla="*/ 1513135 w 3502675"/>
              <a:gd name="connsiteY4" fmla="*/ 1384165 h 1506229"/>
              <a:gd name="connsiteX5" fmla="*/ 2363527 w 3502675"/>
              <a:gd name="connsiteY5" fmla="*/ 1493893 h 1506229"/>
              <a:gd name="connsiteX6" fmla="*/ 2839015 w 3502675"/>
              <a:gd name="connsiteY6" fmla="*/ 1109845 h 1506229"/>
              <a:gd name="connsiteX7" fmla="*/ 3003607 w 3502675"/>
              <a:gd name="connsiteY7" fmla="*/ 725797 h 1506229"/>
              <a:gd name="connsiteX8" fmla="*/ 3488239 w 3502675"/>
              <a:gd name="connsiteY8" fmla="*/ 506341 h 1506229"/>
              <a:gd name="connsiteX9" fmla="*/ 3277927 w 3502675"/>
              <a:gd name="connsiteY9" fmla="*/ 94861 h 1506229"/>
              <a:gd name="connsiteX10" fmla="*/ 2317807 w 3502675"/>
              <a:gd name="connsiteY10" fmla="*/ 30853 h 1506229"/>
              <a:gd name="connsiteX11" fmla="*/ 1567999 w 3502675"/>
              <a:gd name="connsiteY11" fmla="*/ 497197 h 1506229"/>
              <a:gd name="connsiteX12" fmla="*/ 836479 w 3502675"/>
              <a:gd name="connsiteY12" fmla="*/ 460621 h 1506229"/>
              <a:gd name="connsiteX13" fmla="*/ 324415 w 3502675"/>
              <a:gd name="connsiteY13" fmla="*/ 277741 h 1506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02675" h="1506229" extrusionOk="0">
                <a:moveTo>
                  <a:pt x="324415" y="277741"/>
                </a:moveTo>
                <a:cubicBezTo>
                  <a:pt x="155080" y="322958"/>
                  <a:pt x="-53260" y="589899"/>
                  <a:pt x="4375" y="680077"/>
                </a:cubicBezTo>
                <a:cubicBezTo>
                  <a:pt x="62115" y="829505"/>
                  <a:pt x="413310" y="845506"/>
                  <a:pt x="553015" y="926965"/>
                </a:cubicBezTo>
                <a:cubicBezTo>
                  <a:pt x="703169" y="991620"/>
                  <a:pt x="741501" y="1021291"/>
                  <a:pt x="900487" y="1109845"/>
                </a:cubicBezTo>
                <a:cubicBezTo>
                  <a:pt x="1112785" y="1183194"/>
                  <a:pt x="1200337" y="1295652"/>
                  <a:pt x="1513135" y="1384165"/>
                </a:cubicBezTo>
                <a:cubicBezTo>
                  <a:pt x="1749085" y="1416130"/>
                  <a:pt x="2123402" y="1528943"/>
                  <a:pt x="2363527" y="1493893"/>
                </a:cubicBezTo>
                <a:cubicBezTo>
                  <a:pt x="2617260" y="1427987"/>
                  <a:pt x="2725267" y="1236215"/>
                  <a:pt x="2839015" y="1109845"/>
                </a:cubicBezTo>
                <a:cubicBezTo>
                  <a:pt x="2941255" y="987448"/>
                  <a:pt x="2882529" y="861714"/>
                  <a:pt x="3003607" y="725797"/>
                </a:cubicBezTo>
                <a:cubicBezTo>
                  <a:pt x="3121316" y="638153"/>
                  <a:pt x="3412651" y="623063"/>
                  <a:pt x="3488239" y="506341"/>
                </a:cubicBezTo>
                <a:cubicBezTo>
                  <a:pt x="3494686" y="442768"/>
                  <a:pt x="3437471" y="218159"/>
                  <a:pt x="3277927" y="94861"/>
                </a:cubicBezTo>
                <a:cubicBezTo>
                  <a:pt x="3122952" y="-21368"/>
                  <a:pt x="2591983" y="-96789"/>
                  <a:pt x="2317807" y="30853"/>
                </a:cubicBezTo>
                <a:cubicBezTo>
                  <a:pt x="2019667" y="105218"/>
                  <a:pt x="1856267" y="486690"/>
                  <a:pt x="1567999" y="497197"/>
                </a:cubicBezTo>
                <a:cubicBezTo>
                  <a:pt x="1372522" y="546546"/>
                  <a:pt x="1057334" y="455188"/>
                  <a:pt x="836479" y="460621"/>
                </a:cubicBezTo>
                <a:cubicBezTo>
                  <a:pt x="630127" y="400449"/>
                  <a:pt x="466113" y="220572"/>
                  <a:pt x="324415" y="277741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996830835">
                  <a:custGeom>
                    <a:avLst/>
                    <a:gdLst>
                      <a:gd name="connsiteX0" fmla="*/ 324415 w 3502675"/>
                      <a:gd name="connsiteY0" fmla="*/ 277741 h 1506229"/>
                      <a:gd name="connsiteX1" fmla="*/ 4375 w 3502675"/>
                      <a:gd name="connsiteY1" fmla="*/ 680077 h 1506229"/>
                      <a:gd name="connsiteX2" fmla="*/ 553015 w 3502675"/>
                      <a:gd name="connsiteY2" fmla="*/ 926965 h 1506229"/>
                      <a:gd name="connsiteX3" fmla="*/ 900487 w 3502675"/>
                      <a:gd name="connsiteY3" fmla="*/ 1109845 h 1506229"/>
                      <a:gd name="connsiteX4" fmla="*/ 1513135 w 3502675"/>
                      <a:gd name="connsiteY4" fmla="*/ 1384165 h 1506229"/>
                      <a:gd name="connsiteX5" fmla="*/ 2363527 w 3502675"/>
                      <a:gd name="connsiteY5" fmla="*/ 1493893 h 1506229"/>
                      <a:gd name="connsiteX6" fmla="*/ 2839015 w 3502675"/>
                      <a:gd name="connsiteY6" fmla="*/ 1109845 h 1506229"/>
                      <a:gd name="connsiteX7" fmla="*/ 3003607 w 3502675"/>
                      <a:gd name="connsiteY7" fmla="*/ 725797 h 1506229"/>
                      <a:gd name="connsiteX8" fmla="*/ 3488239 w 3502675"/>
                      <a:gd name="connsiteY8" fmla="*/ 506341 h 1506229"/>
                      <a:gd name="connsiteX9" fmla="*/ 3277927 w 3502675"/>
                      <a:gd name="connsiteY9" fmla="*/ 94861 h 1506229"/>
                      <a:gd name="connsiteX10" fmla="*/ 2317807 w 3502675"/>
                      <a:gd name="connsiteY10" fmla="*/ 30853 h 1506229"/>
                      <a:gd name="connsiteX11" fmla="*/ 1567999 w 3502675"/>
                      <a:gd name="connsiteY11" fmla="*/ 497197 h 1506229"/>
                      <a:gd name="connsiteX12" fmla="*/ 836479 w 3502675"/>
                      <a:gd name="connsiteY12" fmla="*/ 460621 h 1506229"/>
                      <a:gd name="connsiteX13" fmla="*/ 324415 w 3502675"/>
                      <a:gd name="connsiteY13" fmla="*/ 277741 h 15062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3502675" h="1506229">
                        <a:moveTo>
                          <a:pt x="324415" y="277741"/>
                        </a:moveTo>
                        <a:cubicBezTo>
                          <a:pt x="185731" y="314317"/>
                          <a:pt x="-33725" y="571873"/>
                          <a:pt x="4375" y="680077"/>
                        </a:cubicBezTo>
                        <a:cubicBezTo>
                          <a:pt x="42475" y="788281"/>
                          <a:pt x="403663" y="855337"/>
                          <a:pt x="553015" y="926965"/>
                        </a:cubicBezTo>
                        <a:cubicBezTo>
                          <a:pt x="702367" y="998593"/>
                          <a:pt x="740467" y="1033645"/>
                          <a:pt x="900487" y="1109845"/>
                        </a:cubicBezTo>
                        <a:cubicBezTo>
                          <a:pt x="1060507" y="1186045"/>
                          <a:pt x="1269295" y="1320157"/>
                          <a:pt x="1513135" y="1384165"/>
                        </a:cubicBezTo>
                        <a:cubicBezTo>
                          <a:pt x="1756975" y="1448173"/>
                          <a:pt x="2142547" y="1539613"/>
                          <a:pt x="2363527" y="1493893"/>
                        </a:cubicBezTo>
                        <a:cubicBezTo>
                          <a:pt x="2584507" y="1448173"/>
                          <a:pt x="2732335" y="1237861"/>
                          <a:pt x="2839015" y="1109845"/>
                        </a:cubicBezTo>
                        <a:cubicBezTo>
                          <a:pt x="2945695" y="981829"/>
                          <a:pt x="2895403" y="826381"/>
                          <a:pt x="3003607" y="725797"/>
                        </a:cubicBezTo>
                        <a:cubicBezTo>
                          <a:pt x="3111811" y="625213"/>
                          <a:pt x="3442519" y="611497"/>
                          <a:pt x="3488239" y="506341"/>
                        </a:cubicBezTo>
                        <a:cubicBezTo>
                          <a:pt x="3533959" y="401185"/>
                          <a:pt x="3472999" y="174109"/>
                          <a:pt x="3277927" y="94861"/>
                        </a:cubicBezTo>
                        <a:cubicBezTo>
                          <a:pt x="3082855" y="15613"/>
                          <a:pt x="2602795" y="-36203"/>
                          <a:pt x="2317807" y="30853"/>
                        </a:cubicBezTo>
                        <a:cubicBezTo>
                          <a:pt x="2032819" y="97909"/>
                          <a:pt x="1814887" y="425569"/>
                          <a:pt x="1567999" y="497197"/>
                        </a:cubicBezTo>
                        <a:cubicBezTo>
                          <a:pt x="1321111" y="568825"/>
                          <a:pt x="1042219" y="495673"/>
                          <a:pt x="836479" y="460621"/>
                        </a:cubicBezTo>
                        <a:cubicBezTo>
                          <a:pt x="630739" y="425569"/>
                          <a:pt x="463099" y="241165"/>
                          <a:pt x="324415" y="27774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ree-form: Shape 195">
            <a:extLst>
              <a:ext uri="{FF2B5EF4-FFF2-40B4-BE49-F238E27FC236}">
                <a16:creationId xmlns:a16="http://schemas.microsoft.com/office/drawing/2014/main" id="{7E2FDBA2-F22C-96EA-9564-DFC1BD5E5AD4}"/>
              </a:ext>
            </a:extLst>
          </p:cNvPr>
          <p:cNvSpPr/>
          <p:nvPr/>
        </p:nvSpPr>
        <p:spPr>
          <a:xfrm>
            <a:off x="5635982" y="3039044"/>
            <a:ext cx="4734089" cy="2253666"/>
          </a:xfrm>
          <a:custGeom>
            <a:avLst/>
            <a:gdLst>
              <a:gd name="connsiteX0" fmla="*/ 911122 w 4734089"/>
              <a:gd name="connsiteY0" fmla="*/ 755716 h 2253666"/>
              <a:gd name="connsiteX1" fmla="*/ 508786 w 4734089"/>
              <a:gd name="connsiteY1" fmla="*/ 572836 h 2253666"/>
              <a:gd name="connsiteX2" fmla="*/ 5866 w 4734089"/>
              <a:gd name="connsiteY2" fmla="*/ 865444 h 2253666"/>
              <a:gd name="connsiteX3" fmla="*/ 271042 w 4734089"/>
              <a:gd name="connsiteY3" fmla="*/ 1395796 h 2253666"/>
              <a:gd name="connsiteX4" fmla="*/ 819682 w 4734089"/>
              <a:gd name="connsiteY4" fmla="*/ 1487236 h 2253666"/>
              <a:gd name="connsiteX5" fmla="*/ 819682 w 4734089"/>
              <a:gd name="connsiteY5" fmla="*/ 2191324 h 2253666"/>
              <a:gd name="connsiteX6" fmla="*/ 2136418 w 4734089"/>
              <a:gd name="connsiteY6" fmla="*/ 2218756 h 2253666"/>
              <a:gd name="connsiteX7" fmla="*/ 3654322 w 4734089"/>
              <a:gd name="connsiteY7" fmla="*/ 2218756 h 2253666"/>
              <a:gd name="connsiteX8" fmla="*/ 4376698 w 4734089"/>
              <a:gd name="connsiteY8" fmla="*/ 2008444 h 2253666"/>
              <a:gd name="connsiteX9" fmla="*/ 4733314 w 4734089"/>
              <a:gd name="connsiteY9" fmla="*/ 1578676 h 2253666"/>
              <a:gd name="connsiteX10" fmla="*/ 4477282 w 4734089"/>
              <a:gd name="connsiteY10" fmla="*/ 1240348 h 2253666"/>
              <a:gd name="connsiteX11" fmla="*/ 4660162 w 4734089"/>
              <a:gd name="connsiteY11" fmla="*/ 591124 h 2253666"/>
              <a:gd name="connsiteX12" fmla="*/ 4321834 w 4734089"/>
              <a:gd name="connsiteY12" fmla="*/ 5908 h 2253666"/>
              <a:gd name="connsiteX13" fmla="*/ 3544594 w 4734089"/>
              <a:gd name="connsiteY13" fmla="*/ 325948 h 2253666"/>
              <a:gd name="connsiteX14" fmla="*/ 2273578 w 4734089"/>
              <a:gd name="connsiteY14" fmla="*/ 911164 h 2253666"/>
              <a:gd name="connsiteX15" fmla="*/ 911122 w 4734089"/>
              <a:gd name="connsiteY15" fmla="*/ 755716 h 225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734089" h="2253666">
                <a:moveTo>
                  <a:pt x="911122" y="755716"/>
                </a:moveTo>
                <a:cubicBezTo>
                  <a:pt x="616990" y="699328"/>
                  <a:pt x="659662" y="554548"/>
                  <a:pt x="508786" y="572836"/>
                </a:cubicBezTo>
                <a:cubicBezTo>
                  <a:pt x="357910" y="591124"/>
                  <a:pt x="45490" y="728284"/>
                  <a:pt x="5866" y="865444"/>
                </a:cubicBezTo>
                <a:cubicBezTo>
                  <a:pt x="-33758" y="1002604"/>
                  <a:pt x="135406" y="1292164"/>
                  <a:pt x="271042" y="1395796"/>
                </a:cubicBezTo>
                <a:cubicBezTo>
                  <a:pt x="406678" y="1499428"/>
                  <a:pt x="728242" y="1354648"/>
                  <a:pt x="819682" y="1487236"/>
                </a:cubicBezTo>
                <a:cubicBezTo>
                  <a:pt x="911122" y="1619824"/>
                  <a:pt x="600226" y="2069404"/>
                  <a:pt x="819682" y="2191324"/>
                </a:cubicBezTo>
                <a:cubicBezTo>
                  <a:pt x="1039138" y="2313244"/>
                  <a:pt x="2136418" y="2218756"/>
                  <a:pt x="2136418" y="2218756"/>
                </a:cubicBezTo>
                <a:cubicBezTo>
                  <a:pt x="2608858" y="2223328"/>
                  <a:pt x="3280942" y="2253808"/>
                  <a:pt x="3654322" y="2218756"/>
                </a:cubicBezTo>
                <a:cubicBezTo>
                  <a:pt x="4027702" y="2183704"/>
                  <a:pt x="4196866" y="2115124"/>
                  <a:pt x="4376698" y="2008444"/>
                </a:cubicBezTo>
                <a:cubicBezTo>
                  <a:pt x="4556530" y="1901764"/>
                  <a:pt x="4716550" y="1706692"/>
                  <a:pt x="4733314" y="1578676"/>
                </a:cubicBezTo>
                <a:cubicBezTo>
                  <a:pt x="4750078" y="1450660"/>
                  <a:pt x="4489474" y="1404940"/>
                  <a:pt x="4477282" y="1240348"/>
                </a:cubicBezTo>
                <a:cubicBezTo>
                  <a:pt x="4465090" y="1075756"/>
                  <a:pt x="4686070" y="796864"/>
                  <a:pt x="4660162" y="591124"/>
                </a:cubicBezTo>
                <a:cubicBezTo>
                  <a:pt x="4634254" y="385384"/>
                  <a:pt x="4507762" y="50104"/>
                  <a:pt x="4321834" y="5908"/>
                </a:cubicBezTo>
                <a:cubicBezTo>
                  <a:pt x="4135906" y="-38288"/>
                  <a:pt x="3885970" y="175072"/>
                  <a:pt x="3544594" y="325948"/>
                </a:cubicBezTo>
                <a:cubicBezTo>
                  <a:pt x="3203218" y="476824"/>
                  <a:pt x="2712490" y="839536"/>
                  <a:pt x="2273578" y="911164"/>
                </a:cubicBezTo>
                <a:cubicBezTo>
                  <a:pt x="1834666" y="982792"/>
                  <a:pt x="1205254" y="812104"/>
                  <a:pt x="911122" y="75571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ree-form: Shape 196">
            <a:extLst>
              <a:ext uri="{FF2B5EF4-FFF2-40B4-BE49-F238E27FC236}">
                <a16:creationId xmlns:a16="http://schemas.microsoft.com/office/drawing/2014/main" id="{27AF781A-F474-895A-3D94-CA1F8176A7A1}"/>
              </a:ext>
            </a:extLst>
          </p:cNvPr>
          <p:cNvSpPr/>
          <p:nvPr/>
        </p:nvSpPr>
        <p:spPr>
          <a:xfrm>
            <a:off x="7234490" y="3855379"/>
            <a:ext cx="1628851" cy="544869"/>
          </a:xfrm>
          <a:custGeom>
            <a:avLst/>
            <a:gdLst>
              <a:gd name="connsiteX0" fmla="*/ 1406590 w 1628851"/>
              <a:gd name="connsiteY0" fmla="*/ 30821 h 544869"/>
              <a:gd name="connsiteX1" fmla="*/ 1095694 w 1628851"/>
              <a:gd name="connsiteY1" fmla="*/ 49109 h 544869"/>
              <a:gd name="connsiteX2" fmla="*/ 583630 w 1628851"/>
              <a:gd name="connsiteY2" fmla="*/ 186269 h 544869"/>
              <a:gd name="connsiteX3" fmla="*/ 71566 w 1628851"/>
              <a:gd name="connsiteY3" fmla="*/ 149693 h 544869"/>
              <a:gd name="connsiteX4" fmla="*/ 80710 w 1628851"/>
              <a:gd name="connsiteY4" fmla="*/ 533741 h 544869"/>
              <a:gd name="connsiteX5" fmla="*/ 784798 w 1628851"/>
              <a:gd name="connsiteY5" fmla="*/ 442301 h 544869"/>
              <a:gd name="connsiteX6" fmla="*/ 1598614 w 1628851"/>
              <a:gd name="connsiteY6" fmla="*/ 451445 h 544869"/>
              <a:gd name="connsiteX7" fmla="*/ 1406590 w 1628851"/>
              <a:gd name="connsiteY7" fmla="*/ 30821 h 54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8851" h="544869" extrusionOk="0">
                <a:moveTo>
                  <a:pt x="1406590" y="30821"/>
                </a:moveTo>
                <a:cubicBezTo>
                  <a:pt x="1323545" y="-43436"/>
                  <a:pt x="1248317" y="35591"/>
                  <a:pt x="1095694" y="49109"/>
                </a:cubicBezTo>
                <a:cubicBezTo>
                  <a:pt x="940730" y="121641"/>
                  <a:pt x="769052" y="186775"/>
                  <a:pt x="583630" y="186269"/>
                </a:cubicBezTo>
                <a:cubicBezTo>
                  <a:pt x="409207" y="214940"/>
                  <a:pt x="158022" y="103754"/>
                  <a:pt x="71566" y="149693"/>
                </a:cubicBezTo>
                <a:cubicBezTo>
                  <a:pt x="-32505" y="203947"/>
                  <a:pt x="-73235" y="487486"/>
                  <a:pt x="80710" y="533741"/>
                </a:cubicBezTo>
                <a:cubicBezTo>
                  <a:pt x="263009" y="571717"/>
                  <a:pt x="512526" y="405210"/>
                  <a:pt x="784798" y="442301"/>
                </a:cubicBezTo>
                <a:cubicBezTo>
                  <a:pt x="1028211" y="410497"/>
                  <a:pt x="1466373" y="526740"/>
                  <a:pt x="1598614" y="451445"/>
                </a:cubicBezTo>
                <a:cubicBezTo>
                  <a:pt x="1722716" y="405628"/>
                  <a:pt x="1473603" y="81693"/>
                  <a:pt x="1406590" y="30821"/>
                </a:cubicBezTo>
                <a:close/>
              </a:path>
            </a:pathLst>
          </a:cu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767123326">
                  <a:custGeom>
                    <a:avLst/>
                    <a:gdLst>
                      <a:gd name="connsiteX0" fmla="*/ 1406590 w 1628851"/>
                      <a:gd name="connsiteY0" fmla="*/ 30821 h 544869"/>
                      <a:gd name="connsiteX1" fmla="*/ 1095694 w 1628851"/>
                      <a:gd name="connsiteY1" fmla="*/ 49109 h 544869"/>
                      <a:gd name="connsiteX2" fmla="*/ 583630 w 1628851"/>
                      <a:gd name="connsiteY2" fmla="*/ 186269 h 544869"/>
                      <a:gd name="connsiteX3" fmla="*/ 71566 w 1628851"/>
                      <a:gd name="connsiteY3" fmla="*/ 149693 h 544869"/>
                      <a:gd name="connsiteX4" fmla="*/ 80710 w 1628851"/>
                      <a:gd name="connsiteY4" fmla="*/ 533741 h 544869"/>
                      <a:gd name="connsiteX5" fmla="*/ 784798 w 1628851"/>
                      <a:gd name="connsiteY5" fmla="*/ 442301 h 544869"/>
                      <a:gd name="connsiteX6" fmla="*/ 1598614 w 1628851"/>
                      <a:gd name="connsiteY6" fmla="*/ 451445 h 544869"/>
                      <a:gd name="connsiteX7" fmla="*/ 1406590 w 1628851"/>
                      <a:gd name="connsiteY7" fmla="*/ 30821 h 5448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8851" h="544869">
                        <a:moveTo>
                          <a:pt x="1406590" y="30821"/>
                        </a:moveTo>
                        <a:cubicBezTo>
                          <a:pt x="1322770" y="-36235"/>
                          <a:pt x="1232854" y="23201"/>
                          <a:pt x="1095694" y="49109"/>
                        </a:cubicBezTo>
                        <a:cubicBezTo>
                          <a:pt x="958534" y="75017"/>
                          <a:pt x="754318" y="169505"/>
                          <a:pt x="583630" y="186269"/>
                        </a:cubicBezTo>
                        <a:cubicBezTo>
                          <a:pt x="412942" y="203033"/>
                          <a:pt x="155386" y="91781"/>
                          <a:pt x="71566" y="149693"/>
                        </a:cubicBezTo>
                        <a:cubicBezTo>
                          <a:pt x="-12254" y="207605"/>
                          <a:pt x="-38162" y="484973"/>
                          <a:pt x="80710" y="533741"/>
                        </a:cubicBezTo>
                        <a:cubicBezTo>
                          <a:pt x="199582" y="582509"/>
                          <a:pt x="531814" y="456017"/>
                          <a:pt x="784798" y="442301"/>
                        </a:cubicBezTo>
                        <a:cubicBezTo>
                          <a:pt x="1037782" y="428585"/>
                          <a:pt x="1488886" y="524597"/>
                          <a:pt x="1598614" y="451445"/>
                        </a:cubicBezTo>
                        <a:cubicBezTo>
                          <a:pt x="1708342" y="378293"/>
                          <a:pt x="1490410" y="97877"/>
                          <a:pt x="1406590" y="3082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ree-form: Shape 197">
            <a:extLst>
              <a:ext uri="{FF2B5EF4-FFF2-40B4-BE49-F238E27FC236}">
                <a16:creationId xmlns:a16="http://schemas.microsoft.com/office/drawing/2014/main" id="{819FFEDC-31D5-9BE1-918B-669CE68F9439}"/>
              </a:ext>
            </a:extLst>
          </p:cNvPr>
          <p:cNvSpPr/>
          <p:nvPr/>
        </p:nvSpPr>
        <p:spPr>
          <a:xfrm>
            <a:off x="5868987" y="3459635"/>
            <a:ext cx="4173206" cy="1322351"/>
          </a:xfrm>
          <a:custGeom>
            <a:avLst/>
            <a:gdLst>
              <a:gd name="connsiteX0" fmla="*/ 1016445 w 4173206"/>
              <a:gd name="connsiteY0" fmla="*/ 737461 h 1322351"/>
              <a:gd name="connsiteX1" fmla="*/ 394653 w 4173206"/>
              <a:gd name="connsiteY1" fmla="*/ 362557 h 1322351"/>
              <a:gd name="connsiteX2" fmla="*/ 28893 w 4173206"/>
              <a:gd name="connsiteY2" fmla="*/ 810613 h 1322351"/>
              <a:gd name="connsiteX3" fmla="*/ 1162749 w 4173206"/>
              <a:gd name="connsiteY3" fmla="*/ 1240381 h 1322351"/>
              <a:gd name="connsiteX4" fmla="*/ 2333181 w 4173206"/>
              <a:gd name="connsiteY4" fmla="*/ 1304389 h 1322351"/>
              <a:gd name="connsiteX5" fmla="*/ 3329877 w 4173206"/>
              <a:gd name="connsiteY5" fmla="*/ 1020925 h 1322351"/>
              <a:gd name="connsiteX6" fmla="*/ 3860229 w 4173206"/>
              <a:gd name="connsiteY6" fmla="*/ 1066645 h 1322351"/>
              <a:gd name="connsiteX7" fmla="*/ 4171125 w 4173206"/>
              <a:gd name="connsiteY7" fmla="*/ 746605 h 1322351"/>
              <a:gd name="connsiteX8" fmla="*/ 3713925 w 4173206"/>
              <a:gd name="connsiteY8" fmla="*/ 5941 h 1322351"/>
              <a:gd name="connsiteX9" fmla="*/ 3018981 w 4173206"/>
              <a:gd name="connsiteY9" fmla="*/ 417421 h 1322351"/>
              <a:gd name="connsiteX10" fmla="*/ 3064701 w 4173206"/>
              <a:gd name="connsiteY10" fmla="*/ 764893 h 1322351"/>
              <a:gd name="connsiteX11" fmla="*/ 2836101 w 4173206"/>
              <a:gd name="connsiteY11" fmla="*/ 984349 h 1322351"/>
              <a:gd name="connsiteX12" fmla="*/ 1702245 w 4173206"/>
              <a:gd name="connsiteY12" fmla="*/ 975205 h 1322351"/>
              <a:gd name="connsiteX13" fmla="*/ 1016445 w 4173206"/>
              <a:gd name="connsiteY13" fmla="*/ 737461 h 13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173206" h="1322351" extrusionOk="0">
                <a:moveTo>
                  <a:pt x="1016445" y="737461"/>
                </a:moveTo>
                <a:cubicBezTo>
                  <a:pt x="766915" y="625291"/>
                  <a:pt x="582253" y="388025"/>
                  <a:pt x="394653" y="362557"/>
                </a:cubicBezTo>
                <a:cubicBezTo>
                  <a:pt x="205834" y="396077"/>
                  <a:pt x="-156454" y="656234"/>
                  <a:pt x="28893" y="810613"/>
                </a:cubicBezTo>
                <a:cubicBezTo>
                  <a:pt x="176352" y="1016362"/>
                  <a:pt x="792519" y="1137950"/>
                  <a:pt x="1162749" y="1240381"/>
                </a:cubicBezTo>
                <a:cubicBezTo>
                  <a:pt x="1487380" y="1328862"/>
                  <a:pt x="2003946" y="1378124"/>
                  <a:pt x="2333181" y="1304389"/>
                </a:cubicBezTo>
                <a:cubicBezTo>
                  <a:pt x="2679841" y="1283284"/>
                  <a:pt x="3121724" y="1079973"/>
                  <a:pt x="3329877" y="1020925"/>
                </a:cubicBezTo>
                <a:cubicBezTo>
                  <a:pt x="3572229" y="965045"/>
                  <a:pt x="3738936" y="1123252"/>
                  <a:pt x="3860229" y="1066645"/>
                </a:cubicBezTo>
                <a:cubicBezTo>
                  <a:pt x="3971284" y="1030775"/>
                  <a:pt x="4178000" y="921744"/>
                  <a:pt x="4171125" y="746605"/>
                </a:cubicBezTo>
                <a:cubicBezTo>
                  <a:pt x="4154159" y="519979"/>
                  <a:pt x="3913314" y="62685"/>
                  <a:pt x="3713925" y="5941"/>
                </a:cubicBezTo>
                <a:cubicBezTo>
                  <a:pt x="3522122" y="-17375"/>
                  <a:pt x="3129578" y="297367"/>
                  <a:pt x="3018981" y="417421"/>
                </a:cubicBezTo>
                <a:cubicBezTo>
                  <a:pt x="2891224" y="561632"/>
                  <a:pt x="3074575" y="680534"/>
                  <a:pt x="3064701" y="764893"/>
                </a:cubicBezTo>
                <a:cubicBezTo>
                  <a:pt x="3009157" y="871676"/>
                  <a:pt x="3046570" y="957458"/>
                  <a:pt x="2836101" y="984349"/>
                </a:cubicBezTo>
                <a:cubicBezTo>
                  <a:pt x="2615993" y="1032147"/>
                  <a:pt x="1975826" y="1034120"/>
                  <a:pt x="1702245" y="975205"/>
                </a:cubicBezTo>
                <a:cubicBezTo>
                  <a:pt x="1388422" y="937565"/>
                  <a:pt x="1242789" y="861052"/>
                  <a:pt x="1016445" y="737461"/>
                </a:cubicBezTo>
                <a:close/>
              </a:path>
            </a:pathLst>
          </a:custGeom>
          <a:noFill/>
          <a:ln>
            <a:solidFill>
              <a:schemeClr val="accent5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3979943701">
                  <a:custGeom>
                    <a:avLst/>
                    <a:gdLst>
                      <a:gd name="connsiteX0" fmla="*/ 1016445 w 4173206"/>
                      <a:gd name="connsiteY0" fmla="*/ 737461 h 1322351"/>
                      <a:gd name="connsiteX1" fmla="*/ 394653 w 4173206"/>
                      <a:gd name="connsiteY1" fmla="*/ 362557 h 1322351"/>
                      <a:gd name="connsiteX2" fmla="*/ 28893 w 4173206"/>
                      <a:gd name="connsiteY2" fmla="*/ 810613 h 1322351"/>
                      <a:gd name="connsiteX3" fmla="*/ 1162749 w 4173206"/>
                      <a:gd name="connsiteY3" fmla="*/ 1240381 h 1322351"/>
                      <a:gd name="connsiteX4" fmla="*/ 2333181 w 4173206"/>
                      <a:gd name="connsiteY4" fmla="*/ 1304389 h 1322351"/>
                      <a:gd name="connsiteX5" fmla="*/ 3329877 w 4173206"/>
                      <a:gd name="connsiteY5" fmla="*/ 1020925 h 1322351"/>
                      <a:gd name="connsiteX6" fmla="*/ 3860229 w 4173206"/>
                      <a:gd name="connsiteY6" fmla="*/ 1066645 h 1322351"/>
                      <a:gd name="connsiteX7" fmla="*/ 4171125 w 4173206"/>
                      <a:gd name="connsiteY7" fmla="*/ 746605 h 1322351"/>
                      <a:gd name="connsiteX8" fmla="*/ 3713925 w 4173206"/>
                      <a:gd name="connsiteY8" fmla="*/ 5941 h 1322351"/>
                      <a:gd name="connsiteX9" fmla="*/ 3018981 w 4173206"/>
                      <a:gd name="connsiteY9" fmla="*/ 417421 h 1322351"/>
                      <a:gd name="connsiteX10" fmla="*/ 3064701 w 4173206"/>
                      <a:gd name="connsiteY10" fmla="*/ 764893 h 1322351"/>
                      <a:gd name="connsiteX11" fmla="*/ 2836101 w 4173206"/>
                      <a:gd name="connsiteY11" fmla="*/ 984349 h 1322351"/>
                      <a:gd name="connsiteX12" fmla="*/ 1702245 w 4173206"/>
                      <a:gd name="connsiteY12" fmla="*/ 975205 h 1322351"/>
                      <a:gd name="connsiteX13" fmla="*/ 1016445 w 4173206"/>
                      <a:gd name="connsiteY13" fmla="*/ 737461 h 13223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173206" h="1322351">
                        <a:moveTo>
                          <a:pt x="1016445" y="737461"/>
                        </a:moveTo>
                        <a:cubicBezTo>
                          <a:pt x="798513" y="635353"/>
                          <a:pt x="559245" y="350365"/>
                          <a:pt x="394653" y="362557"/>
                        </a:cubicBezTo>
                        <a:cubicBezTo>
                          <a:pt x="230061" y="374749"/>
                          <a:pt x="-99123" y="664309"/>
                          <a:pt x="28893" y="810613"/>
                        </a:cubicBezTo>
                        <a:cubicBezTo>
                          <a:pt x="156909" y="956917"/>
                          <a:pt x="778701" y="1158085"/>
                          <a:pt x="1162749" y="1240381"/>
                        </a:cubicBezTo>
                        <a:cubicBezTo>
                          <a:pt x="1546797" y="1322677"/>
                          <a:pt x="1971993" y="1340965"/>
                          <a:pt x="2333181" y="1304389"/>
                        </a:cubicBezTo>
                        <a:cubicBezTo>
                          <a:pt x="2694369" y="1267813"/>
                          <a:pt x="3075369" y="1060549"/>
                          <a:pt x="3329877" y="1020925"/>
                        </a:cubicBezTo>
                        <a:cubicBezTo>
                          <a:pt x="3584385" y="981301"/>
                          <a:pt x="3720021" y="1112365"/>
                          <a:pt x="3860229" y="1066645"/>
                        </a:cubicBezTo>
                        <a:cubicBezTo>
                          <a:pt x="4000437" y="1020925"/>
                          <a:pt x="4195509" y="923389"/>
                          <a:pt x="4171125" y="746605"/>
                        </a:cubicBezTo>
                        <a:cubicBezTo>
                          <a:pt x="4146741" y="569821"/>
                          <a:pt x="3905949" y="60805"/>
                          <a:pt x="3713925" y="5941"/>
                        </a:cubicBezTo>
                        <a:cubicBezTo>
                          <a:pt x="3521901" y="-48923"/>
                          <a:pt x="3127185" y="290929"/>
                          <a:pt x="3018981" y="417421"/>
                        </a:cubicBezTo>
                        <a:cubicBezTo>
                          <a:pt x="2910777" y="543913"/>
                          <a:pt x="3095181" y="670405"/>
                          <a:pt x="3064701" y="764893"/>
                        </a:cubicBezTo>
                        <a:cubicBezTo>
                          <a:pt x="3034221" y="859381"/>
                          <a:pt x="3063177" y="949297"/>
                          <a:pt x="2836101" y="984349"/>
                        </a:cubicBezTo>
                        <a:cubicBezTo>
                          <a:pt x="2609025" y="1019401"/>
                          <a:pt x="2005521" y="1014829"/>
                          <a:pt x="1702245" y="975205"/>
                        </a:cubicBezTo>
                        <a:cubicBezTo>
                          <a:pt x="1398969" y="935581"/>
                          <a:pt x="1234377" y="839569"/>
                          <a:pt x="1016445" y="73746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ree-form: Shape 199">
            <a:extLst>
              <a:ext uri="{FF2B5EF4-FFF2-40B4-BE49-F238E27FC236}">
                <a16:creationId xmlns:a16="http://schemas.microsoft.com/office/drawing/2014/main" id="{9C31C4E8-98DB-B73F-3D82-E4606773C0B3}"/>
              </a:ext>
            </a:extLst>
          </p:cNvPr>
          <p:cNvSpPr/>
          <p:nvPr/>
        </p:nvSpPr>
        <p:spPr>
          <a:xfrm>
            <a:off x="8089598" y="4651710"/>
            <a:ext cx="1794559" cy="725997"/>
          </a:xfrm>
          <a:custGeom>
            <a:avLst/>
            <a:gdLst>
              <a:gd name="connsiteX0" fmla="*/ 1282812 w 1794559"/>
              <a:gd name="connsiteY0" fmla="*/ 112732 h 725997"/>
              <a:gd name="connsiteX1" fmla="*/ 1703436 w 1794559"/>
              <a:gd name="connsiteY1" fmla="*/ 12148 h 725997"/>
              <a:gd name="connsiteX2" fmla="*/ 1767444 w 1794559"/>
              <a:gd name="connsiteY2" fmla="*/ 359620 h 725997"/>
              <a:gd name="connsiteX3" fmla="*/ 1355964 w 1794559"/>
              <a:gd name="connsiteY3" fmla="*/ 579076 h 725997"/>
              <a:gd name="connsiteX4" fmla="*/ 615300 w 1794559"/>
              <a:gd name="connsiteY4" fmla="*/ 725380 h 725997"/>
              <a:gd name="connsiteX5" fmla="*/ 2652 w 1794559"/>
              <a:gd name="connsiteY5" fmla="*/ 524212 h 725997"/>
              <a:gd name="connsiteX6" fmla="*/ 432420 w 1794559"/>
              <a:gd name="connsiteY6" fmla="*/ 195028 h 725997"/>
              <a:gd name="connsiteX7" fmla="*/ 1337676 w 1794559"/>
              <a:gd name="connsiteY7" fmla="*/ 103588 h 72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4559" h="725997" extrusionOk="0">
                <a:moveTo>
                  <a:pt x="1282812" y="112732"/>
                </a:moveTo>
                <a:cubicBezTo>
                  <a:pt x="1436352" y="26363"/>
                  <a:pt x="1646866" y="-30562"/>
                  <a:pt x="1703436" y="12148"/>
                </a:cubicBezTo>
                <a:cubicBezTo>
                  <a:pt x="1782141" y="42367"/>
                  <a:pt x="1835979" y="264330"/>
                  <a:pt x="1767444" y="359620"/>
                </a:cubicBezTo>
                <a:cubicBezTo>
                  <a:pt x="1707949" y="462118"/>
                  <a:pt x="1543876" y="516087"/>
                  <a:pt x="1355964" y="579076"/>
                </a:cubicBezTo>
                <a:cubicBezTo>
                  <a:pt x="1185115" y="633357"/>
                  <a:pt x="857631" y="691015"/>
                  <a:pt x="615300" y="725380"/>
                </a:cubicBezTo>
                <a:cubicBezTo>
                  <a:pt x="390676" y="705055"/>
                  <a:pt x="53113" y="593712"/>
                  <a:pt x="2652" y="524212"/>
                </a:cubicBezTo>
                <a:cubicBezTo>
                  <a:pt x="-46019" y="455143"/>
                  <a:pt x="153243" y="282573"/>
                  <a:pt x="432420" y="195028"/>
                </a:cubicBezTo>
                <a:cubicBezTo>
                  <a:pt x="651504" y="162440"/>
                  <a:pt x="1079336" y="192339"/>
                  <a:pt x="1337676" y="103588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1200290">
                  <a:custGeom>
                    <a:avLst/>
                    <a:gdLst>
                      <a:gd name="connsiteX0" fmla="*/ 1282812 w 1794559"/>
                      <a:gd name="connsiteY0" fmla="*/ 112732 h 725997"/>
                      <a:gd name="connsiteX1" fmla="*/ 1703436 w 1794559"/>
                      <a:gd name="connsiteY1" fmla="*/ 12148 h 725997"/>
                      <a:gd name="connsiteX2" fmla="*/ 1767444 w 1794559"/>
                      <a:gd name="connsiteY2" fmla="*/ 359620 h 725997"/>
                      <a:gd name="connsiteX3" fmla="*/ 1355964 w 1794559"/>
                      <a:gd name="connsiteY3" fmla="*/ 579076 h 725997"/>
                      <a:gd name="connsiteX4" fmla="*/ 615300 w 1794559"/>
                      <a:gd name="connsiteY4" fmla="*/ 725380 h 725997"/>
                      <a:gd name="connsiteX5" fmla="*/ 2652 w 1794559"/>
                      <a:gd name="connsiteY5" fmla="*/ 524212 h 725997"/>
                      <a:gd name="connsiteX6" fmla="*/ 432420 w 1794559"/>
                      <a:gd name="connsiteY6" fmla="*/ 195028 h 725997"/>
                      <a:gd name="connsiteX7" fmla="*/ 1337676 w 1794559"/>
                      <a:gd name="connsiteY7" fmla="*/ 103588 h 725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794559" h="725997">
                        <a:moveTo>
                          <a:pt x="1282812" y="112732"/>
                        </a:moveTo>
                        <a:cubicBezTo>
                          <a:pt x="1452738" y="41866"/>
                          <a:pt x="1622664" y="-29000"/>
                          <a:pt x="1703436" y="12148"/>
                        </a:cubicBezTo>
                        <a:cubicBezTo>
                          <a:pt x="1784208" y="53296"/>
                          <a:pt x="1825356" y="265132"/>
                          <a:pt x="1767444" y="359620"/>
                        </a:cubicBezTo>
                        <a:cubicBezTo>
                          <a:pt x="1709532" y="454108"/>
                          <a:pt x="1547988" y="518116"/>
                          <a:pt x="1355964" y="579076"/>
                        </a:cubicBezTo>
                        <a:cubicBezTo>
                          <a:pt x="1163940" y="640036"/>
                          <a:pt x="840852" y="734524"/>
                          <a:pt x="615300" y="725380"/>
                        </a:cubicBezTo>
                        <a:cubicBezTo>
                          <a:pt x="389748" y="716236"/>
                          <a:pt x="33132" y="612604"/>
                          <a:pt x="2652" y="524212"/>
                        </a:cubicBezTo>
                        <a:cubicBezTo>
                          <a:pt x="-27828" y="435820"/>
                          <a:pt x="209916" y="265132"/>
                          <a:pt x="432420" y="195028"/>
                        </a:cubicBezTo>
                        <a:cubicBezTo>
                          <a:pt x="654924" y="124924"/>
                          <a:pt x="1080120" y="179788"/>
                          <a:pt x="1337676" y="103588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lowchart: Connector 14">
            <a:extLst>
              <a:ext uri="{FF2B5EF4-FFF2-40B4-BE49-F238E27FC236}">
                <a16:creationId xmlns:a16="http://schemas.microsoft.com/office/drawing/2014/main" id="{E622D09E-5009-34E6-FC42-BABDAC6623E7}"/>
              </a:ext>
            </a:extLst>
          </p:cNvPr>
          <p:cNvSpPr/>
          <p:nvPr/>
        </p:nvSpPr>
        <p:spPr>
          <a:xfrm>
            <a:off x="5752580" y="2614151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Flowchart: Connector 14">
            <a:extLst>
              <a:ext uri="{FF2B5EF4-FFF2-40B4-BE49-F238E27FC236}">
                <a16:creationId xmlns:a16="http://schemas.microsoft.com/office/drawing/2014/main" id="{6E5E935C-1618-9E86-7C4A-EE664F373B0C}"/>
              </a:ext>
            </a:extLst>
          </p:cNvPr>
          <p:cNvSpPr/>
          <p:nvPr/>
        </p:nvSpPr>
        <p:spPr>
          <a:xfrm>
            <a:off x="6157285" y="3865334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3" name="Flowchart: Connector 14">
            <a:extLst>
              <a:ext uri="{FF2B5EF4-FFF2-40B4-BE49-F238E27FC236}">
                <a16:creationId xmlns:a16="http://schemas.microsoft.com/office/drawing/2014/main" id="{2DA3A664-6313-198F-84FB-8A71A54173B2}"/>
              </a:ext>
            </a:extLst>
          </p:cNvPr>
          <p:cNvSpPr/>
          <p:nvPr/>
        </p:nvSpPr>
        <p:spPr>
          <a:xfrm>
            <a:off x="7278408" y="4466385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Flowchart: Connector 14">
            <a:extLst>
              <a:ext uri="{FF2B5EF4-FFF2-40B4-BE49-F238E27FC236}">
                <a16:creationId xmlns:a16="http://schemas.microsoft.com/office/drawing/2014/main" id="{E486A8A2-5A76-EC73-81A3-0C93C0D660C3}"/>
              </a:ext>
            </a:extLst>
          </p:cNvPr>
          <p:cNvSpPr/>
          <p:nvPr/>
        </p:nvSpPr>
        <p:spPr>
          <a:xfrm>
            <a:off x="7357984" y="4066719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5" name="Flowchart: Connector 14">
            <a:extLst>
              <a:ext uri="{FF2B5EF4-FFF2-40B4-BE49-F238E27FC236}">
                <a16:creationId xmlns:a16="http://schemas.microsoft.com/office/drawing/2014/main" id="{D3E4385E-5E99-F613-1787-B2111B1DD4F9}"/>
              </a:ext>
            </a:extLst>
          </p:cNvPr>
          <p:cNvSpPr/>
          <p:nvPr/>
        </p:nvSpPr>
        <p:spPr>
          <a:xfrm>
            <a:off x="8364108" y="4496815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" name="Flowchart: Connector 14">
            <a:extLst>
              <a:ext uri="{FF2B5EF4-FFF2-40B4-BE49-F238E27FC236}">
                <a16:creationId xmlns:a16="http://schemas.microsoft.com/office/drawing/2014/main" id="{32169A0C-7942-9627-91BA-834AB01F2B74}"/>
              </a:ext>
            </a:extLst>
          </p:cNvPr>
          <p:cNvSpPr/>
          <p:nvPr/>
        </p:nvSpPr>
        <p:spPr>
          <a:xfrm>
            <a:off x="9439794" y="4877228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" name="Flowchart: Connector 14">
            <a:extLst>
              <a:ext uri="{FF2B5EF4-FFF2-40B4-BE49-F238E27FC236}">
                <a16:creationId xmlns:a16="http://schemas.microsoft.com/office/drawing/2014/main" id="{133894E3-6CDD-0254-47C6-D9427CD6F00B}"/>
              </a:ext>
            </a:extLst>
          </p:cNvPr>
          <p:cNvSpPr/>
          <p:nvPr/>
        </p:nvSpPr>
        <p:spPr>
          <a:xfrm>
            <a:off x="8649469" y="4892200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8" name="Flowchart: Connector 14">
            <a:extLst>
              <a:ext uri="{FF2B5EF4-FFF2-40B4-BE49-F238E27FC236}">
                <a16:creationId xmlns:a16="http://schemas.microsoft.com/office/drawing/2014/main" id="{E213BEF9-CB9C-26CB-33DA-AD1FCA05DFFC}"/>
              </a:ext>
            </a:extLst>
          </p:cNvPr>
          <p:cNvSpPr/>
          <p:nvPr/>
        </p:nvSpPr>
        <p:spPr>
          <a:xfrm>
            <a:off x="6383757" y="4303072"/>
            <a:ext cx="262969" cy="247010"/>
          </a:xfrm>
          <a:prstGeom prst="flowChartConnector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" name="Flowchart: Connector 14">
            <a:extLst>
              <a:ext uri="{FF2B5EF4-FFF2-40B4-BE49-F238E27FC236}">
                <a16:creationId xmlns:a16="http://schemas.microsoft.com/office/drawing/2014/main" id="{4F402529-B88F-C93A-BB39-AC0B8ED3367C}"/>
              </a:ext>
            </a:extLst>
          </p:cNvPr>
          <p:cNvSpPr/>
          <p:nvPr/>
        </p:nvSpPr>
        <p:spPr>
          <a:xfrm>
            <a:off x="6971521" y="1313320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Flowchart: Connector 14">
            <a:extLst>
              <a:ext uri="{FF2B5EF4-FFF2-40B4-BE49-F238E27FC236}">
                <a16:creationId xmlns:a16="http://schemas.microsoft.com/office/drawing/2014/main" id="{554C75C3-309C-57D2-BC84-FF1A11F82571}"/>
              </a:ext>
            </a:extLst>
          </p:cNvPr>
          <p:cNvSpPr/>
          <p:nvPr/>
        </p:nvSpPr>
        <p:spPr>
          <a:xfrm>
            <a:off x="7498128" y="1456619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Flowchart: Connector 14">
            <a:extLst>
              <a:ext uri="{FF2B5EF4-FFF2-40B4-BE49-F238E27FC236}">
                <a16:creationId xmlns:a16="http://schemas.microsoft.com/office/drawing/2014/main" id="{5766A5D7-1E10-82E5-0087-1B7488F91422}"/>
              </a:ext>
            </a:extLst>
          </p:cNvPr>
          <p:cNvSpPr/>
          <p:nvPr/>
        </p:nvSpPr>
        <p:spPr>
          <a:xfrm>
            <a:off x="9294076" y="3632507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2" name="Flowchart: Connector 14">
            <a:extLst>
              <a:ext uri="{FF2B5EF4-FFF2-40B4-BE49-F238E27FC236}">
                <a16:creationId xmlns:a16="http://schemas.microsoft.com/office/drawing/2014/main" id="{DED5654B-87C7-F01E-7C0E-EB58C6E2C549}"/>
              </a:ext>
            </a:extLst>
          </p:cNvPr>
          <p:cNvSpPr/>
          <p:nvPr/>
        </p:nvSpPr>
        <p:spPr>
          <a:xfrm>
            <a:off x="8287705" y="3940376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Flowchart: Connector 14">
                <a:extLst>
                  <a:ext uri="{FF2B5EF4-FFF2-40B4-BE49-F238E27FC236}">
                    <a16:creationId xmlns:a16="http://schemas.microsoft.com/office/drawing/2014/main" id="{C641C5B4-1BCC-FF25-A050-284EF1979BEA}"/>
                  </a:ext>
                </a:extLst>
              </p:cNvPr>
              <p:cNvSpPr/>
              <p:nvPr/>
            </p:nvSpPr>
            <p:spPr>
              <a:xfrm>
                <a:off x="7896606" y="2221296"/>
                <a:ext cx="262969" cy="247010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3" name="Flowchart: Connector 14">
                <a:extLst>
                  <a:ext uri="{FF2B5EF4-FFF2-40B4-BE49-F238E27FC236}">
                    <a16:creationId xmlns:a16="http://schemas.microsoft.com/office/drawing/2014/main" id="{C641C5B4-1BCC-FF25-A050-284EF1979B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606" y="2221296"/>
                <a:ext cx="262969" cy="247010"/>
              </a:xfrm>
              <a:prstGeom prst="flowChartConnector">
                <a:avLst/>
              </a:prstGeom>
              <a:blipFill>
                <a:blip r:embed="rId12"/>
                <a:stretch>
                  <a:fillRect l="-12766"/>
                </a:stretch>
              </a:blipFill>
              <a:ln>
                <a:solidFill>
                  <a:schemeClr val="bg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4" name="Flowchart: Connector 14">
            <a:extLst>
              <a:ext uri="{FF2B5EF4-FFF2-40B4-BE49-F238E27FC236}">
                <a16:creationId xmlns:a16="http://schemas.microsoft.com/office/drawing/2014/main" id="{03A0ECA4-EE14-1FE9-85CE-67503DFAFE82}"/>
              </a:ext>
            </a:extLst>
          </p:cNvPr>
          <p:cNvSpPr/>
          <p:nvPr/>
        </p:nvSpPr>
        <p:spPr>
          <a:xfrm>
            <a:off x="8003026" y="3294361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Flowchart: Connector 14">
            <a:extLst>
              <a:ext uri="{FF2B5EF4-FFF2-40B4-BE49-F238E27FC236}">
                <a16:creationId xmlns:a16="http://schemas.microsoft.com/office/drawing/2014/main" id="{C68AD6B6-678D-E220-DF3C-030CFE8D211E}"/>
              </a:ext>
            </a:extLst>
          </p:cNvPr>
          <p:cNvSpPr/>
          <p:nvPr/>
        </p:nvSpPr>
        <p:spPr>
          <a:xfrm>
            <a:off x="8495592" y="2223606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6" name="Flowchart: Connector 14">
            <a:extLst>
              <a:ext uri="{FF2B5EF4-FFF2-40B4-BE49-F238E27FC236}">
                <a16:creationId xmlns:a16="http://schemas.microsoft.com/office/drawing/2014/main" id="{AD74E509-CA25-2D97-6DE9-671987CEC8D3}"/>
              </a:ext>
            </a:extLst>
          </p:cNvPr>
          <p:cNvSpPr/>
          <p:nvPr/>
        </p:nvSpPr>
        <p:spPr>
          <a:xfrm>
            <a:off x="9654337" y="4095851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Flowchart: Connector 14">
            <a:extLst>
              <a:ext uri="{FF2B5EF4-FFF2-40B4-BE49-F238E27FC236}">
                <a16:creationId xmlns:a16="http://schemas.microsoft.com/office/drawing/2014/main" id="{AAA54FDD-3130-679C-3B19-3C0AE8328777}"/>
              </a:ext>
            </a:extLst>
          </p:cNvPr>
          <p:cNvSpPr/>
          <p:nvPr/>
        </p:nvSpPr>
        <p:spPr>
          <a:xfrm>
            <a:off x="9009851" y="4177876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Flowchart: Connector 14">
            <a:extLst>
              <a:ext uri="{FF2B5EF4-FFF2-40B4-BE49-F238E27FC236}">
                <a16:creationId xmlns:a16="http://schemas.microsoft.com/office/drawing/2014/main" id="{C4DBEBA2-94AC-45D2-5EC6-F183606EADAF}"/>
              </a:ext>
            </a:extLst>
          </p:cNvPr>
          <p:cNvSpPr/>
          <p:nvPr/>
        </p:nvSpPr>
        <p:spPr>
          <a:xfrm>
            <a:off x="8265995" y="2760183"/>
            <a:ext cx="262969" cy="247010"/>
          </a:xfrm>
          <a:prstGeom prst="flowChartConnector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080F6688-232A-449E-A4DD-74C56D267C92}"/>
              </a:ext>
            </a:extLst>
          </p:cNvPr>
          <p:cNvCxnSpPr>
            <a:stCxn id="131" idx="6"/>
            <a:endCxn id="179" idx="2"/>
          </p:cNvCxnSpPr>
          <p:nvPr/>
        </p:nvCxnSpPr>
        <p:spPr>
          <a:xfrm flipV="1">
            <a:off x="6122140" y="1987960"/>
            <a:ext cx="219197" cy="1018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2" name="Straight Arrow Connector 221">
            <a:extLst>
              <a:ext uri="{FF2B5EF4-FFF2-40B4-BE49-F238E27FC236}">
                <a16:creationId xmlns:a16="http://schemas.microsoft.com/office/drawing/2014/main" id="{E43FCF13-BA2A-7463-EDF4-1FCC184B9620}"/>
              </a:ext>
            </a:extLst>
          </p:cNvPr>
          <p:cNvCxnSpPr>
            <a:stCxn id="179" idx="5"/>
            <a:endCxn id="178" idx="2"/>
          </p:cNvCxnSpPr>
          <p:nvPr/>
        </p:nvCxnSpPr>
        <p:spPr>
          <a:xfrm>
            <a:off x="6565795" y="2075291"/>
            <a:ext cx="312625" cy="1596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ED760AAA-EC46-BFB9-F6AF-91A9164F7619}"/>
              </a:ext>
            </a:extLst>
          </p:cNvPr>
          <p:cNvCxnSpPr>
            <a:stCxn id="178" idx="7"/>
            <a:endCxn id="210" idx="3"/>
          </p:cNvCxnSpPr>
          <p:nvPr/>
        </p:nvCxnSpPr>
        <p:spPr>
          <a:xfrm flipV="1">
            <a:off x="7102878" y="1667455"/>
            <a:ext cx="433761" cy="480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:a16="http://schemas.microsoft.com/office/drawing/2014/main" id="{431C12BB-E0A9-CA27-B533-3493488D5095}"/>
              </a:ext>
            </a:extLst>
          </p:cNvPr>
          <p:cNvCxnSpPr>
            <a:stCxn id="189" idx="7"/>
            <a:endCxn id="180" idx="3"/>
          </p:cNvCxnSpPr>
          <p:nvPr/>
        </p:nvCxnSpPr>
        <p:spPr>
          <a:xfrm flipV="1">
            <a:off x="7102877" y="3004140"/>
            <a:ext cx="227387" cy="1246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8" name="Straight Arrow Connector 227">
            <a:extLst>
              <a:ext uri="{FF2B5EF4-FFF2-40B4-BE49-F238E27FC236}">
                <a16:creationId xmlns:a16="http://schemas.microsoft.com/office/drawing/2014/main" id="{2FD9EF63-F257-0D6B-4F2C-E27768F2282F}"/>
              </a:ext>
            </a:extLst>
          </p:cNvPr>
          <p:cNvCxnSpPr>
            <a:stCxn id="190" idx="6"/>
            <a:endCxn id="214" idx="2"/>
          </p:cNvCxnSpPr>
          <p:nvPr/>
        </p:nvCxnSpPr>
        <p:spPr>
          <a:xfrm flipV="1">
            <a:off x="7686206" y="3417866"/>
            <a:ext cx="316820" cy="5577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FBF74503-C30C-E33E-FB62-B3F40EC77622}"/>
              </a:ext>
            </a:extLst>
          </p:cNvPr>
          <p:cNvCxnSpPr>
            <a:stCxn id="214" idx="7"/>
            <a:endCxn id="218" idx="4"/>
          </p:cNvCxnSpPr>
          <p:nvPr/>
        </p:nvCxnSpPr>
        <p:spPr>
          <a:xfrm flipV="1">
            <a:off x="8227484" y="3007193"/>
            <a:ext cx="169996" cy="3233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2" name="Straight Arrow Connector 231">
            <a:extLst>
              <a:ext uri="{FF2B5EF4-FFF2-40B4-BE49-F238E27FC236}">
                <a16:creationId xmlns:a16="http://schemas.microsoft.com/office/drawing/2014/main" id="{674851F8-5F56-8087-3143-E055327270CD}"/>
              </a:ext>
            </a:extLst>
          </p:cNvPr>
          <p:cNvCxnSpPr>
            <a:stCxn id="215" idx="3"/>
            <a:endCxn id="218" idx="0"/>
          </p:cNvCxnSpPr>
          <p:nvPr/>
        </p:nvCxnSpPr>
        <p:spPr>
          <a:xfrm flipH="1">
            <a:off x="8397480" y="2434442"/>
            <a:ext cx="136623" cy="3257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4" name="Straight Arrow Connector 233">
            <a:extLst>
              <a:ext uri="{FF2B5EF4-FFF2-40B4-BE49-F238E27FC236}">
                <a16:creationId xmlns:a16="http://schemas.microsoft.com/office/drawing/2014/main" id="{2C258631-BCD1-609E-B484-31BA60C714F3}"/>
              </a:ext>
            </a:extLst>
          </p:cNvPr>
          <p:cNvCxnSpPr>
            <a:stCxn id="185" idx="2"/>
            <a:endCxn id="201" idx="6"/>
          </p:cNvCxnSpPr>
          <p:nvPr/>
        </p:nvCxnSpPr>
        <p:spPr>
          <a:xfrm flipH="1" flipV="1">
            <a:off x="6015549" y="2737656"/>
            <a:ext cx="391116" cy="1079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55F444A7-0811-EAA0-6AFD-7A8AB4F669F7}"/>
              </a:ext>
            </a:extLst>
          </p:cNvPr>
          <p:cNvCxnSpPr>
            <a:stCxn id="185" idx="5"/>
            <a:endCxn id="189" idx="1"/>
          </p:cNvCxnSpPr>
          <p:nvPr/>
        </p:nvCxnSpPr>
        <p:spPr>
          <a:xfrm>
            <a:off x="6631123" y="2932935"/>
            <a:ext cx="285807" cy="19589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3D6CEFE8-95A8-DA89-A31A-C4E875EB9822}"/>
              </a:ext>
            </a:extLst>
          </p:cNvPr>
          <p:cNvCxnSpPr>
            <a:stCxn id="180" idx="7"/>
            <a:endCxn id="213" idx="3"/>
          </p:cNvCxnSpPr>
          <p:nvPr/>
        </p:nvCxnSpPr>
        <p:spPr>
          <a:xfrm flipV="1">
            <a:off x="7516211" y="2432132"/>
            <a:ext cx="418906" cy="397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2" name="Straight Arrow Connector 241">
            <a:extLst>
              <a:ext uri="{FF2B5EF4-FFF2-40B4-BE49-F238E27FC236}">
                <a16:creationId xmlns:a16="http://schemas.microsoft.com/office/drawing/2014/main" id="{1F7CD5C2-58C7-6FD9-25B6-7D6C5F3D0406}"/>
              </a:ext>
            </a:extLst>
          </p:cNvPr>
          <p:cNvCxnSpPr>
            <a:stCxn id="203" idx="6"/>
            <a:endCxn id="205" idx="2"/>
          </p:cNvCxnSpPr>
          <p:nvPr/>
        </p:nvCxnSpPr>
        <p:spPr>
          <a:xfrm>
            <a:off x="7541377" y="4589890"/>
            <a:ext cx="822731" cy="304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4" name="Straight Arrow Connector 243">
            <a:extLst>
              <a:ext uri="{FF2B5EF4-FFF2-40B4-BE49-F238E27FC236}">
                <a16:creationId xmlns:a16="http://schemas.microsoft.com/office/drawing/2014/main" id="{AC0E0029-E8F4-3827-3E10-036E5DD2C4A1}"/>
              </a:ext>
            </a:extLst>
          </p:cNvPr>
          <p:cNvCxnSpPr>
            <a:stCxn id="205" idx="6"/>
            <a:endCxn id="217" idx="3"/>
          </p:cNvCxnSpPr>
          <p:nvPr/>
        </p:nvCxnSpPr>
        <p:spPr>
          <a:xfrm flipV="1">
            <a:off x="8627077" y="4388712"/>
            <a:ext cx="421285" cy="2316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6" name="Straight Arrow Connector 245">
            <a:extLst>
              <a:ext uri="{FF2B5EF4-FFF2-40B4-BE49-F238E27FC236}">
                <a16:creationId xmlns:a16="http://schemas.microsoft.com/office/drawing/2014/main" id="{D3396FED-66BA-9001-DEF6-A68FB7B823B4}"/>
              </a:ext>
            </a:extLst>
          </p:cNvPr>
          <p:cNvCxnSpPr>
            <a:stCxn id="217" idx="0"/>
            <a:endCxn id="211" idx="3"/>
          </p:cNvCxnSpPr>
          <p:nvPr/>
        </p:nvCxnSpPr>
        <p:spPr>
          <a:xfrm flipV="1">
            <a:off x="9141336" y="3843343"/>
            <a:ext cx="191251" cy="3345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8" name="Straight Arrow Connector 247">
            <a:extLst>
              <a:ext uri="{FF2B5EF4-FFF2-40B4-BE49-F238E27FC236}">
                <a16:creationId xmlns:a16="http://schemas.microsoft.com/office/drawing/2014/main" id="{85FF7F17-49AD-99A3-3189-01707CC6B114}"/>
              </a:ext>
            </a:extLst>
          </p:cNvPr>
          <p:cNvCxnSpPr>
            <a:stCxn id="208" idx="6"/>
            <a:endCxn id="203" idx="2"/>
          </p:cNvCxnSpPr>
          <p:nvPr/>
        </p:nvCxnSpPr>
        <p:spPr>
          <a:xfrm>
            <a:off x="6646726" y="4426577"/>
            <a:ext cx="631682" cy="16331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DEE92EB2-313F-DE50-3EEF-FB37169B4D43}"/>
              </a:ext>
            </a:extLst>
          </p:cNvPr>
          <p:cNvCxnSpPr>
            <a:stCxn id="206" idx="2"/>
            <a:endCxn id="207" idx="6"/>
          </p:cNvCxnSpPr>
          <p:nvPr/>
        </p:nvCxnSpPr>
        <p:spPr>
          <a:xfrm flipH="1">
            <a:off x="8912438" y="5000733"/>
            <a:ext cx="527356" cy="14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60AF6C79-7803-50C5-C072-038FDEAB3D1B}"/>
              </a:ext>
            </a:extLst>
          </p:cNvPr>
          <p:cNvSpPr txBox="1"/>
          <p:nvPr/>
        </p:nvSpPr>
        <p:spPr>
          <a:xfrm>
            <a:off x="8739509" y="5519773"/>
            <a:ext cx="1885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Decision Boundary</a:t>
            </a:r>
          </a:p>
        </p:txBody>
      </p:sp>
      <p:cxnSp>
        <p:nvCxnSpPr>
          <p:cNvPr id="254" name="Straight Arrow Connector 59">
            <a:extLst>
              <a:ext uri="{FF2B5EF4-FFF2-40B4-BE49-F238E27FC236}">
                <a16:creationId xmlns:a16="http://schemas.microsoft.com/office/drawing/2014/main" id="{218357C8-A7D2-3D0D-DD5C-835C5A3742AF}"/>
              </a:ext>
            </a:extLst>
          </p:cNvPr>
          <p:cNvCxnSpPr>
            <a:cxnSpLocks/>
          </p:cNvCxnSpPr>
          <p:nvPr/>
        </p:nvCxnSpPr>
        <p:spPr>
          <a:xfrm flipV="1">
            <a:off x="9804206" y="4975996"/>
            <a:ext cx="659063" cy="6362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9EB1260B-8BCE-4BE9-653D-2AEE82E11C5E}"/>
                  </a:ext>
                </a:extLst>
              </p:cNvPr>
              <p:cNvSpPr txBox="1"/>
              <p:nvPr/>
            </p:nvSpPr>
            <p:spPr>
              <a:xfrm>
                <a:off x="7319758" y="780576"/>
                <a:ext cx="19592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i="0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Feasibility</m:t>
                      </m:r>
                      <m:r>
                        <a:rPr lang="en-US" sz="1800" b="0" i="0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i="0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grap</m:t>
                      </m:r>
                      <m:r>
                        <m:rPr>
                          <m:sty m:val="p"/>
                        </m:rPr>
                        <a:rPr lang="en-US" sz="1800" b="0" i="0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9EB1260B-8BCE-4BE9-653D-2AEE82E11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758" y="780576"/>
                <a:ext cx="1959299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FF6EE221-2DEB-39C4-FDAE-C5022E85390D}"/>
                  </a:ext>
                </a:extLst>
              </p:cNvPr>
              <p:cNvSpPr txBox="1"/>
              <p:nvPr/>
            </p:nvSpPr>
            <p:spPr>
              <a:xfrm>
                <a:off x="2423379" y="5955169"/>
                <a:ext cx="8098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covers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/>
                  <a:t> is a feasible counterfactual for instance u, 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reachable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FF6EE221-2DEB-39C4-FDAE-C5022E8539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3379" y="5955169"/>
                <a:ext cx="8098884" cy="369332"/>
              </a:xfrm>
              <a:prstGeom prst="rect">
                <a:avLst/>
              </a:prstGeom>
              <a:blipFill>
                <a:blip r:embed="rId14"/>
                <a:stretch>
                  <a:fillRect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4F7B279-E47B-502A-3160-391AE9C8B0B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AA0CE2F-2F70-934A-AC3A-25A7BDB0D3E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211C2873-C810-B802-BAEF-E4E565EBEC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506413" y="194641"/>
            <a:ext cx="10515600" cy="13256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ctr" anchorCtr="0">
            <a:normAutofit/>
          </a:bodyPr>
          <a:lstStyle/>
          <a:p>
            <a:pPr>
              <a:spcBef>
                <a:spcPts val="0"/>
              </a:spcBef>
            </a:pPr>
            <a:r>
              <a:rPr lang="el" sz="3200" dirty="0"/>
              <a:t>Problem Definition</a:t>
            </a:r>
            <a:endParaRPr sz="32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2264EE-8483-558D-2D90-C96D3DD60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66</a:t>
            </a:fld>
            <a:endParaRPr lang="el-GR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EF6E9E50-9429-727D-4AE5-1348FDC4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Google Shape;130;p18">
                <a:extLst>
                  <a:ext uri="{FF2B5EF4-FFF2-40B4-BE49-F238E27FC236}">
                    <a16:creationId xmlns:a16="http://schemas.microsoft.com/office/drawing/2014/main" id="{2C287901-6982-38F8-D473-574B6CD30F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6413" y="1259782"/>
                <a:ext cx="7378613" cy="2630010"/>
              </a:xfrm>
              <a:prstGeom prst="rect">
                <a:avLst/>
              </a:prstGeom>
            </p:spPr>
            <p:txBody>
              <a:bodyPr spcFirstLastPara="1" vert="horz" wrap="square" lIns="91433" tIns="45700" rIns="91433" bIns="45700" rtlCol="0" anchor="t" anchorCtr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80990" indent="-380990">
                  <a:lnSpc>
                    <a:spcPct val="115000"/>
                  </a:lnSpc>
                </a:pPr>
                <a:r>
                  <a:rPr lang="en-US" sz="1800" dirty="0">
                    <a:solidFill>
                      <a:schemeClr val="dk1"/>
                    </a:solidFill>
                  </a:rPr>
                  <a:t>Given a set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 of instances mapped to the same class.</a:t>
                </a:r>
              </a:p>
              <a:p>
                <a:pPr marL="380990" indent="-380990">
                  <a:lnSpc>
                    <a:spcPct val="115000"/>
                  </a:lnSpc>
                </a:pPr>
                <a:r>
                  <a:rPr lang="en-US" sz="1800" dirty="0">
                    <a:solidFill>
                      <a:schemeClr val="dk1"/>
                    </a:solidFill>
                  </a:rPr>
                  <a:t>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1800" b="0" i="1" dirty="0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’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 be the candidate counterfactuals from the opposite class.</a:t>
                </a:r>
              </a:p>
              <a:p>
                <a:pPr marL="380990" indent="-380990">
                  <a:lnSpc>
                    <a:spcPct val="115000"/>
                  </a:lnSpc>
                </a:pPr>
                <a:r>
                  <a:rPr lang="en-US" sz="1800" b="1" dirty="0">
                    <a:solidFill>
                      <a:schemeClr val="dk1"/>
                    </a:solidFill>
                  </a:rPr>
                  <a:t>Goal</a:t>
                </a:r>
                <a:r>
                  <a:rPr lang="en-US" sz="1800" dirty="0">
                    <a:solidFill>
                      <a:schemeClr val="dk1"/>
                    </a:solidFill>
                  </a:rPr>
                  <a:t>: </a:t>
                </a:r>
              </a:p>
              <a:p>
                <a:pPr marL="0" indent="0">
                  <a:lnSpc>
                    <a:spcPct val="115000"/>
                  </a:lnSpc>
                  <a:buNone/>
                </a:pPr>
                <a:r>
                  <a:rPr lang="en-US" sz="1800" i="1" dirty="0"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	Identify a </a:t>
                </a:r>
                <a:r>
                  <a:rPr lang="en-US" sz="1800" b="1" i="1" dirty="0"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small</a:t>
                </a:r>
                <a:r>
                  <a:rPr lang="en-US" sz="1800" i="1" dirty="0"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 subset </a:t>
                </a:r>
                <a14:m>
                  <m:oMath xmlns:m="http://schemas.openxmlformats.org/officeDocument/2006/math">
                    <m:r>
                      <a:rPr lang="en-US" sz="1800" i="1">
                        <a:gradFill flip="none" rotWithShape="1">
                          <a:gsLst>
                            <a:gs pos="0">
                              <a:schemeClr val="accent1">
                                <a:lumMod val="67000"/>
                              </a:schemeClr>
                            </a:gs>
                            <a:gs pos="48000">
                              <a:schemeClr val="accent1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1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i="1" dirty="0"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 with size </a:t>
                </a:r>
                <a14:m>
                  <m:oMath xmlns:m="http://schemas.openxmlformats.org/officeDocument/2006/math">
                    <m:r>
                      <a:rPr lang="en-US" sz="1800" i="1">
                        <a:gradFill flip="none" rotWithShape="1">
                          <a:gsLst>
                            <a:gs pos="0">
                              <a:schemeClr val="accent1">
                                <a:lumMod val="67000"/>
                              </a:schemeClr>
                            </a:gs>
                            <a:gs pos="48000">
                              <a:schemeClr val="accent1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1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800" i="1" dirty="0"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1800" i="1">
                        <a:gradFill flip="none" rotWithShape="1">
                          <a:gsLst>
                            <a:gs pos="0">
                              <a:schemeClr val="accent1">
                                <a:lumMod val="67000"/>
                              </a:schemeClr>
                            </a:gs>
                            <a:gs pos="48000">
                              <a:schemeClr val="accent1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1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i="1">
                        <a:gradFill flip="none" rotWithShape="1">
                          <a:gsLst>
                            <a:gs pos="0">
                              <a:schemeClr val="accent1">
                                <a:lumMod val="67000"/>
                              </a:schemeClr>
                            </a:gs>
                            <a:gs pos="48000">
                              <a:schemeClr val="accent1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1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1800" i="1" dirty="0">
                    <a:gradFill flip="none" rotWithShape="1">
                      <a:gsLst>
                        <a:gs pos="0">
                          <a:schemeClr val="accent1">
                            <a:lumMod val="67000"/>
                          </a:schemeClr>
                        </a:gs>
                        <a:gs pos="48000">
                          <a:schemeClr val="accent1">
                            <a:lumMod val="97000"/>
                            <a:lumOff val="3000"/>
                          </a:schemeClr>
                        </a:gs>
                        <a:gs pos="100000">
                          <a:schemeClr val="accent1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rPr>
                  <a:t>that best explains </a:t>
                </a:r>
                <a14:m>
                  <m:oMath xmlns:m="http://schemas.openxmlformats.org/officeDocument/2006/math">
                    <m:r>
                      <a:rPr lang="en-US" sz="1800" i="1">
                        <a:gradFill flip="none" rotWithShape="1">
                          <a:gsLst>
                            <a:gs pos="0">
                              <a:schemeClr val="accent1">
                                <a:lumMod val="67000"/>
                              </a:schemeClr>
                            </a:gs>
                            <a:gs pos="48000">
                              <a:schemeClr val="accent1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1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800" b="0" i="1" smtClean="0">
                        <a:gradFill flip="none" rotWithShape="1">
                          <a:gsLst>
                            <a:gs pos="0">
                              <a:schemeClr val="accent1">
                                <a:lumMod val="67000"/>
                              </a:schemeClr>
                            </a:gs>
                            <a:gs pos="48000">
                              <a:schemeClr val="accent1">
                                <a:lumMod val="97000"/>
                                <a:lumOff val="3000"/>
                              </a:schemeClr>
                            </a:gs>
                            <a:gs pos="100000">
                              <a:schemeClr val="accent1">
                                <a:lumMod val="60000"/>
                                <a:lumOff val="40000"/>
                              </a:schemeClr>
                            </a:gs>
                          </a:gsLst>
                          <a:lin ang="16200000" scaled="1"/>
                          <a:tileRect/>
                        </a:gra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1800" i="1" dirty="0"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16200000" scaled="1"/>
                    <a:tileRect/>
                  </a:gradFill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1600"/>
                  </a:spcBef>
                  <a:buNone/>
                </a:pPr>
                <a:r>
                  <a:rPr lang="en-US" sz="1800" dirty="0"/>
                  <a:t>Subset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800" dirty="0">
                    <a:solidFill>
                      <a:schemeClr val="dk1"/>
                    </a:solidFill>
                  </a:rPr>
                  <a:t> should balance:</a:t>
                </a: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         </a:t>
                </a:r>
                <a:r>
                  <a:rPr lang="en-US" sz="1800" dirty="0">
                    <a:solidFill>
                      <a:srgbClr val="C00000"/>
                    </a:solidFill>
                  </a:rPr>
                  <a:t>Coverage</a:t>
                </a:r>
                <a:r>
                  <a:rPr lang="en-US" sz="1800" dirty="0">
                    <a:solidFill>
                      <a:schemeClr val="dk1"/>
                    </a:solidFill>
                  </a:rPr>
                  <a:t>: How many instances in X are explained by at least one </a:t>
                </a: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         instance x’ in S:</a:t>
                </a: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18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𝑐𝑜𝑣𝑒𝑟𝑎𝑔𝑒</m:t>
                    </m:r>
                    <m:d>
                      <m:dPr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e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∃</m:t>
                            </m:r>
                            <m:sSup>
                              <m:sSup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8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∩</m:t>
                            </m:r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br>
                  <a:rPr lang="en-US" sz="1800" dirty="0">
                    <a:solidFill>
                      <a:schemeClr val="dk1"/>
                    </a:solidFill>
                  </a:rPr>
                </a:b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        </a:t>
                </a:r>
                <a:r>
                  <a:rPr lang="en-US" sz="1800" dirty="0">
                    <a:solidFill>
                      <a:srgbClr val="C00000"/>
                    </a:solidFill>
                  </a:rPr>
                  <a:t>Cost</a:t>
                </a:r>
                <a:r>
                  <a:rPr lang="en-US" sz="1800" dirty="0">
                    <a:solidFill>
                      <a:schemeClr val="dk1"/>
                    </a:solidFill>
                  </a:rPr>
                  <a:t>: How close the selected counterfactuals S are to the instances     </a:t>
                </a: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         in X:</a:t>
                </a:r>
                <a:br>
                  <a:rPr lang="en-US" sz="1800" dirty="0">
                    <a:solidFill>
                      <a:schemeClr val="dk1"/>
                    </a:solidFill>
                  </a:rPr>
                </a:br>
                <a:r>
                  <a:rPr lang="en-US" sz="1800" dirty="0">
                    <a:solidFill>
                      <a:schemeClr val="dk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800" dirty="0" smtClean="0">
                        <a:solidFill>
                          <a:schemeClr val="dk1"/>
                        </a:solidFill>
                      </a:rPr>
                      <m:t>	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en-US" sz="18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8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solidFill>
                    <a:schemeClr val="dk1"/>
                  </a:solidFill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1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𝑚𝑖𝑛</m:t>
                      </m:r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𝑐𝑜𝑠𝑡</m:t>
                      </m:r>
                      <m:r>
                        <a:rPr lang="en-US" sz="180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0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en-US" sz="1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800" i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>
                  <a:solidFill>
                    <a:schemeClr val="dk1"/>
                  </a:solidFill>
                </a:endParaRPr>
              </a:p>
              <a:p>
                <a:pPr marL="0" indent="0">
                  <a:lnSpc>
                    <a:spcPct val="115000"/>
                  </a:lnSpc>
                  <a:spcBef>
                    <a:spcPts val="1600"/>
                  </a:spcBef>
                  <a:buNone/>
                </a:pPr>
                <a:endParaRPr lang="en-US" sz="1800" dirty="0">
                  <a:solidFill>
                    <a:schemeClr val="dk1"/>
                  </a:solidFill>
                </a:endParaRPr>
              </a:p>
              <a:p>
                <a:pPr marL="0" indent="0">
                  <a:lnSpc>
                    <a:spcPct val="115000"/>
                  </a:lnSpc>
                  <a:buNone/>
                </a:pPr>
                <a:endParaRPr lang="en-US" sz="1800" dirty="0">
                  <a:solidFill>
                    <a:schemeClr val="dk1"/>
                  </a:solidFill>
                </a:endParaRPr>
              </a:p>
              <a:p>
                <a:pPr marL="380990" indent="-380990">
                  <a:lnSpc>
                    <a:spcPct val="115000"/>
                  </a:lnSpc>
                </a:pPr>
                <a:endParaRPr lang="en-US" sz="1800" dirty="0">
                  <a:solidFill>
                    <a:schemeClr val="dk1"/>
                  </a:solidFill>
                </a:endParaRPr>
              </a:p>
              <a:p>
                <a:pPr marL="457200" lvl="1" indent="0">
                  <a:lnSpc>
                    <a:spcPct val="115000"/>
                  </a:lnSpc>
                  <a:buNone/>
                </a:pPr>
                <a:endParaRPr lang="en-US" sz="1400" dirty="0">
                  <a:solidFill>
                    <a:schemeClr val="dk1"/>
                  </a:solidFill>
                </a:endParaRPr>
              </a:p>
              <a:p>
                <a:pPr marL="457200" lvl="1" indent="0">
                  <a:lnSpc>
                    <a:spcPct val="115000"/>
                  </a:lnSpc>
                  <a:buNone/>
                </a:pPr>
                <a:endParaRPr lang="en-US" sz="1400" dirty="0">
                  <a:solidFill>
                    <a:schemeClr val="dk1"/>
                  </a:solidFill>
                </a:endParaRPr>
              </a:p>
              <a:p>
                <a:pPr marL="457200" lvl="1" indent="0">
                  <a:lnSpc>
                    <a:spcPct val="115000"/>
                  </a:lnSpc>
                  <a:buNone/>
                </a:pPr>
                <a:endParaRPr lang="en-US" sz="1400" dirty="0">
                  <a:solidFill>
                    <a:schemeClr val="dk1"/>
                  </a:solidFill>
                </a:endParaRPr>
              </a:p>
              <a:p>
                <a:pPr marL="457200" lvl="1" indent="0">
                  <a:lnSpc>
                    <a:spcPct val="115000"/>
                  </a:lnSpc>
                  <a:buNone/>
                </a:pPr>
                <a:endParaRPr lang="en-US" sz="1400" dirty="0">
                  <a:solidFill>
                    <a:schemeClr val="dk1"/>
                  </a:solidFill>
                </a:endParaRPr>
              </a:p>
              <a:p>
                <a:pPr marL="457200" lvl="1" indent="0">
                  <a:lnSpc>
                    <a:spcPct val="115000"/>
                  </a:lnSpc>
                  <a:buNone/>
                </a:pPr>
                <a:r>
                  <a:rPr lang="en-US" sz="1400" dirty="0">
                    <a:solidFill>
                      <a:schemeClr val="dk1"/>
                    </a:solidFill>
                  </a:rPr>
                  <a:t>Cost: How close the selected counterfactuals S are to the instances in X:</a:t>
                </a:r>
              </a:p>
              <a:p>
                <a:pPr marL="457200" lvl="1" indent="0">
                  <a:lnSpc>
                    <a:spcPct val="115000"/>
                  </a:lnSpc>
                  <a:buNone/>
                </a:pPr>
                <a:r>
                  <a:rPr lang="en-US" sz="1400" dirty="0">
                    <a:solidFill>
                      <a:schemeClr val="dk1"/>
                    </a:solidFill>
                  </a:rPr>
                  <a:t>		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min</m:t>
                    </m:r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m:rPr>
                        <m:sty m:val="p"/>
                      </m:rPr>
                      <a:rPr lang="en-US" sz="140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⁡(</m:t>
                    </m:r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4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chemeClr val="dk1"/>
                        </a:solidFill>
                      </a:rPr>
                      <m:t>	</m:t>
                    </m:r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d>
                      <m:dPr>
                        <m:ctrlP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</a:rPr>
                              <m:t>𝑐𝑜𝑠𝑡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400" i="1">
                                    <a:solidFill>
                                      <a:schemeClr val="dk1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en-US" sz="1400" dirty="0">
                  <a:solidFill>
                    <a:schemeClr val="dk1"/>
                  </a:solidFill>
                </a:endParaRPr>
              </a:p>
              <a:p>
                <a:pPr marL="457200" lvl="1" indent="0">
                  <a:lnSpc>
                    <a:spcPct val="115000"/>
                  </a:lnSpc>
                  <a:buNone/>
                </a:pPr>
                <a:br>
                  <a:rPr lang="en-US" sz="1400" dirty="0">
                    <a:solidFill>
                      <a:schemeClr val="dk1"/>
                    </a:solidFill>
                  </a:rPr>
                </a:br>
                <a:endParaRPr lang="en-US" sz="1400" dirty="0">
                  <a:solidFill>
                    <a:schemeClr val="dk1"/>
                  </a:solidFill>
                </a:endParaRPr>
              </a:p>
              <a:p>
                <a:pPr marL="609585" indent="-431789">
                  <a:lnSpc>
                    <a:spcPct val="115000"/>
                  </a:lnSpc>
                  <a:spcBef>
                    <a:spcPts val="0"/>
                  </a:spcBef>
                  <a:buClr>
                    <a:schemeClr val="dk1"/>
                  </a:buClr>
                  <a:buSzPts val="1500"/>
                  <a:buFont typeface="Arial" panose="020B0604020202020204" pitchFamily="34" charset="0"/>
                  <a:buChar char="●"/>
                </a:pPr>
                <a:endParaRPr lang="en-US" sz="1800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48" name="Google Shape;130;p18">
                <a:extLst>
                  <a:ext uri="{FF2B5EF4-FFF2-40B4-BE49-F238E27FC236}">
                    <a16:creationId xmlns:a16="http://schemas.microsoft.com/office/drawing/2014/main" id="{2C287901-6982-38F8-D473-574B6CD30F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13" y="1259782"/>
                <a:ext cx="7378613" cy="2630010"/>
              </a:xfrm>
              <a:prstGeom prst="rect">
                <a:avLst/>
              </a:prstGeom>
              <a:blipFill>
                <a:blip r:embed="rId3"/>
                <a:stretch>
                  <a:fillRect l="-661" r="-1488" b="-214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5279C11-A526-BB57-0B01-C543E1D4AA5E}"/>
              </a:ext>
            </a:extLst>
          </p:cNvPr>
          <p:cNvSpPr/>
          <p:nvPr/>
        </p:nvSpPr>
        <p:spPr>
          <a:xfrm>
            <a:off x="838200" y="3631790"/>
            <a:ext cx="6823102" cy="92126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15000"/>
              </a:lnSpc>
            </a:pPr>
            <a:endParaRPr lang="en-US" sz="1400" dirty="0">
              <a:solidFill>
                <a:schemeClr val="dk1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2E2416AF-E2A3-F145-FA4F-75C3DF27F235}"/>
              </a:ext>
            </a:extLst>
          </p:cNvPr>
          <p:cNvSpPr/>
          <p:nvPr/>
        </p:nvSpPr>
        <p:spPr>
          <a:xfrm>
            <a:off x="838200" y="4858630"/>
            <a:ext cx="6823102" cy="135697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>
              <a:lnSpc>
                <a:spcPct val="115000"/>
              </a:lnSpc>
            </a:pPr>
            <a:endParaRPr lang="en-US" sz="1400" dirty="0">
              <a:solidFill>
                <a:schemeClr val="dk1"/>
              </a:solidFill>
            </a:endParaRPr>
          </a:p>
        </p:txBody>
      </p:sp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B89BFD88-B484-C6F1-616A-4259D27C16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85EA670D-ADB5-7F17-1287-9D381F2A01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EE14921C-65CE-70BD-4980-B702D4B10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B952F-8C2A-FF78-49F7-29A9915F9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289" y="1259782"/>
            <a:ext cx="3646055" cy="337179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7DA0B0D-64AE-854C-43C9-F55CC9089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847" y="480142"/>
            <a:ext cx="10515600" cy="1325600"/>
          </a:xfrm>
        </p:spPr>
        <p:txBody>
          <a:bodyPr/>
          <a:lstStyle/>
          <a:p>
            <a:r>
              <a:rPr lang="en-US" dirty="0"/>
              <a:t>Problem Definition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κειμένου 2">
                <a:extLst>
                  <a:ext uri="{FF2B5EF4-FFF2-40B4-BE49-F238E27FC236}">
                    <a16:creationId xmlns:a16="http://schemas.microsoft.com/office/drawing/2014/main" id="{3290DCA2-2224-3495-F509-5959BFCB63E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506413" y="1805742"/>
                <a:ext cx="10515600" cy="4351200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buNone/>
                </a:pPr>
                <a:r>
                  <a:rPr lang="en-US" sz="2200" b="1" dirty="0">
                    <a:solidFill>
                      <a:schemeClr val="dk1"/>
                    </a:solidFill>
                  </a:rPr>
                  <a:t>Two problems:</a:t>
                </a:r>
              </a:p>
              <a:p>
                <a:pPr marL="457189" indent="-457189">
                  <a:lnSpc>
                    <a:spcPct val="100000"/>
                  </a:lnSpc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dk1"/>
                    </a:solidFill>
                  </a:rPr>
                  <a:t> </a:t>
                </a:r>
                <a:r>
                  <a:rPr lang="en-US" sz="2200" dirty="0">
                    <a:solidFill>
                      <a:srgbClr val="C00000"/>
                    </a:solidFill>
                  </a:rPr>
                  <a:t>Cost</a:t>
                </a:r>
                <a:r>
                  <a:rPr lang="en-US" sz="2200" dirty="0">
                    <a:solidFill>
                      <a:schemeClr val="dk1"/>
                    </a:solidFill>
                  </a:rPr>
                  <a:t>-Constrained</a:t>
                </a:r>
                <a:br>
                  <a:rPr lang="en-US" sz="2200" dirty="0">
                    <a:solidFill>
                      <a:schemeClr val="dk1"/>
                    </a:solidFill>
                  </a:rPr>
                </a:br>
                <a:r>
                  <a:rPr lang="en-US" sz="2200" dirty="0">
                    <a:solidFill>
                      <a:schemeClr val="dk1"/>
                    </a:solidFill>
                  </a:rPr>
                  <a:t>	Given k counterfactuals and max cost d, maximize coverage.</a:t>
                </a:r>
              </a:p>
              <a:p>
                <a:pPr marL="457189" indent="-457189">
                  <a:lnSpc>
                    <a:spcPct val="100000"/>
                  </a:lnSpc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2200" dirty="0">
                    <a:solidFill>
                      <a:schemeClr val="dk1"/>
                    </a:solidFill>
                  </a:rPr>
                  <a:t> </a:t>
                </a:r>
                <a:r>
                  <a:rPr lang="en-US" sz="2200" dirty="0">
                    <a:solidFill>
                      <a:srgbClr val="C00000"/>
                    </a:solidFill>
                  </a:rPr>
                  <a:t>Coverage</a:t>
                </a:r>
                <a:r>
                  <a:rPr lang="en-US" sz="2200" dirty="0">
                    <a:solidFill>
                      <a:schemeClr val="dk1"/>
                    </a:solidFill>
                  </a:rPr>
                  <a:t>-Constrained</a:t>
                </a:r>
                <a:br>
                  <a:rPr lang="en-US" sz="2200" dirty="0">
                    <a:solidFill>
                      <a:schemeClr val="dk1"/>
                    </a:solidFill>
                  </a:rPr>
                </a:br>
                <a:r>
                  <a:rPr lang="en-US" sz="2200" dirty="0">
                    <a:solidFill>
                      <a:schemeClr val="dk1"/>
                    </a:solidFill>
                  </a:rPr>
                  <a:t>	Given k counterfactuals and c minimum coverage fraction, minimize cost.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buNone/>
                </a:pPr>
                <a:br>
                  <a:rPr lang="en-US" sz="2200" b="1" dirty="0">
                    <a:solidFill>
                      <a:schemeClr val="dk1"/>
                    </a:solidFill>
                  </a:rPr>
                </a:br>
                <a:r>
                  <a:rPr lang="en-US" sz="2200" b="1" dirty="0">
                    <a:solidFill>
                      <a:schemeClr val="dk1"/>
                    </a:solidFill>
                  </a:rPr>
                  <a:t>Two versions of counterfactual generation per problem:</a:t>
                </a:r>
              </a:p>
              <a:p>
                <a:pPr marL="380990" indent="-380990">
                  <a:lnSpc>
                    <a:spcPct val="100000"/>
                  </a:lnSpc>
                  <a:spcBef>
                    <a:spcPts val="1600"/>
                  </a:spcBef>
                </a:pPr>
                <a:r>
                  <a:rPr lang="en-US" sz="2200" dirty="0">
                    <a:solidFill>
                      <a:schemeClr val="dk1"/>
                    </a:solidFill>
                  </a:rPr>
                  <a:t>Global: counterfactuals for the whole set of individuals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.</a:t>
                </a:r>
              </a:p>
              <a:p>
                <a:pPr marL="380990" indent="-380990">
                  <a:lnSpc>
                    <a:spcPct val="100000"/>
                  </a:lnSpc>
                  <a:spcBef>
                    <a:spcPts val="1600"/>
                  </a:spcBef>
                </a:pPr>
                <a:r>
                  <a:rPr lang="en-US" sz="2200" dirty="0">
                    <a:solidFill>
                      <a:schemeClr val="dk1"/>
                    </a:solidFill>
                  </a:rPr>
                  <a:t>Local: counterfactuals per subgroup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200" b="0" i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ar-AE" sz="2200" dirty="0">
                  <a:solidFill>
                    <a:schemeClr val="dk1"/>
                  </a:solidFill>
                </a:endParaRPr>
              </a:p>
              <a:p>
                <a:pPr>
                  <a:lnSpc>
                    <a:spcPct val="100000"/>
                  </a:lnSpc>
                </a:pPr>
                <a:endParaRPr lang="el-GR" sz="2200" dirty="0"/>
              </a:p>
            </p:txBody>
          </p:sp>
        </mc:Choice>
        <mc:Fallback xmlns="">
          <p:sp>
            <p:nvSpPr>
              <p:cNvPr id="3" name="Θέση κειμένου 2">
                <a:extLst>
                  <a:ext uri="{FF2B5EF4-FFF2-40B4-BE49-F238E27FC236}">
                    <a16:creationId xmlns:a16="http://schemas.microsoft.com/office/drawing/2014/main" id="{3290DCA2-2224-3495-F509-5959BFCB63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06413" y="1805742"/>
                <a:ext cx="10515600" cy="4351200"/>
              </a:xfrm>
              <a:blipFill>
                <a:blip r:embed="rId3"/>
                <a:stretch>
                  <a:fillRect l="-754" t="-9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648E0005-56E8-B1A3-580C-9CE1A60FA9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021EFF3F-972C-701A-8AB7-F716A7BA4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EF769F60-CDD8-6797-7253-F75864BB4C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582AE6A-A5D8-32A6-6467-CF2F574EF4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170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7E1A46DD-107D-3E40-459F-DB5E7C60C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>
            <a:extLst>
              <a:ext uri="{FF2B5EF4-FFF2-40B4-BE49-F238E27FC236}">
                <a16:creationId xmlns:a16="http://schemas.microsoft.com/office/drawing/2014/main" id="{8227D779-E327-57B6-0259-23C011E1D9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847" y="4683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l" dirty="0">
                <a:solidFill>
                  <a:srgbClr val="C00000"/>
                </a:solidFill>
              </a:rPr>
              <a:t>Cost</a:t>
            </a:r>
            <a:r>
              <a:rPr lang="el" dirty="0"/>
              <a:t>-Constrained </a:t>
            </a:r>
            <a:r>
              <a:rPr lang="en-US" dirty="0"/>
              <a:t>FACEGroup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Google Shape;157;p20">
                <a:extLst>
                  <a:ext uri="{FF2B5EF4-FFF2-40B4-BE49-F238E27FC236}">
                    <a16:creationId xmlns:a16="http://schemas.microsoft.com/office/drawing/2014/main" id="{772EA366-252E-6634-274D-A08824D06A75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2175" y="1225248"/>
                <a:ext cx="11360800" cy="4769091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 lnSpcReduction="10000"/>
              </a:bodyPr>
              <a:lstStyle/>
              <a:p>
                <a:pPr marL="0" indent="0">
                  <a:spcBef>
                    <a:spcPts val="1333"/>
                  </a:spcBef>
                  <a:buClr>
                    <a:schemeClr val="dk1"/>
                  </a:buClr>
                  <a:buSzPts val="1100"/>
                  <a:buNone/>
                </a:pPr>
                <a:r>
                  <a:rPr lang="en-US" sz="1733" b="1" dirty="0">
                    <a:solidFill>
                      <a:schemeClr val="dk1"/>
                    </a:solidFill>
                  </a:rPr>
                  <a:t>Problem</a:t>
                </a:r>
                <a:r>
                  <a:rPr lang="en-US" sz="1733" dirty="0">
                    <a:solidFill>
                      <a:schemeClr val="dk1"/>
                    </a:solidFill>
                  </a:rPr>
                  <a:t>: Given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733" i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and distance threshold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, find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|≤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1733" dirty="0">
                    <a:solidFill>
                      <a:schemeClr val="dk1"/>
                    </a:solidFill>
                    <a:ea typeface="Cambria Math" panose="02040503050406030204" pitchFamily="18" charset="0"/>
                  </a:rPr>
                </a:br>
                <a:r>
                  <a:rPr lang="en-US" sz="1733" dirty="0">
                    <a:solidFill>
                      <a:schemeClr val="dk1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sz="1733" dirty="0">
                    <a:solidFill>
                      <a:schemeClr val="dk1"/>
                    </a:solidFill>
                  </a:rPr>
                  <a:t>s.t. for every instance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there exist an instance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′∈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</a:t>
                </a:r>
                <a:r>
                  <a:rPr lang="en-US" sz="1733" dirty="0" err="1">
                    <a:solidFill>
                      <a:schemeClr val="dk1"/>
                    </a:solidFill>
                  </a:rPr>
                  <a:t>s.t.</a:t>
                </a:r>
                <a:r>
                  <a:rPr lang="en-US" sz="1733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1733" i="1" dirty="0">
                    <a:solidFill>
                      <a:schemeClr val="dk1"/>
                    </a:solidFill>
                  </a:rPr>
                  <a:t> </a:t>
                </a:r>
                <a:r>
                  <a:rPr lang="en-US" sz="1733" dirty="0">
                    <a:solidFill>
                      <a:schemeClr val="dk1"/>
                    </a:solidFill>
                  </a:rPr>
                  <a:t>is maximized</a:t>
                </a:r>
                <a:br>
                  <a:rPr lang="en-US" sz="1733" dirty="0">
                    <a:solidFill>
                      <a:schemeClr val="dk1"/>
                    </a:solidFill>
                  </a:rPr>
                </a:br>
                <a:endParaRPr lang="en-US" sz="1733" dirty="0"/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733" b="1" dirty="0"/>
                  <a:t>2 Solutions</a:t>
                </a:r>
                <a:r>
                  <a:rPr lang="en-US" sz="1733" dirty="0"/>
                  <a:t>: MIP with </a:t>
                </a:r>
                <a14:m>
                  <m:oMath xmlns:m="http://schemas.openxmlformats.org/officeDocument/2006/math">
                    <m:r>
                      <a:rPr lang="en-US" sz="1733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733" i="1" dirty="0" smtClean="0">
                        <a:latin typeface="Cambria Math" panose="02040503050406030204" pitchFamily="18" charset="0"/>
                      </a:rPr>
                      <m:t>(|</m:t>
                    </m:r>
                    <m:sSup>
                      <m:sSupPr>
                        <m:ctrlPr>
                          <a:rPr lang="en-US" sz="1733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733" b="0" i="1" dirty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1733" b="0" i="1" dirty="0" smtClean="0">
                            <a:latin typeface="Cambria Math" panose="02040503050406030204" pitchFamily="18" charset="0"/>
                          </a:rPr>
                          <m:t>’</m:t>
                        </m:r>
                      </m:sup>
                    </m:sSup>
                    <m:r>
                      <a:rPr lang="en-US" sz="1733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sz="1733" dirty="0"/>
                  <a:t> complexity, and Greedy with </a:t>
                </a:r>
                <a14:m>
                  <m:oMath xmlns:m="http://schemas.openxmlformats.org/officeDocument/2006/math">
                    <m:r>
                      <a:rPr lang="en-US" sz="1733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733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33" i="1" dirty="0" err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733" i="1" dirty="0" err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733" i="1" dirty="0" err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33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sz="1733" dirty="0"/>
              </a:p>
              <a:p>
                <a:pPr marL="0" indent="0">
                  <a:spcBef>
                    <a:spcPts val="1600"/>
                  </a:spcBef>
                  <a:buNone/>
                </a:pPr>
                <a:br>
                  <a:rPr lang="en-US" sz="1733" dirty="0"/>
                </a:br>
                <a:r>
                  <a:rPr lang="en-US" sz="1733" b="1" dirty="0"/>
                  <a:t>MIP </a:t>
                </a:r>
                <a:r>
                  <a:rPr lang="en-US" sz="1733" b="1" dirty="0">
                    <a:solidFill>
                      <a:schemeClr val="dk1"/>
                    </a:solidFill>
                  </a:rPr>
                  <a:t>Solution</a:t>
                </a:r>
                <a:r>
                  <a:rPr lang="en-US" sz="1733" dirty="0">
                    <a:solidFill>
                      <a:schemeClr val="dk1"/>
                    </a:solidFill>
                  </a:rPr>
                  <a:t>: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733" dirty="0">
                    <a:solidFill>
                      <a:schemeClr val="dk1"/>
                    </a:solidFill>
                  </a:rPr>
                  <a:t>Binary Decision Variables: </a:t>
                </a:r>
              </a:p>
              <a:p>
                <a:pPr marL="285750" indent="-285750">
                  <a:spcBef>
                    <a:spcPts val="1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𝒙𝒙</m:t>
                        </m:r>
                        <m: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6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chemeClr val="dk1"/>
                    </a:solidFill>
                  </a:rPr>
                  <a:t> </a:t>
                </a:r>
                <a:r>
                  <a:rPr lang="en-US" sz="1600" dirty="0">
                    <a:solidFill>
                      <a:schemeClr val="dk1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covers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, 0 otherwise,</a:t>
                </a:r>
              </a:p>
              <a:p>
                <a:pPr marL="285750" indent="-285750">
                  <a:spcBef>
                    <a:spcPts val="16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1600" b="1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sz="16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1600" b="1" dirty="0">
                    <a:solidFill>
                      <a:schemeClr val="dk1"/>
                    </a:solidFill>
                  </a:rPr>
                  <a:t> </a:t>
                </a:r>
                <a:r>
                  <a:rPr lang="en-US" sz="1600" dirty="0">
                    <a:solidFill>
                      <a:schemeClr val="dk1"/>
                    </a:solidFill>
                  </a:rPr>
                  <a:t>if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’ 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covers any instance in </a:t>
                </a:r>
                <a14:m>
                  <m:oMath xmlns:m="http://schemas.openxmlformats.org/officeDocument/2006/math">
                    <m:r>
                      <a:rPr lang="en-US" sz="16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, 0 otherwise.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600" dirty="0">
                    <a:solidFill>
                      <a:schemeClr val="dk1"/>
                    </a:solidFill>
                  </a:rPr>
                  <a:t>Objective Function: 				</a:t>
                </a:r>
                <a:r>
                  <a:rPr lang="el-GR" sz="1600" dirty="0"/>
                  <a:t> </a:t>
                </a:r>
                <a14:m>
                  <m:oMath xmlns:m="http://schemas.openxmlformats.org/officeDocument/2006/math"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max</m:t>
                    </m:r>
                    <m:nary>
                      <m:naryPr>
                        <m:chr m:val="∑"/>
                        <m:supHide m:val="on"/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l-GR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l-GR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l-GR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l-GR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l-GR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l-G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nary>
                      </m:e>
                    </m:nary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600" dirty="0">
                    <a:solidFill>
                      <a:schemeClr val="dk1"/>
                    </a:solidFill>
                  </a:rPr>
                  <a:t>Constraints: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1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≤1,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1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sSup>
                        <m:sSupPr>
                          <m:ctrlPr>
                            <a:rPr lang="el-G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dirty="0" err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1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0,1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600" i="1" dirty="0" err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sz="1733" dirty="0">
                  <a:solidFill>
                    <a:schemeClr val="dk1"/>
                  </a:solidFill>
                </a:endParaRPr>
              </a:p>
            </p:txBody>
          </p:sp>
        </mc:Choice>
        <mc:Fallback xmlns="">
          <p:sp>
            <p:nvSpPr>
              <p:cNvPr id="157" name="Google Shape;157;p20">
                <a:extLst>
                  <a:ext uri="{FF2B5EF4-FFF2-40B4-BE49-F238E27FC236}">
                    <a16:creationId xmlns:a16="http://schemas.microsoft.com/office/drawing/2014/main" id="{772EA366-252E-6634-274D-A08824D06A75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2175" y="1225248"/>
                <a:ext cx="11360800" cy="4769091"/>
              </a:xfrm>
              <a:prstGeom prst="rect">
                <a:avLst/>
              </a:prstGeom>
              <a:blipFill>
                <a:blip r:embed="rId3"/>
                <a:stretch>
                  <a:fillRect l="-3326" b="-207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Google Shape;158;p20">
            <a:extLst>
              <a:ext uri="{FF2B5EF4-FFF2-40B4-BE49-F238E27FC236}">
                <a16:creationId xmlns:a16="http://schemas.microsoft.com/office/drawing/2014/main" id="{3050914B-3A23-06D7-1668-5B7B34388496}"/>
              </a:ext>
            </a:extLst>
          </p:cNvPr>
          <p:cNvSpPr/>
          <p:nvPr/>
        </p:nvSpPr>
        <p:spPr>
          <a:xfrm>
            <a:off x="422175" y="1275571"/>
            <a:ext cx="11179049" cy="84939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99363A8-054E-623D-018C-6B70DB81DF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68</a:t>
            </a:fld>
            <a:endParaRPr lang="e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2BB312-2655-146E-8FFB-E3A6D7E8588C}"/>
              </a:ext>
            </a:extLst>
          </p:cNvPr>
          <p:cNvCxnSpPr>
            <a:cxnSpLocks/>
          </p:cNvCxnSpPr>
          <p:nvPr/>
        </p:nvCxnSpPr>
        <p:spPr>
          <a:xfrm>
            <a:off x="1853394" y="6368643"/>
            <a:ext cx="87869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20CD675-EA7D-8310-0A06-1701A80BCEC6}"/>
              </a:ext>
            </a:extLst>
          </p:cNvPr>
          <p:cNvSpPr txBox="1"/>
          <p:nvPr/>
        </p:nvSpPr>
        <p:spPr>
          <a:xfrm>
            <a:off x="1905316" y="6347170"/>
            <a:ext cx="876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Fragkathoulas, C. (2024). FGCE: Feasible Group Counterfactuals for Auditing Fairness. arXiv:2410.22591. </a:t>
            </a:r>
          </a:p>
        </p:txBody>
      </p:sp>
      <p:sp>
        <p:nvSpPr>
          <p:cNvPr id="14" name="Date Placeholder 11">
            <a:extLst>
              <a:ext uri="{FF2B5EF4-FFF2-40B4-BE49-F238E27FC236}">
                <a16:creationId xmlns:a16="http://schemas.microsoft.com/office/drawing/2014/main" id="{5720C830-28F9-3478-D2E8-41E37FD795D3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831238D-3F93-444E-019A-162EE469CE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C7F52F0-42AE-FA33-BBF9-D5CBFC8A27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7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F08979B-6C50-F6F7-4082-A5C3E6C561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4294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/>
          <p:cNvSpPr txBox="1">
            <a:spLocks noGrp="1"/>
          </p:cNvSpPr>
          <p:nvPr>
            <p:ph type="title"/>
          </p:nvPr>
        </p:nvSpPr>
        <p:spPr>
          <a:xfrm>
            <a:off x="293847" y="4683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l" dirty="0">
                <a:solidFill>
                  <a:srgbClr val="C00000"/>
                </a:solidFill>
              </a:rPr>
              <a:t>Cost</a:t>
            </a:r>
            <a:r>
              <a:rPr lang="el" dirty="0"/>
              <a:t>-Constrained FGCE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Google Shape;157;p20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332467" y="976219"/>
                <a:ext cx="11360800" cy="4769091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 lnSpcReduction="10000"/>
              </a:bodyPr>
              <a:lstStyle/>
              <a:p>
                <a:pPr marL="0" indent="0">
                  <a:spcBef>
                    <a:spcPts val="1333"/>
                  </a:spcBef>
                  <a:buClr>
                    <a:schemeClr val="dk1"/>
                  </a:buClr>
                  <a:buSzPts val="1100"/>
                  <a:buNone/>
                </a:pPr>
                <a:r>
                  <a:rPr lang="en-US" sz="1733" b="1" dirty="0">
                    <a:solidFill>
                      <a:schemeClr val="dk1"/>
                    </a:solidFill>
                  </a:rPr>
                  <a:t>Problem</a:t>
                </a:r>
                <a:r>
                  <a:rPr lang="en-US" sz="1733" dirty="0">
                    <a:solidFill>
                      <a:schemeClr val="dk1"/>
                    </a:solidFill>
                  </a:rPr>
                  <a:t>: Given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733" i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and distance threshold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  <m:sup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, find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|≤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 sz="1733" dirty="0">
                    <a:solidFill>
                      <a:schemeClr val="dk1"/>
                    </a:solidFill>
                    <a:ea typeface="Cambria Math" panose="02040503050406030204" pitchFamily="18" charset="0"/>
                  </a:rPr>
                </a:br>
                <a:r>
                  <a:rPr lang="en-US" sz="1733" dirty="0">
                    <a:solidFill>
                      <a:schemeClr val="dk1"/>
                    </a:solidFill>
                    <a:ea typeface="Cambria Math" panose="02040503050406030204" pitchFamily="18" charset="0"/>
                  </a:rPr>
                  <a:t>	</a:t>
                </a:r>
                <a:r>
                  <a:rPr lang="en-US" sz="1733" dirty="0">
                    <a:solidFill>
                      <a:schemeClr val="dk1"/>
                    </a:solidFill>
                  </a:rPr>
                  <a:t>s.t. for every instance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there exist an instance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</a:t>
                </a:r>
                <a:r>
                  <a:rPr lang="en-US" sz="1733" dirty="0" err="1">
                    <a:solidFill>
                      <a:schemeClr val="dk1"/>
                    </a:solidFill>
                  </a:rPr>
                  <a:t>s.t.</a:t>
                </a:r>
                <a:r>
                  <a:rPr lang="en-US" sz="1733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1733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sz="1733" i="1" dirty="0">
                    <a:solidFill>
                      <a:schemeClr val="dk1"/>
                    </a:solidFill>
                  </a:rPr>
                  <a:t> </a:t>
                </a:r>
                <a:r>
                  <a:rPr lang="en-US" sz="1733" dirty="0">
                    <a:solidFill>
                      <a:schemeClr val="dk1"/>
                    </a:solidFill>
                  </a:rPr>
                  <a:t>is maximized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br>
                  <a:rPr lang="en-US" sz="1733" dirty="0"/>
                </a:br>
                <a:br>
                  <a:rPr lang="en-US" sz="1733" dirty="0"/>
                </a:br>
                <a:r>
                  <a:rPr lang="en-US" sz="1733" b="1" dirty="0">
                    <a:solidFill>
                      <a:schemeClr val="dk1"/>
                    </a:solidFill>
                  </a:rPr>
                  <a:t>Greedy Solution</a:t>
                </a:r>
                <a:r>
                  <a:rPr lang="en-US" sz="1733" dirty="0">
                    <a:solidFill>
                      <a:schemeClr val="dk1"/>
                    </a:solidFill>
                  </a:rPr>
                  <a:t>:  Iteratively select counterfactuals that cover the maximum number of factual instances from X that have not yet been covered.</a:t>
                </a:r>
                <a:br>
                  <a:rPr lang="en-US" sz="1733" dirty="0">
                    <a:solidFill>
                      <a:schemeClr val="dk1"/>
                    </a:solidFill>
                  </a:rPr>
                </a:br>
                <a:r>
                  <a:rPr lang="en-US" sz="1733" dirty="0">
                    <a:solidFill>
                      <a:schemeClr val="dk1"/>
                    </a:solidFill>
                  </a:rPr>
                  <a:t>Submodular maximization properties, ensuring a coverage of at least </a:t>
                </a:r>
                <a14:m>
                  <m:oMath xmlns:m="http://schemas.openxmlformats.org/officeDocument/2006/math"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733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l-GR" sz="1733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den>
                    </m:f>
                  </m:oMath>
                </a14:m>
                <a:r>
                  <a:rPr lang="el-GR" sz="1733" dirty="0">
                    <a:solidFill>
                      <a:schemeClr val="dk1"/>
                    </a:solidFill>
                  </a:rPr>
                  <a:t> </a:t>
                </a:r>
                <a:r>
                  <a:rPr lang="en-US" sz="1733" dirty="0">
                    <a:solidFill>
                      <a:schemeClr val="dk1"/>
                    </a:solidFill>
                  </a:rPr>
                  <a:t>of the optimal.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600" dirty="0">
                    <a:solidFill>
                      <a:schemeClr val="dk1"/>
                    </a:solidFill>
                  </a:rPr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be the set of counterfactuals selected at iteration t.</a:t>
                </a: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dk1"/>
                    </a:solidFill>
                  </a:rPr>
                  <a:t>Initialize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dk1"/>
                    </a:solidFill>
                  </a:rPr>
                  <a:t>Iteration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952485" lvl="1" indent="-342900">
                  <a:spcBef>
                    <a:spcPts val="1600"/>
                  </a:spcBef>
                </a:pPr>
                <a:r>
                  <a:rPr lang="en-US" sz="1600" dirty="0">
                    <a:solidFill>
                      <a:schemeClr val="dk1"/>
                    </a:solidFill>
                  </a:rPr>
                  <a:t>Pick the counterfactual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that maximizes coverage: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arg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max</m:t>
                        </m:r>
                      </m:e>
                      <m:sub>
                        <m:sSup>
                          <m:sSupPr>
                            <m:ctrlP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b="0" i="1" smtClean="0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en-US" sz="1600" i="1">
                                <a:solidFill>
                                  <a:schemeClr val="dk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sub>
                    </m:sSub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coverage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)+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coverage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{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})</m:t>
                    </m:r>
                  </m:oMath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952485" lvl="1" indent="-342900">
                  <a:spcBef>
                    <a:spcPts val="1600"/>
                  </a:spcBef>
                </a:pPr>
                <a:r>
                  <a:rPr lang="en-US" sz="1600" dirty="0">
                    <a:solidFill>
                      <a:schemeClr val="dk1"/>
                    </a:solidFill>
                  </a:rPr>
                  <a:t>Update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 =</m:t>
                    </m:r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  <m: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16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}</m:t>
                    </m:r>
                  </m:oMath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600" dirty="0">
                    <a:solidFill>
                      <a:schemeClr val="dk1"/>
                    </a:solidFill>
                  </a:rPr>
                  <a:t>Stop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t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|=</m:t>
                    </m:r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k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or all instances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X</m:t>
                    </m:r>
                  </m:oMath>
                </a14:m>
                <a:r>
                  <a:rPr lang="en-US" sz="1600" dirty="0">
                    <a:solidFill>
                      <a:schemeClr val="dk1"/>
                    </a:solidFill>
                  </a:rPr>
                  <a:t> are covered.</a:t>
                </a:r>
              </a:p>
            </p:txBody>
          </p:sp>
        </mc:Choice>
        <mc:Fallback xmlns="">
          <p:sp>
            <p:nvSpPr>
              <p:cNvPr id="157" name="Google Shape;157;p20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32467" y="976219"/>
                <a:ext cx="11360800" cy="4769091"/>
              </a:xfrm>
              <a:prstGeom prst="rect">
                <a:avLst/>
              </a:prstGeom>
              <a:blipFill>
                <a:blip r:embed="rId3"/>
                <a:stretch>
                  <a:fillRect l="-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Google Shape;158;p20"/>
          <p:cNvSpPr/>
          <p:nvPr/>
        </p:nvSpPr>
        <p:spPr>
          <a:xfrm>
            <a:off x="422175" y="1112690"/>
            <a:ext cx="11078945" cy="7636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2E5338-48AC-DC03-BD7F-5AE55637DA81}"/>
                  </a:ext>
                </a:extLst>
              </p:cNvPr>
              <p:cNvSpPr txBox="1"/>
              <p:nvPr/>
            </p:nvSpPr>
            <p:spPr>
              <a:xfrm>
                <a:off x="2666904" y="5601121"/>
                <a:ext cx="6858192" cy="943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1600"/>
                  </a:spcBef>
                </a:pPr>
                <a:r>
                  <a:rPr lang="en-US" sz="1400" b="1" dirty="0">
                    <a:solidFill>
                      <a:schemeClr val="dk1"/>
                    </a:solidFill>
                  </a:rPr>
                  <a:t>Global Version: </a:t>
                </a:r>
                <a:r>
                  <a:rPr lang="en-US" sz="1400" dirty="0">
                    <a:solidFill>
                      <a:schemeClr val="dk1"/>
                    </a:solidFill>
                  </a:rPr>
                  <a:t>Greedy on the whole feasibility graph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endParaRPr lang="en-US" sz="1400" dirty="0">
                  <a:solidFill>
                    <a:schemeClr val="dk1"/>
                  </a:solidFill>
                </a:endParaRPr>
              </a:p>
              <a:p>
                <a:pPr>
                  <a:spcBef>
                    <a:spcPts val="1600"/>
                  </a:spcBef>
                </a:pPr>
                <a:r>
                  <a:rPr lang="en-US" sz="1400" b="1" dirty="0">
                    <a:solidFill>
                      <a:schemeClr val="dk1"/>
                    </a:solidFill>
                  </a:rPr>
                  <a:t>Local Version: </a:t>
                </a:r>
                <a:r>
                  <a:rPr lang="en-US" sz="1400" dirty="0">
                    <a:solidFill>
                      <a:schemeClr val="dk1"/>
                    </a:solidFill>
                  </a:rPr>
                  <a:t>Greedy to find CFEs per WCC. Keep the first </a:t>
                </a:r>
                <a14:m>
                  <m:oMath xmlns:m="http://schemas.openxmlformats.org/officeDocument/2006/math">
                    <m:r>
                      <a:rPr lang="en-US" sz="14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1400" dirty="0">
                    <a:solidFill>
                      <a:schemeClr val="dk1"/>
                    </a:solidFill>
                  </a:rPr>
                  <a:t> CFEs that maximize coverage by starting from the CF that provides the best overall coverage.</a:t>
                </a:r>
                <a:endParaRPr lang="el-GR" sz="1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2E5338-48AC-DC03-BD7F-5AE55637D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6904" y="5601121"/>
                <a:ext cx="6858192" cy="943848"/>
              </a:xfrm>
              <a:prstGeom prst="rect">
                <a:avLst/>
              </a:prstGeom>
              <a:blipFill>
                <a:blip r:embed="rId4"/>
                <a:stretch>
                  <a:fillRect l="-266" t="-1290" b="-5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77B619-C811-BDF0-B562-5961905493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69</a:t>
            </a:fld>
            <a:endParaRPr lang="el"/>
          </a:p>
        </p:txBody>
      </p:sp>
      <p:sp>
        <p:nvSpPr>
          <p:cNvPr id="14" name="Date Placeholder 11">
            <a:extLst>
              <a:ext uri="{FF2B5EF4-FFF2-40B4-BE49-F238E27FC236}">
                <a16:creationId xmlns:a16="http://schemas.microsoft.com/office/drawing/2014/main" id="{E8EF95CC-B65A-4F0D-2EAE-9D69BB1E4AB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9DFC845-B618-6882-D86F-EF53B49EDB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B54CFEDA-2E39-35AF-8779-971466D7B2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1049268-2456-56C4-A2A8-7AD2B840B0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5F29E-34DD-FBD0-43AE-07C859523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Βέλος: Δεξιό 8">
            <a:extLst>
              <a:ext uri="{FF2B5EF4-FFF2-40B4-BE49-F238E27FC236}">
                <a16:creationId xmlns:a16="http://schemas.microsoft.com/office/drawing/2014/main" id="{661490D3-9C5F-DEFA-F365-29D602377042}"/>
              </a:ext>
            </a:extLst>
          </p:cNvPr>
          <p:cNvSpPr/>
          <p:nvPr/>
        </p:nvSpPr>
        <p:spPr>
          <a:xfrm>
            <a:off x="3760226" y="3132789"/>
            <a:ext cx="1254466" cy="710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Δεξιό 9">
            <a:extLst>
              <a:ext uri="{FF2B5EF4-FFF2-40B4-BE49-F238E27FC236}">
                <a16:creationId xmlns:a16="http://schemas.microsoft.com/office/drawing/2014/main" id="{94E80DA4-022C-CE1E-4770-825379371671}"/>
              </a:ext>
            </a:extLst>
          </p:cNvPr>
          <p:cNvSpPr/>
          <p:nvPr/>
        </p:nvSpPr>
        <p:spPr>
          <a:xfrm>
            <a:off x="3912626" y="3285189"/>
            <a:ext cx="1254466" cy="710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Βέλος: Δεξιό 10">
            <a:extLst>
              <a:ext uri="{FF2B5EF4-FFF2-40B4-BE49-F238E27FC236}">
                <a16:creationId xmlns:a16="http://schemas.microsoft.com/office/drawing/2014/main" id="{8EFEF196-88A1-7D8D-96FB-234E59EDBB77}"/>
              </a:ext>
            </a:extLst>
          </p:cNvPr>
          <p:cNvSpPr/>
          <p:nvPr/>
        </p:nvSpPr>
        <p:spPr>
          <a:xfrm>
            <a:off x="4065026" y="3437589"/>
            <a:ext cx="1254466" cy="710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Βέλος: Δεξιό 11">
            <a:extLst>
              <a:ext uri="{FF2B5EF4-FFF2-40B4-BE49-F238E27FC236}">
                <a16:creationId xmlns:a16="http://schemas.microsoft.com/office/drawing/2014/main" id="{B8F14EE8-7E15-7BA1-A347-0E91C68CD29A}"/>
              </a:ext>
            </a:extLst>
          </p:cNvPr>
          <p:cNvSpPr/>
          <p:nvPr/>
        </p:nvSpPr>
        <p:spPr>
          <a:xfrm>
            <a:off x="4217426" y="3665559"/>
            <a:ext cx="1254466" cy="710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3655D75F-D0A5-6F7C-4B42-99C82DF6829B}"/>
              </a:ext>
            </a:extLst>
          </p:cNvPr>
          <p:cNvSpPr/>
          <p:nvPr/>
        </p:nvSpPr>
        <p:spPr>
          <a:xfrm>
            <a:off x="4369826" y="3899196"/>
            <a:ext cx="1254466" cy="710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E9F8764C-8967-5AF6-9E78-CE75EE2DE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354" y="2604608"/>
            <a:ext cx="1114425" cy="102870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13A9A678-C600-E6B3-3867-712FDD2C9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596" y="2183195"/>
            <a:ext cx="1141158" cy="883477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AD772A69-99C8-6619-DF12-746976C63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237" y="4050562"/>
            <a:ext cx="1114425" cy="1076325"/>
          </a:xfrm>
          <a:prstGeom prst="rect">
            <a:avLst/>
          </a:prstGeom>
        </p:spPr>
      </p:pic>
      <p:pic>
        <p:nvPicPr>
          <p:cNvPr id="17" name="Εικόνα 16">
            <a:extLst>
              <a:ext uri="{FF2B5EF4-FFF2-40B4-BE49-F238E27FC236}">
                <a16:creationId xmlns:a16="http://schemas.microsoft.com/office/drawing/2014/main" id="{35A7129C-8C62-39EE-AF1E-0B4899DFA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749" y="3133008"/>
            <a:ext cx="1112475" cy="1047418"/>
          </a:xfrm>
          <a:prstGeom prst="rect">
            <a:avLst/>
          </a:prstGeom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06631EE3-6486-6048-E049-B2A8B799D9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3668" y="4146915"/>
            <a:ext cx="1079946" cy="1047418"/>
          </a:xfrm>
          <a:prstGeom prst="rect">
            <a:avLst/>
          </a:prstGeom>
        </p:spPr>
      </p:pic>
      <p:sp>
        <p:nvSpPr>
          <p:cNvPr id="19" name="Βέλος: Δεξιό 18">
            <a:extLst>
              <a:ext uri="{FF2B5EF4-FFF2-40B4-BE49-F238E27FC236}">
                <a16:creationId xmlns:a16="http://schemas.microsoft.com/office/drawing/2014/main" id="{46B35977-F151-D01E-D6E0-FD8F9393397D}"/>
              </a:ext>
            </a:extLst>
          </p:cNvPr>
          <p:cNvSpPr/>
          <p:nvPr/>
        </p:nvSpPr>
        <p:spPr>
          <a:xfrm>
            <a:off x="8011454" y="3436555"/>
            <a:ext cx="1254466" cy="71036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64592F-555A-E8E1-C8BE-D34389256C6E}"/>
              </a:ext>
            </a:extLst>
          </p:cNvPr>
          <p:cNvSpPr txBox="1"/>
          <p:nvPr/>
        </p:nvSpPr>
        <p:spPr>
          <a:xfrm>
            <a:off x="9608930" y="3171413"/>
            <a:ext cx="1254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</a:t>
            </a:r>
            <a:endParaRPr lang="el-GR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FA3949-FE82-A7B3-1DD8-BD3502012B85}"/>
              </a:ext>
            </a:extLst>
          </p:cNvPr>
          <p:cNvSpPr txBox="1"/>
          <p:nvPr/>
        </p:nvSpPr>
        <p:spPr>
          <a:xfrm>
            <a:off x="9583499" y="4060295"/>
            <a:ext cx="1448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Explanation</a:t>
            </a:r>
            <a:endParaRPr lang="el-GR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03903F9-5F9D-B6CF-E1A6-9CB8EC973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lvl="0"/>
            <a:r>
              <a:rPr lang="en-US" dirty="0">
                <a:latin typeface="Source Serif Pro" pitchFamily="18"/>
                <a:ea typeface="Source Serif Pro" pitchFamily="18"/>
              </a:rPr>
              <a:t>Explainability</a:t>
            </a:r>
            <a:endParaRPr lang="en-US" dirty="0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DE7C675D-37B7-7263-FF3B-A1A2086D1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7</a:t>
            </a:fld>
            <a:endParaRPr lang="el-GR"/>
          </a:p>
        </p:txBody>
      </p:sp>
      <p:sp>
        <p:nvSpPr>
          <p:cNvPr id="27" name="Date Placeholder 11">
            <a:extLst>
              <a:ext uri="{FF2B5EF4-FFF2-40B4-BE49-F238E27FC236}">
                <a16:creationId xmlns:a16="http://schemas.microsoft.com/office/drawing/2014/main" id="{41CEC1EA-6215-8E06-9EB2-C899CBC6AD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3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52585A1E-B5FB-3CEC-A82E-7C99564C5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sp>
        <p:nvSpPr>
          <p:cNvPr id="31" name="Left Brace 30">
            <a:extLst>
              <a:ext uri="{FF2B5EF4-FFF2-40B4-BE49-F238E27FC236}">
                <a16:creationId xmlns:a16="http://schemas.microsoft.com/office/drawing/2014/main" id="{4F222BE1-B9A7-C9D5-2AC2-BCA67139B174}"/>
              </a:ext>
            </a:extLst>
          </p:cNvPr>
          <p:cNvSpPr/>
          <p:nvPr/>
        </p:nvSpPr>
        <p:spPr>
          <a:xfrm>
            <a:off x="9335822" y="3357011"/>
            <a:ext cx="273108" cy="88795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Εικόνα 7" descr="Εικόνα που περιέχει κουτί, σχεδίαση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EACB5F4E-FA48-3038-B24C-ADC2E9D1AD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25824" y="2928148"/>
            <a:ext cx="1974440" cy="1780303"/>
          </a:xfrm>
          <a:prstGeom prst="rect">
            <a:avLst/>
          </a:prstGeom>
        </p:spPr>
      </p:pic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267C3220-443A-30CC-393D-D739D053B6E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778B830-CA44-D0DE-7B15-D1AF340029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8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7B621548-ED48-5CC6-E64F-95239059A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>
            <a:extLst>
              <a:ext uri="{FF2B5EF4-FFF2-40B4-BE49-F238E27FC236}">
                <a16:creationId xmlns:a16="http://schemas.microsoft.com/office/drawing/2014/main" id="{1D8C49AB-04A7-6F26-8672-941753573D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847" y="4683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l" dirty="0">
                <a:solidFill>
                  <a:srgbClr val="C00000"/>
                </a:solidFill>
              </a:rPr>
              <a:t>C</a:t>
            </a:r>
            <a:r>
              <a:rPr lang="en-US" dirty="0">
                <a:solidFill>
                  <a:srgbClr val="C00000"/>
                </a:solidFill>
              </a:rPr>
              <a:t>overage</a:t>
            </a:r>
            <a:r>
              <a:rPr lang="el" dirty="0"/>
              <a:t>-Constrained </a:t>
            </a:r>
            <a:r>
              <a:rPr lang="en-US" dirty="0"/>
              <a:t>FACEGroup</a:t>
            </a:r>
            <a:endParaRPr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7" name="Google Shape;157;p20">
                <a:extLst>
                  <a:ext uri="{FF2B5EF4-FFF2-40B4-BE49-F238E27FC236}">
                    <a16:creationId xmlns:a16="http://schemas.microsoft.com/office/drawing/2014/main" id="{0AFF3425-A92B-664D-516C-C264E2AE1D9C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2175" y="1225248"/>
                <a:ext cx="11360800" cy="4769091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/>
              </a:bodyPr>
              <a:lstStyle/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200" b="1" dirty="0">
                    <a:solidFill>
                      <a:schemeClr val="dk1"/>
                    </a:solidFill>
                  </a:rPr>
                  <a:t>Problem</a:t>
                </a:r>
                <a:r>
                  <a:rPr lang="en-US" sz="2200" dirty="0">
                    <a:solidFill>
                      <a:schemeClr val="dk1"/>
                    </a:solidFill>
                  </a:rPr>
                  <a:t>: Given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ar-AE" sz="2200" i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and coverage degree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, find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|≤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 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200" dirty="0">
                    <a:solidFill>
                      <a:schemeClr val="dk1"/>
                    </a:solidFill>
                  </a:rPr>
                  <a:t>	s.t.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𝑐𝑜𝑣𝑒𝑟𝑎𝑔𝑒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)≥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200" i="1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 is minimized</a:t>
                </a:r>
              </a:p>
              <a:p>
                <a:pPr marL="0" indent="0">
                  <a:spcBef>
                    <a:spcPts val="1333"/>
                  </a:spcBef>
                  <a:buClr>
                    <a:schemeClr val="dk1"/>
                  </a:buClr>
                  <a:buSzPts val="1100"/>
                  <a:buNone/>
                </a:pPr>
                <a:endParaRPr lang="en-US" sz="1733" dirty="0"/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733" b="1" dirty="0"/>
                  <a:t>2 Solutions</a:t>
                </a:r>
                <a:r>
                  <a:rPr lang="en-US" sz="1733" dirty="0"/>
                  <a:t>: MIP and Greedy with </a:t>
                </a:r>
                <a14:m>
                  <m:oMath xmlns:m="http://schemas.openxmlformats.org/officeDocument/2006/math">
                    <m:r>
                      <a:rPr lang="en-US" sz="1733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1733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33" i="1" dirty="0" err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733" i="1" dirty="0" err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1733" i="1" dirty="0" err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33" i="1" dirty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sz="1733" dirty="0"/>
                  <a:t> complexity.</a:t>
                </a:r>
                <a:br>
                  <a:rPr lang="en-US" sz="1733" dirty="0"/>
                </a:br>
                <a:br>
                  <a:rPr lang="en-US" sz="1733" dirty="0"/>
                </a:br>
                <a:r>
                  <a:rPr lang="en-US" sz="1733" b="1" dirty="0"/>
                  <a:t>MIP </a:t>
                </a:r>
                <a:r>
                  <a:rPr lang="en-US" sz="1733" b="1" dirty="0">
                    <a:solidFill>
                      <a:schemeClr val="dk1"/>
                    </a:solidFill>
                  </a:rPr>
                  <a:t>Solution</a:t>
                </a:r>
                <a:r>
                  <a:rPr lang="en-US" sz="1733" dirty="0">
                    <a:solidFill>
                      <a:schemeClr val="dk1"/>
                    </a:solidFill>
                  </a:rPr>
                  <a:t>: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600" dirty="0">
                    <a:solidFill>
                      <a:schemeClr val="dk1"/>
                    </a:solidFill>
                  </a:rPr>
                  <a:t>Objective Function: 				</a:t>
                </a:r>
                <a:r>
                  <a:rPr lang="el-GR" sz="1600" dirty="0"/>
                  <a:t> </a:t>
                </a:r>
                <a14:m>
                  <m:oMath xmlns:m="http://schemas.openxmlformats.org/officeDocument/2006/math">
                    <m:r>
                      <a:rPr lang="en-US" sz="17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700" b="0" i="0" smtClean="0">
                        <a:latin typeface="Cambria Math" panose="02040503050406030204" pitchFamily="18" charset="0"/>
                      </a:rPr>
                      <m:t>max</m:t>
                    </m:r>
                    <m:nary>
                      <m:naryPr>
                        <m:chr m:val="∑"/>
                        <m:supHide m:val="on"/>
                        <m:ctrlPr>
                          <a:rPr lang="el-GR" sz="17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el-GR" sz="17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el-GR" sz="17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l-GR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l-GR" sz="17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1700" b="0" i="1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l-GR" sz="1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sz="1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l-GR" sz="17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700" b="0" i="1" smtClean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el-GR" sz="17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7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nary>
                      </m:e>
                    </m:nary>
                    <m:r>
                      <a:rPr lang="en-US" sz="17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700" dirty="0">
                  <a:solidFill>
                    <a:schemeClr val="dk1"/>
                  </a:solidFill>
                </a:endParaRPr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600" dirty="0">
                    <a:solidFill>
                      <a:schemeClr val="dk1"/>
                    </a:solidFill>
                  </a:rPr>
                  <a:t>Constraints: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00" i="1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     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p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  <m:sup/>
                        <m:e>
                          <m:sSub>
                            <m:sSubPr>
                              <m:ctrlP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dirty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600" b="0" i="1" dirty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  <m:sSup>
                                <m:sSupPr>
                                  <m:ctrlPr>
                                    <a:rPr lang="el-GR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</m:sub>
                          </m:sSub>
                        </m:e>
                      </m:nary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 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1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sSup>
                        <m:sSupPr>
                          <m:ctrlPr>
                            <a:rPr lang="el-G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,∀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 err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600" b="0" i="1" dirty="0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sSup>
                            <m:sSupPr>
                              <m:ctrlPr>
                                <a:rPr lang="el-G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sub>
                      </m:sSub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lit/>
                        </m:rP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i="1" dirty="0" err="1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sz="1600" i="1" dirty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l-G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1600" b="0" i="1" dirty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en-US" sz="1600" dirty="0">
                  <a:solidFill>
                    <a:schemeClr val="dk1"/>
                  </a:solidFill>
                </a:endParaRPr>
              </a:p>
              <a:p>
                <a:pPr marL="0" indent="0" algn="ctr">
                  <a:spcBef>
                    <a:spcPts val="1600"/>
                  </a:spcBef>
                  <a:buNone/>
                </a:pP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ar-AE" sz="170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ar-AE" sz="1700" i="1" dirty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ar-AE" sz="1700" i="1" dirty="0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700" i="1" dirty="0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ar-AE" sz="1700" i="1" dirty="0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cost</m:t>
                        </m:r>
                        <m: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ar-AE" sz="1700" i="1" dirty="0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700" b="0" i="1" dirty="0" smtClean="0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  <m:sup>
                            <m:r>
                              <a:rPr lang="ar-AE" sz="1700" i="1" dirty="0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ar-AE" sz="1700" b="0" i="1" dirty="0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ar-AE" sz="1700" dirty="0">
                    <a:solidFill>
                      <a:srgbClr val="F2646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700" i="1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700" i="1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700" i="1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  <m:t>x</m:t>
                        </m:r>
                        <m:sSup>
                          <m:sSupPr>
                            <m:ctrlP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ar-AE" sz="1700" i="1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sz="1700" b="0" i="1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d</m:t>
                    </m:r>
                    <m:r>
                      <a:rPr lang="en-US" sz="1700" b="0" i="1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∀ </m:t>
                    </m:r>
                    <m:r>
                      <a:rPr lang="en-US" sz="1700" i="1" dirty="0" err="1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00" i="1" dirty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1700" i="1" dirty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1700" b="0" i="1" dirty="0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en-US" sz="1700" b="0" i="1" dirty="0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sz="1700" b="0" i="1" dirty="0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)                </m:t>
                    </m:r>
                    <m:nary>
                      <m:naryPr>
                        <m:chr m:val="∑"/>
                        <m:supHide m:val="on"/>
                        <m:ctrlPr>
                          <a:rPr lang="ar-AE" sz="1700" i="1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m:rPr>
                            <m:brk m:alnAt="7"/>
                          </m:rPr>
                          <a:rPr lang="ar-AE" sz="1700" i="1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ar-AE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sty m:val="p"/>
                                <m:brk m:alnAt="7"/>
                              </m:rPr>
                              <a:rPr lang="en-US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m:rPr>
                                <m:sty m:val="p"/>
                              </m:rPr>
                              <a:rPr lang="en-US" sz="1700" i="1">
                                <a:solidFill>
                                  <a:srgbClr val="F2646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ar-AE" sz="1700" i="1">
                                    <a:solidFill>
                                      <a:srgbClr val="F2646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1700" i="1">
                                    <a:solidFill>
                                      <a:srgbClr val="F26464"/>
                                    </a:solidFill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1700" i="1">
                                    <a:solidFill>
                                      <a:srgbClr val="F26464"/>
                                    </a:solidFill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  <m:sSup>
                                  <m:sSupPr>
                                    <m:ctrlPr>
                                      <a:rPr lang="ar-AE" sz="1700" i="1">
                                        <a:solidFill>
                                          <a:srgbClr val="F26464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ar-AE" sz="1700" i="1">
                                        <a:solidFill>
                                          <a:srgbClr val="F2646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ar-AE" sz="1700" i="1">
                                        <a:solidFill>
                                          <a:srgbClr val="F26464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</m:sSub>
                          </m:e>
                        </m:nary>
                        <m:r>
                          <a:rPr lang="ar-AE" sz="170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</m:t>
                        </m:r>
                        <m: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X</m:t>
                        </m:r>
                        <m: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 (</m:t>
                        </m:r>
                        <m: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en-US" sz="1700" b="0" i="1" smtClean="0">
                            <a:solidFill>
                              <a:srgbClr val="F2646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ar-AE" sz="1700" dirty="0">
                  <a:solidFill>
                    <a:srgbClr val="F26464"/>
                  </a:solidFill>
                </a:endParaRPr>
              </a:p>
            </p:txBody>
          </p:sp>
        </mc:Choice>
        <mc:Fallback>
          <p:sp>
            <p:nvSpPr>
              <p:cNvPr id="157" name="Google Shape;157;p20">
                <a:extLst>
                  <a:ext uri="{FF2B5EF4-FFF2-40B4-BE49-F238E27FC236}">
                    <a16:creationId xmlns:a16="http://schemas.microsoft.com/office/drawing/2014/main" id="{0AFF3425-A92B-664D-516C-C264E2AE1D9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2175" y="1225248"/>
                <a:ext cx="11360800" cy="4769091"/>
              </a:xfrm>
              <a:prstGeom prst="rect">
                <a:avLst/>
              </a:prstGeom>
              <a:blipFill>
                <a:blip r:embed="rId3"/>
                <a:stretch>
                  <a:fillRect l="-3541" b="-5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Google Shape;158;p20">
            <a:extLst>
              <a:ext uri="{FF2B5EF4-FFF2-40B4-BE49-F238E27FC236}">
                <a16:creationId xmlns:a16="http://schemas.microsoft.com/office/drawing/2014/main" id="{A3286FF4-5DD3-96E5-DB7C-E616CAC82342}"/>
              </a:ext>
            </a:extLst>
          </p:cNvPr>
          <p:cNvSpPr/>
          <p:nvPr/>
        </p:nvSpPr>
        <p:spPr>
          <a:xfrm>
            <a:off x="422175" y="1452281"/>
            <a:ext cx="11179049" cy="84939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179747A-866E-2B2B-B68D-AA42925AF5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70</a:t>
            </a:fld>
            <a:endParaRPr lang="e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0422C0-94A7-0ADC-4D47-AFD622E989AD}"/>
              </a:ext>
            </a:extLst>
          </p:cNvPr>
          <p:cNvCxnSpPr>
            <a:cxnSpLocks/>
          </p:cNvCxnSpPr>
          <p:nvPr/>
        </p:nvCxnSpPr>
        <p:spPr>
          <a:xfrm>
            <a:off x="1853394" y="6368643"/>
            <a:ext cx="87869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2F94DA9-DDD3-05FE-FA22-1658A7DBAB77}"/>
              </a:ext>
            </a:extLst>
          </p:cNvPr>
          <p:cNvSpPr txBox="1"/>
          <p:nvPr/>
        </p:nvSpPr>
        <p:spPr>
          <a:xfrm>
            <a:off x="1905316" y="6347170"/>
            <a:ext cx="8762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Fragkathoulas, C. (2024). FGCE: Feasible Group Counterfactuals for Auditing Fairness. arXiv:2410.22591. </a:t>
            </a:r>
          </a:p>
        </p:txBody>
      </p:sp>
      <p:sp>
        <p:nvSpPr>
          <p:cNvPr id="14" name="Date Placeholder 11">
            <a:extLst>
              <a:ext uri="{FF2B5EF4-FFF2-40B4-BE49-F238E27FC236}">
                <a16:creationId xmlns:a16="http://schemas.microsoft.com/office/drawing/2014/main" id="{EFD9B44A-7CFC-D320-0D37-C6996A3C1722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A8684C-4FA3-3DAE-82BB-25BAD7A25DF1}"/>
              </a:ext>
            </a:extLst>
          </p:cNvPr>
          <p:cNvSpPr txBox="1"/>
          <p:nvPr/>
        </p:nvSpPr>
        <p:spPr>
          <a:xfrm>
            <a:off x="409025" y="23373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dk1"/>
                </a:solidFill>
              </a:rPr>
              <a:t>The problem is like the k-center problem.</a:t>
            </a:r>
            <a:endParaRPr lang="en-US" dirty="0"/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0D65A3B1-EC73-6229-7D95-76F0F696C9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7B18DC34-DE7E-C4A5-2DE9-EBE15BF970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98BA244-5045-3EE2-6528-D0E8036ABF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50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>
          <a:extLst>
            <a:ext uri="{FF2B5EF4-FFF2-40B4-BE49-F238E27FC236}">
              <a16:creationId xmlns:a16="http://schemas.microsoft.com/office/drawing/2014/main" id="{FE830FE5-D751-47BA-0BB4-C51F84DB39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0">
            <a:extLst>
              <a:ext uri="{FF2B5EF4-FFF2-40B4-BE49-F238E27FC236}">
                <a16:creationId xmlns:a16="http://schemas.microsoft.com/office/drawing/2014/main" id="{29E5E81D-4B7A-61CA-BA7F-1C0B595068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3847" y="468333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l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rgbClr val="FF0000"/>
                </a:solidFill>
              </a:rPr>
              <a:t>overage</a:t>
            </a:r>
            <a:r>
              <a:rPr lang="el" dirty="0"/>
              <a:t>-Constrained </a:t>
            </a:r>
            <a:r>
              <a:rPr lang="en-US" dirty="0"/>
              <a:t>FACEGroup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7" name="Google Shape;157;p20">
                <a:extLst>
                  <a:ext uri="{FF2B5EF4-FFF2-40B4-BE49-F238E27FC236}">
                    <a16:creationId xmlns:a16="http://schemas.microsoft.com/office/drawing/2014/main" id="{F2FC441A-8C36-5AF1-44DD-DFE86F2E3FFC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22175" y="1225248"/>
                <a:ext cx="11179049" cy="4769091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 fontScale="85000" lnSpcReduction="20000"/>
              </a:bodyPr>
              <a:lstStyle/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200" b="1" dirty="0">
                    <a:solidFill>
                      <a:schemeClr val="dk1"/>
                    </a:solidFill>
                  </a:rPr>
                  <a:t>Problem</a:t>
                </a:r>
                <a:r>
                  <a:rPr lang="en-US" sz="2200" dirty="0">
                    <a:solidFill>
                      <a:schemeClr val="dk1"/>
                    </a:solidFill>
                  </a:rPr>
                  <a:t>: Given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ar-AE" sz="2200" i="1" dirty="0">
                    <a:solidFill>
                      <a:schemeClr val="dk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200" i="1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ar-AE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and coverage degree </a:t>
                </a:r>
                <a14:m>
                  <m:oMath xmlns:m="http://schemas.openxmlformats.org/officeDocument/2006/math"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2200" i="1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, find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with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|≤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 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200" dirty="0">
                    <a:solidFill>
                      <a:schemeClr val="dk1"/>
                    </a:solidFill>
                  </a:rPr>
                  <a:t>	s.t. 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𝑐𝑜𝑣𝑒𝑟𝑎𝑔𝑒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)≥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sz="2200" i="1" dirty="0">
                    <a:solidFill>
                      <a:schemeClr val="dk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200" i="1">
                        <a:solidFill>
                          <a:schemeClr val="dk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solidFill>
                      <a:schemeClr val="dk1"/>
                    </a:solidFill>
                  </a:rPr>
                  <a:t> is minimized.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br>
                  <a:rPr lang="en-US" sz="1733" dirty="0"/>
                </a:br>
                <a:endParaRPr lang="en-US" sz="1733" dirty="0"/>
              </a:p>
              <a:p>
                <a:pPr marL="0" indent="0">
                  <a:spcBef>
                    <a:spcPts val="1600"/>
                  </a:spcBef>
                  <a:buNone/>
                </a:pPr>
                <a:r>
                  <a:rPr lang="en-US" sz="1733" b="1" dirty="0"/>
                  <a:t>Greedy </a:t>
                </a:r>
                <a:r>
                  <a:rPr lang="en-US" sz="1733" b="1" dirty="0">
                    <a:solidFill>
                      <a:schemeClr val="dk1"/>
                    </a:solidFill>
                  </a:rPr>
                  <a:t>Solution</a:t>
                </a:r>
                <a:r>
                  <a:rPr lang="en-US" sz="1733" dirty="0">
                    <a:solidFill>
                      <a:schemeClr val="dk1"/>
                    </a:solidFill>
                  </a:rPr>
                  <a:t>:</a:t>
                </a: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700" dirty="0">
                    <a:solidFill>
                      <a:schemeClr val="dk1"/>
                    </a:solidFill>
                  </a:rPr>
                  <a:t>Initialize: Set a radius r as the maximum cost between any instance x and x’.</a:t>
                </a: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700" dirty="0">
                    <a:solidFill>
                      <a:schemeClr val="dk1"/>
                    </a:solidFill>
                  </a:rPr>
                  <a:t>Start: Pick the first counterfactual x’ </a:t>
                </a:r>
                <a:r>
                  <a:rPr lang="en-US" sz="1700" dirty="0">
                    <a:solidFill>
                      <a:srgbClr val="F26464"/>
                    </a:solidFill>
                  </a:rPr>
                  <a:t>arbitrarily.</a:t>
                </a:r>
              </a:p>
              <a:p>
                <a:pPr marL="952485" lvl="1" indent="-342900">
                  <a:spcBef>
                    <a:spcPts val="1600"/>
                  </a:spcBef>
                </a:pPr>
                <a:r>
                  <a:rPr lang="en-US" sz="1700" dirty="0">
                    <a:solidFill>
                      <a:schemeClr val="dk1"/>
                    </a:solidFill>
                  </a:rPr>
                  <a:t>Assign all instances x within radius r.</a:t>
                </a: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700" dirty="0">
                    <a:solidFill>
                      <a:schemeClr val="dk1"/>
                    </a:solidFill>
                  </a:rPr>
                  <a:t>Iteration t: Select the counterfactual </a:t>
                </a:r>
                <a:r>
                  <a:rPr lang="en-US" sz="1700" dirty="0">
                    <a:solidFill>
                      <a:srgbClr val="F26464"/>
                    </a:solidFill>
                  </a:rPr>
                  <a:t>farthest</a:t>
                </a:r>
                <a:r>
                  <a:rPr lang="en-US" sz="1700" dirty="0">
                    <a:solidFill>
                      <a:schemeClr val="dk1"/>
                    </a:solidFill>
                  </a:rPr>
                  <a:t> from those already chosen.</a:t>
                </a:r>
              </a:p>
              <a:p>
                <a:pPr marL="952485" lvl="1" indent="-342900">
                  <a:spcBef>
                    <a:spcPts val="1600"/>
                  </a:spcBef>
                </a:pPr>
                <a:r>
                  <a:rPr lang="en-US" sz="1700" dirty="0">
                    <a:solidFill>
                      <a:schemeClr val="dk1"/>
                    </a:solidFill>
                  </a:rPr>
                  <a:t>Assign all instances x within radius r.</a:t>
                </a:r>
              </a:p>
              <a:p>
                <a:pPr marL="342900" indent="-342900">
                  <a:spcBef>
                    <a:spcPts val="1600"/>
                  </a:spcBef>
                  <a:buFont typeface="+mj-lt"/>
                  <a:buAutoNum type="arabicPeriod"/>
                </a:pPr>
                <a:r>
                  <a:rPr lang="en-US" sz="1700" dirty="0">
                    <a:solidFill>
                      <a:schemeClr val="dk1"/>
                    </a:solidFill>
                  </a:rPr>
                  <a:t>Stop when coverage requirement is satisfied or k counterfactuals have been chosen.</a:t>
                </a:r>
              </a:p>
              <a:p>
                <a:pPr marL="0" indent="0">
                  <a:spcBef>
                    <a:spcPts val="1600"/>
                  </a:spcBef>
                  <a:buNone/>
                </a:pPr>
                <a:endParaRPr lang="en-US" sz="1700" dirty="0">
                  <a:solidFill>
                    <a:schemeClr val="dk1"/>
                  </a:solidFill>
                </a:endParaRPr>
              </a:p>
              <a:p>
                <a:pPr marL="342900" indent="-342900">
                  <a:spcBef>
                    <a:spcPts val="1600"/>
                  </a:spcBef>
                </a:pPr>
                <a:r>
                  <a:rPr lang="en-US" sz="1700" dirty="0"/>
                  <a:t>Use Binary search to find the </a:t>
                </a:r>
                <a:r>
                  <a:rPr lang="en-US" sz="1700" dirty="0">
                    <a:solidFill>
                      <a:srgbClr val="F26464"/>
                    </a:solidFill>
                  </a:rPr>
                  <a:t>smallest</a:t>
                </a:r>
                <a:r>
                  <a:rPr lang="en-US" sz="1700" dirty="0"/>
                  <a:t> r.</a:t>
                </a:r>
              </a:p>
            </p:txBody>
          </p:sp>
        </mc:Choice>
        <mc:Fallback xmlns="">
          <p:sp>
            <p:nvSpPr>
              <p:cNvPr id="157" name="Google Shape;157;p20">
                <a:extLst>
                  <a:ext uri="{FF2B5EF4-FFF2-40B4-BE49-F238E27FC236}">
                    <a16:creationId xmlns:a16="http://schemas.microsoft.com/office/drawing/2014/main" id="{F2FC441A-8C36-5AF1-44DD-DFE86F2E3FFC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22175" y="1225248"/>
                <a:ext cx="11179049" cy="4769091"/>
              </a:xfrm>
              <a:prstGeom prst="rect">
                <a:avLst/>
              </a:prstGeom>
              <a:blipFill>
                <a:blip r:embed="rId3"/>
                <a:stretch>
                  <a:fillRect l="-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8" name="Google Shape;158;p20">
            <a:extLst>
              <a:ext uri="{FF2B5EF4-FFF2-40B4-BE49-F238E27FC236}">
                <a16:creationId xmlns:a16="http://schemas.microsoft.com/office/drawing/2014/main" id="{E73F770A-CBCE-0D17-E5B2-267AB949C027}"/>
              </a:ext>
            </a:extLst>
          </p:cNvPr>
          <p:cNvSpPr/>
          <p:nvPr/>
        </p:nvSpPr>
        <p:spPr>
          <a:xfrm>
            <a:off x="422175" y="1452281"/>
            <a:ext cx="11179049" cy="84939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674EA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2400"/>
          </a:p>
        </p:txBody>
      </p:sp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77A769CE-F7A7-FB1F-E5F6-12A3257D2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01679" y="247985"/>
            <a:ext cx="1209040" cy="232157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7AADCD87-AE3B-189D-C144-0D27952BE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13520" y="-4683"/>
            <a:ext cx="1879600" cy="506046"/>
          </a:xfrm>
          <a:prstGeom prst="rect">
            <a:avLst/>
          </a:prstGeom>
        </p:spPr>
      </p:pic>
      <p:pic>
        <p:nvPicPr>
          <p:cNvPr id="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695F648-431D-7E20-6F3C-480BEFBCA4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" y="-1"/>
            <a:ext cx="425132" cy="50136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7B6E4A0-BB40-BC46-9850-68D8855B61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71</a:t>
            </a:fld>
            <a:endParaRPr lang="el"/>
          </a:p>
        </p:txBody>
      </p:sp>
      <p:sp>
        <p:nvSpPr>
          <p:cNvPr id="14" name="Date Placeholder 11">
            <a:extLst>
              <a:ext uri="{FF2B5EF4-FFF2-40B4-BE49-F238E27FC236}">
                <a16:creationId xmlns:a16="http://schemas.microsoft.com/office/drawing/2014/main" id="{0E574D76-B0E0-F357-5143-900B5952C9DF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111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/>
          <p:cNvSpPr txBox="1">
            <a:spLocks noGrp="1"/>
          </p:cNvSpPr>
          <p:nvPr>
            <p:ph type="title"/>
          </p:nvPr>
        </p:nvSpPr>
        <p:spPr>
          <a:xfrm>
            <a:off x="500377" y="52006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/>
              <a:t>FACEGroup</a:t>
            </a:r>
            <a:r>
              <a:rPr lang="el" dirty="0"/>
              <a:t> for Auditing Fairness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Google Shape;179;p22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8935" y="1323596"/>
                <a:ext cx="7374381" cy="5014335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 lnSpcReduction="10000"/>
              </a:bodyPr>
              <a:lstStyle/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000" dirty="0">
                    <a:solidFill>
                      <a:schemeClr val="dk1"/>
                    </a:solidFill>
                  </a:rPr>
                  <a:t>Group Fairness asks groups to be treated similarly.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000" dirty="0">
                    <a:solidFill>
                      <a:schemeClr val="dk1"/>
                    </a:solidFill>
                  </a:rPr>
                  <a:t>To audit fairness:</a:t>
                </a:r>
              </a:p>
              <a:p>
                <a:pPr marL="457200" indent="-457200">
                  <a:spcBef>
                    <a:spcPts val="1333"/>
                  </a:spcBef>
                  <a:buAutoNum type="arabicPeriod"/>
                </a:pPr>
                <a:r>
                  <a:rPr lang="en-US" sz="2000" dirty="0">
                    <a:solidFill>
                      <a:schemeClr val="dk1"/>
                    </a:solidFill>
                  </a:rPr>
                  <a:t>Define groups based on sensitive attributes.</a:t>
                </a:r>
              </a:p>
              <a:p>
                <a:pPr marL="457200" indent="-457200">
                  <a:spcBef>
                    <a:spcPts val="1333"/>
                  </a:spcBef>
                  <a:buAutoNum type="arabicPeriod"/>
                </a:pPr>
                <a:r>
                  <a:rPr lang="en-US" sz="2000" dirty="0">
                    <a:solidFill>
                      <a:schemeClr val="dk1"/>
                    </a:solidFill>
                  </a:rPr>
                  <a:t>Generate feasible GCEs for each group.</a:t>
                </a:r>
                <a:br>
                  <a:rPr lang="en-US" sz="2000" dirty="0">
                    <a:solidFill>
                      <a:schemeClr val="dk1"/>
                    </a:solidFill>
                  </a:rPr>
                </a:br>
                <a:endParaRPr lang="en-US" sz="2000" dirty="0">
                  <a:solidFill>
                    <a:schemeClr val="dk1"/>
                  </a:solidFill>
                </a:endParaRPr>
              </a:p>
              <a:p>
                <a:pPr marL="0" indent="0">
                  <a:spcBef>
                    <a:spcPts val="1333"/>
                  </a:spcBef>
                  <a:buNone/>
                </a:pPr>
                <a:br>
                  <a:rPr lang="en-US" sz="2000" dirty="0"/>
                </a:br>
                <a:r>
                  <a:rPr lang="en-US" sz="2000" dirty="0"/>
                  <a:t>FACEGroup</a:t>
                </a:r>
                <a:r>
                  <a:rPr lang="en-US" sz="2000" b="1" dirty="0">
                    <a:solidFill>
                      <a:schemeClr val="dk1"/>
                    </a:solidFill>
                  </a:rPr>
                  <a:t> can assess fairness in multiple levels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000" b="1" dirty="0">
                    <a:solidFill>
                      <a:schemeClr val="dk1"/>
                    </a:solidFill>
                  </a:rPr>
                  <a:t>Both </a:t>
                </a:r>
                <a:r>
                  <a:rPr lang="en-US" sz="2000" b="1" dirty="0">
                    <a:solidFill>
                      <a:srgbClr val="F26464"/>
                    </a:solidFill>
                  </a:rPr>
                  <a:t>groups</a:t>
                </a:r>
                <a:r>
                  <a:rPr lang="en-US" sz="2000" b="1" dirty="0">
                    <a:solidFill>
                      <a:schemeClr val="dk1"/>
                    </a:solidFill>
                  </a:rPr>
                  <a:t> and </a:t>
                </a:r>
                <a:r>
                  <a:rPr lang="en-US" sz="2000" b="1" dirty="0">
                    <a:solidFill>
                      <a:srgbClr val="F26464"/>
                    </a:solidFill>
                  </a:rPr>
                  <a:t>subgroups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000" dirty="0"/>
                  <a:t>e.g. groups defined by gender, subgroups defined by ethnicity.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endParaRPr lang="en-US" sz="2000" dirty="0"/>
              </a:p>
              <a:p>
                <a:pPr marL="0" indent="0">
                  <a:spcBef>
                    <a:spcPts val="1333"/>
                  </a:spcBef>
                  <a:buNone/>
                </a:pPr>
                <a:r>
                  <a:rPr lang="en-US" sz="2000" dirty="0"/>
                  <a:t>FACEGroup introduces fairness metrics parameterized by the number of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000" dirty="0"/>
                  <a:t> counterfactuals,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dirty="0" smtClean="0">
                        <a:latin typeface="Cambria Math" panose="02040503050406030204" pitchFamily="18" charset="0"/>
                      </a:rPr>
                      <m:t>max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𝑐𝑜𝑠𝑡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𝑐𝑜𝑣𝑒𝑟𝑎𝑔𝑒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i="1" dirty="0" smtClean="0">
                        <a:solidFill>
                          <a:srgbClr val="F26464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0" indent="0">
                  <a:spcBef>
                    <a:spcPts val="1333"/>
                  </a:spcBef>
                  <a:buNone/>
                </a:pPr>
                <a:endParaRPr sz="2000" b="1" dirty="0">
                  <a:solidFill>
                    <a:srgbClr val="F26464"/>
                  </a:solidFill>
                </a:endParaRPr>
              </a:p>
              <a:p>
                <a:pPr marL="0" indent="0">
                  <a:spcAft>
                    <a:spcPts val="1600"/>
                  </a:spcAft>
                  <a:buNone/>
                </a:pPr>
                <a:endParaRPr dirty="0"/>
              </a:p>
            </p:txBody>
          </p:sp>
        </mc:Choice>
        <mc:Fallback xmlns="">
          <p:sp>
            <p:nvSpPr>
              <p:cNvPr id="179" name="Google Shape;179;p2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935" y="1323596"/>
                <a:ext cx="7374381" cy="5014335"/>
              </a:xfrm>
              <a:prstGeom prst="rect">
                <a:avLst/>
              </a:prstGeom>
              <a:blipFill>
                <a:blip r:embed="rId3"/>
                <a:stretch>
                  <a:fillRect l="-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09DD1687-399F-D76A-0BE4-683701124F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72</a:t>
            </a:fld>
            <a:endParaRPr lang="el"/>
          </a:p>
        </p:txBody>
      </p:sp>
      <p:sp>
        <p:nvSpPr>
          <p:cNvPr id="27" name="Date Placeholder 11">
            <a:extLst>
              <a:ext uri="{FF2B5EF4-FFF2-40B4-BE49-F238E27FC236}">
                <a16:creationId xmlns:a16="http://schemas.microsoft.com/office/drawing/2014/main" id="{AED3F40C-76E9-ADBB-5CE7-BFA1C02BB665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6D3562DB-0D0F-5AF5-6ACC-E62D665856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636E2A8-E6CC-A015-91AE-616FD60D7A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0D530EE0-4905-C54F-3AF5-BFFA136288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5B4D5-9EF9-8D3F-B15E-76921C12FF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6289" y="1259782"/>
            <a:ext cx="3646055" cy="337179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1CD644D3-C2F2-26B1-BE8F-72A9E32A0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>
            <a:extLst>
              <a:ext uri="{FF2B5EF4-FFF2-40B4-BE49-F238E27FC236}">
                <a16:creationId xmlns:a16="http://schemas.microsoft.com/office/drawing/2014/main" id="{50A0CC0E-A8EE-5B26-2991-626F55D10D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377" y="52006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/>
              <a:t>FACEGroup</a:t>
            </a:r>
            <a:r>
              <a:rPr lang="el" dirty="0"/>
              <a:t> for Auditing Fairness</a:t>
            </a:r>
            <a:endParaRPr dirty="0"/>
          </a:p>
        </p:txBody>
      </p:sp>
      <p:sp>
        <p:nvSpPr>
          <p:cNvPr id="179" name="Google Shape;179;p22">
            <a:extLst>
              <a:ext uri="{FF2B5EF4-FFF2-40B4-BE49-F238E27FC236}">
                <a16:creationId xmlns:a16="http://schemas.microsoft.com/office/drawing/2014/main" id="{FAF9FAB8-A553-809B-8BBC-11FAE6CAA3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98935" y="1323596"/>
            <a:ext cx="7374381" cy="501433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 marL="0" indent="0">
              <a:spcAft>
                <a:spcPts val="1600"/>
              </a:spcAft>
              <a:buNone/>
            </a:pPr>
            <a:r>
              <a:rPr lang="en-US" sz="2400" dirty="0"/>
              <a:t>Burden-based fairness metrics:</a:t>
            </a:r>
            <a:br>
              <a:rPr lang="en-US" sz="2400" dirty="0"/>
            </a:br>
            <a:r>
              <a:rPr lang="en-US" sz="2400" dirty="0"/>
              <a:t>	</a:t>
            </a:r>
            <a:r>
              <a:rPr lang="en-US" sz="1400" dirty="0"/>
              <a:t>Burden: The average cost of a whole group getting the favorable outcome</a:t>
            </a:r>
          </a:p>
          <a:p>
            <a:pPr marL="457200" indent="-457200">
              <a:spcAft>
                <a:spcPts val="1600"/>
              </a:spcAft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26464"/>
                </a:solidFill>
              </a:rPr>
              <a:t>Minimum Resources </a:t>
            </a:r>
            <a:r>
              <a:rPr lang="en-US" sz="2400" dirty="0"/>
              <a:t>needed for </a:t>
            </a:r>
            <a:r>
              <a:rPr lang="en-US" sz="2400" dirty="0">
                <a:solidFill>
                  <a:srgbClr val="F26464"/>
                </a:solidFill>
              </a:rPr>
              <a:t>full</a:t>
            </a:r>
            <a:r>
              <a:rPr lang="en-US" sz="2400" dirty="0"/>
              <a:t> coverage:</a:t>
            </a:r>
          </a:p>
          <a:p>
            <a:pPr marL="1066785" lvl="1" indent="-457200">
              <a:spcAft>
                <a:spcPts val="1600"/>
              </a:spcAft>
            </a:pPr>
            <a:r>
              <a:rPr lang="en-US" sz="2000" dirty="0"/>
              <a:t>Minimum cost, number of counterfactuals</a:t>
            </a:r>
          </a:p>
          <a:p>
            <a:pPr marL="457200" indent="-457200">
              <a:spcAft>
                <a:spcPts val="1600"/>
              </a:spcAft>
            </a:pPr>
            <a:r>
              <a:rPr lang="en-US" sz="2400" dirty="0"/>
              <a:t> Area Under the Curve (</a:t>
            </a:r>
            <a:r>
              <a:rPr lang="en-US" sz="2400" dirty="0">
                <a:solidFill>
                  <a:srgbClr val="F26464"/>
                </a:solidFill>
              </a:rPr>
              <a:t>AUC</a:t>
            </a:r>
            <a:r>
              <a:rPr lang="en-US" sz="2400" dirty="0"/>
              <a:t>) scores and saturation  </a:t>
            </a:r>
            <a:br>
              <a:rPr lang="en-US" sz="2400" dirty="0"/>
            </a:br>
            <a:r>
              <a:rPr lang="en-US" sz="2400" dirty="0"/>
              <a:t> points (</a:t>
            </a:r>
            <a:r>
              <a:rPr lang="en-US" sz="2400" dirty="0">
                <a:solidFill>
                  <a:srgbClr val="F26464"/>
                </a:solidFill>
              </a:rPr>
              <a:t>SP</a:t>
            </a:r>
            <a:r>
              <a:rPr lang="en-US" sz="2400" dirty="0"/>
              <a:t>):</a:t>
            </a:r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2B912B62-2406-3A9C-57EF-82FBB84E91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73</a:t>
            </a:fld>
            <a:endParaRPr lang="el"/>
          </a:p>
        </p:txBody>
      </p:sp>
      <p:sp>
        <p:nvSpPr>
          <p:cNvPr id="27" name="Date Placeholder 11">
            <a:extLst>
              <a:ext uri="{FF2B5EF4-FFF2-40B4-BE49-F238E27FC236}">
                <a16:creationId xmlns:a16="http://schemas.microsoft.com/office/drawing/2014/main" id="{EF52B5E9-0F3C-F4A5-6069-5E5EC6117FE7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C8BFC-8BF7-9D1E-9BC1-EC1EF1B598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" r="484"/>
          <a:stretch>
            <a:fillRect/>
          </a:stretch>
        </p:blipFill>
        <p:spPr>
          <a:xfrm>
            <a:off x="2658533" y="4225895"/>
            <a:ext cx="7040034" cy="1893730"/>
          </a:xfrm>
          <a:prstGeom prst="rect">
            <a:avLst/>
          </a:prstGeom>
        </p:spPr>
      </p:pic>
      <p:pic>
        <p:nvPicPr>
          <p:cNvPr id="5" name="Graphic 4" descr="Badge 1 outline">
            <a:extLst>
              <a:ext uri="{FF2B5EF4-FFF2-40B4-BE49-F238E27FC236}">
                <a16:creationId xmlns:a16="http://schemas.microsoft.com/office/drawing/2014/main" id="{87D602DA-4E39-669E-E9E1-A5107C373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3847" y="1452509"/>
            <a:ext cx="287867" cy="287867"/>
          </a:xfrm>
          <a:prstGeom prst="rect">
            <a:avLst/>
          </a:prstGeom>
        </p:spPr>
      </p:pic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D3393BE-091E-DC95-7A45-4E799D57FA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DE83F805-0B5A-4A82-9772-64A2DF484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BAAC9B55-2B96-4A07-DBF4-A6BA469107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CE9837-BBED-7DE4-F677-E5A2B18A54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1495" y="1259782"/>
            <a:ext cx="3050849" cy="282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485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36D6D0F3-186B-B8A8-E0E6-DD90555A4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>
            <a:extLst>
              <a:ext uri="{FF2B5EF4-FFF2-40B4-BE49-F238E27FC236}">
                <a16:creationId xmlns:a16="http://schemas.microsoft.com/office/drawing/2014/main" id="{E79FFE82-5159-DAC4-182A-A1C7A160C8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377" y="52006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/>
              <a:t>FACEGroup</a:t>
            </a:r>
            <a:r>
              <a:rPr lang="el" dirty="0"/>
              <a:t> for Auditing Fairness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Google Shape;179;p22">
                <a:extLst>
                  <a:ext uri="{FF2B5EF4-FFF2-40B4-BE49-F238E27FC236}">
                    <a16:creationId xmlns:a16="http://schemas.microsoft.com/office/drawing/2014/main" id="{6A436B6F-AB58-BB5C-86EB-03E7C5CCABC7}"/>
                  </a:ext>
                </a:extLst>
              </p:cNvPr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98935" y="1323596"/>
                <a:ext cx="7374381" cy="5014335"/>
              </a:xfrm>
              <a:prstGeom prst="rect">
                <a:avLst/>
              </a:prstGeom>
            </p:spPr>
            <p:txBody>
              <a:bodyPr spcFirstLastPara="1" vert="horz" wrap="square" lIns="121900" tIns="121900" rIns="121900" bIns="121900" rtlCol="0" anchor="t" anchorCtr="0">
                <a:normAutofit/>
              </a:bodyPr>
              <a:lstStyle/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sz="2400" dirty="0"/>
                  <a:t>Attribute Change Frequency: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r>
                  <a:rPr lang="en-US" sz="2400" dirty="0"/>
                  <a:t>Measure feature importance by counting </a:t>
                </a:r>
                <a:r>
                  <a:rPr lang="en-US" sz="2400" dirty="0">
                    <a:solidFill>
                      <a:srgbClr val="F26464"/>
                    </a:solidFill>
                  </a:rPr>
                  <a:t>how often a feature change</a:t>
                </a:r>
                <a:r>
                  <a:rPr lang="en-US" sz="2400" dirty="0"/>
                  <a:t> is required to alter an outcome for a (sub)group.</a:t>
                </a:r>
              </a:p>
              <a:p>
                <a:pPr marL="0" indent="0">
                  <a:spcAft>
                    <a:spcPts val="1600"/>
                  </a:spcAft>
                  <a:buNone/>
                </a:pPr>
                <a:endParaRPr lang="en-US" sz="2400" dirty="0"/>
              </a:p>
              <a:p>
                <a:pPr marL="0" indent="0">
                  <a:spcAft>
                    <a:spcPts val="16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ACF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∈</m:t>
                          </m:r>
                          <m:r>
                            <m:rPr>
                              <m:sty m:val="p"/>
                            </m:r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</m:sub>
                        <m:sup/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x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x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9" name="Google Shape;179;p22">
                <a:extLst>
                  <a:ext uri="{FF2B5EF4-FFF2-40B4-BE49-F238E27FC236}">
                    <a16:creationId xmlns:a16="http://schemas.microsoft.com/office/drawing/2014/main" id="{6A436B6F-AB58-BB5C-86EB-03E7C5CCABC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935" y="1323596"/>
                <a:ext cx="7374381" cy="5014335"/>
              </a:xfrm>
              <a:prstGeom prst="rect">
                <a:avLst/>
              </a:prstGeom>
              <a:blipFill>
                <a:blip r:embed="rId3"/>
                <a:stretch>
                  <a:fillRect l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9F8DBF4B-30AD-F4BE-5A02-6C6DD205A9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74</a:t>
            </a:fld>
            <a:endParaRPr lang="el"/>
          </a:p>
        </p:txBody>
      </p:sp>
      <p:sp>
        <p:nvSpPr>
          <p:cNvPr id="27" name="Date Placeholder 11">
            <a:extLst>
              <a:ext uri="{FF2B5EF4-FFF2-40B4-BE49-F238E27FC236}">
                <a16:creationId xmlns:a16="http://schemas.microsoft.com/office/drawing/2014/main" id="{7E81F47D-39B7-21FB-7505-084D42403002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2F9035B9-5CA0-C9BC-C352-BC38A3C9C7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0720" y="1452509"/>
            <a:ext cx="2423752" cy="2255891"/>
          </a:xfrm>
          <a:prstGeom prst="rect">
            <a:avLst/>
          </a:prstGeom>
        </p:spPr>
      </p:pic>
      <p:pic>
        <p:nvPicPr>
          <p:cNvPr id="7" name="Graphic 6" descr="Badge outline">
            <a:extLst>
              <a:ext uri="{FF2B5EF4-FFF2-40B4-BE49-F238E27FC236}">
                <a16:creationId xmlns:a16="http://schemas.microsoft.com/office/drawing/2014/main" id="{63F44729-4903-CCB6-E6EA-22F1CB994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3847" y="1452509"/>
            <a:ext cx="287867" cy="287867"/>
          </a:xfrm>
          <a:prstGeom prst="rect">
            <a:avLst/>
          </a:prstGeom>
        </p:spPr>
      </p:pic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AA22C11C-1095-CDCD-46D3-77D660CA04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D22FCEB-81AC-119E-4BB5-527BA435BC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91E8CC66-BA89-BD09-465D-92F5C594F1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9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>
          <a:extLst>
            <a:ext uri="{FF2B5EF4-FFF2-40B4-BE49-F238E27FC236}">
              <a16:creationId xmlns:a16="http://schemas.microsoft.com/office/drawing/2014/main" id="{E9A4ACEE-69D1-6D15-995D-4E29145ED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2">
            <a:extLst>
              <a:ext uri="{FF2B5EF4-FFF2-40B4-BE49-F238E27FC236}">
                <a16:creationId xmlns:a16="http://schemas.microsoft.com/office/drawing/2014/main" id="{C87ED484-4EA8-F5EC-6313-42CA87E2C3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377" y="52006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n-US" dirty="0"/>
              <a:t>FACEGroup – Experimental Setups</a:t>
            </a:r>
            <a:endParaRPr dirty="0"/>
          </a:p>
        </p:txBody>
      </p:sp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252016E1-6E17-BA05-27CB-2D7032BB79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75</a:t>
            </a:fld>
            <a:endParaRPr lang="el"/>
          </a:p>
        </p:txBody>
      </p:sp>
      <p:sp>
        <p:nvSpPr>
          <p:cNvPr id="27" name="Date Placeholder 11">
            <a:extLst>
              <a:ext uri="{FF2B5EF4-FFF2-40B4-BE49-F238E27FC236}">
                <a16:creationId xmlns:a16="http://schemas.microsoft.com/office/drawing/2014/main" id="{601F361A-443E-5860-3B10-75DB48AB7CCE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E844D5-D95E-C796-6246-F0889AB3B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700" y="2988770"/>
            <a:ext cx="6459443" cy="3078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B0996A-3C74-24B5-A0A8-07B1AE3F62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53" y="1793710"/>
            <a:ext cx="4555047" cy="2390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66A5C8-BB8C-97BD-2B10-555FD33FDF90}"/>
              </a:ext>
            </a:extLst>
          </p:cNvPr>
          <p:cNvSpPr txBox="1"/>
          <p:nvPr/>
        </p:nvSpPr>
        <p:spPr>
          <a:xfrm>
            <a:off x="1079499" y="1138930"/>
            <a:ext cx="6328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4E6B7C"/>
                </a:solidFill>
              </a:rPr>
              <a:t>Adult dataset (predicts income &gt;50K based on demographics)</a:t>
            </a:r>
          </a:p>
        </p:txBody>
      </p:sp>
      <p:pic>
        <p:nvPicPr>
          <p:cNvPr id="2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8D31BF7-B78C-7FEB-6D4F-7B35C9A98B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D0D2C83-B425-AC4C-FFE5-41CD3A19FC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EB610361-2B0C-ADCC-7BA9-DE99F3041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209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5"/>
          <p:cNvSpPr txBox="1">
            <a:spLocks noGrp="1"/>
          </p:cNvSpPr>
          <p:nvPr>
            <p:ph type="title"/>
          </p:nvPr>
        </p:nvSpPr>
        <p:spPr>
          <a:xfrm>
            <a:off x="506413" y="676881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l" dirty="0"/>
              <a:t>Auditing Fairness</a:t>
            </a:r>
            <a:endParaRPr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785B75-CC22-1C4E-4773-B3B8298040EC}"/>
                  </a:ext>
                </a:extLst>
              </p:cNvPr>
              <p:cNvSpPr txBox="1"/>
              <p:nvPr/>
            </p:nvSpPr>
            <p:spPr>
              <a:xfrm>
                <a:off x="506413" y="1440481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/>
                  <a:t>Minimum Resources needed for full coverage</a:t>
                </a:r>
              </a:p>
              <a:p>
                <a:pPr lvl="1"/>
                <a:r>
                  <a:rPr lang="en-US" sz="1600" dirty="0"/>
                  <a:t>Minimum maximum cost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), number of CFEs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dirty="0"/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C785B75-CC22-1C4E-4773-B3B829804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13" y="1440481"/>
                <a:ext cx="6096000" cy="646331"/>
              </a:xfrm>
              <a:prstGeom prst="rect">
                <a:avLst/>
              </a:prstGeom>
              <a:blipFill>
                <a:blip r:embed="rId9"/>
                <a:stretch>
                  <a:fillRect l="-1000" t="-4717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C1AC382-A12D-9437-80E2-1EDA700DFB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76</a:t>
            </a:fld>
            <a:endParaRPr lang="el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21971891-5661-809F-BC90-CFB0B930E80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A4C120-6974-6A88-4E33-86185EE0D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413" y="2204081"/>
            <a:ext cx="5589587" cy="1657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926A9F-7BD5-F666-852E-5303E6F01E98}"/>
                  </a:ext>
                </a:extLst>
              </p:cNvPr>
              <p:cNvSpPr txBox="1"/>
              <p:nvPr/>
            </p:nvSpPr>
            <p:spPr>
              <a:xfrm>
                <a:off x="6300771" y="2445722"/>
                <a:ext cx="5074196" cy="69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1" dirty="0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Males</m:t>
                    </m:r>
                    <m:r>
                      <a:rPr lang="en-US" sz="1400" b="0" i="1" dirty="0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more fragmented subgroups, higher overall burdens.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 dirty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Blacks</m:t>
                    </m:r>
                  </m:oMath>
                </a14:m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(both groups): </a:t>
                </a: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high burdens</a:t>
                </a: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⇒ disproportionate impact.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1926A9F-7BD5-F666-852E-5303E6F01E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0771" y="2445722"/>
                <a:ext cx="5074196" cy="698717"/>
              </a:xfrm>
              <a:prstGeom prst="rect">
                <a:avLst/>
              </a:prstGeom>
              <a:blipFill>
                <a:blip r:embed="rId1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BA0C2DB-DCB2-6498-11AB-EA7C6B716B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072"/>
          <a:stretch>
            <a:fillRect/>
          </a:stretch>
        </p:blipFill>
        <p:spPr>
          <a:xfrm>
            <a:off x="2707217" y="4477201"/>
            <a:ext cx="8667750" cy="1740422"/>
          </a:xfrm>
          <a:prstGeom prst="rect">
            <a:avLst/>
          </a:prstGeom>
        </p:spPr>
      </p:pic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1353D567-AA24-D646-AA88-735EE7CF859B}"/>
              </a:ext>
            </a:extLst>
          </p:cNvPr>
          <p:cNvCxnSpPr>
            <a:cxnSpLocks/>
          </p:cNvCxnSpPr>
          <p:nvPr/>
        </p:nvCxnSpPr>
        <p:spPr>
          <a:xfrm>
            <a:off x="2707217" y="4415367"/>
            <a:ext cx="984250" cy="93204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Curved 18">
            <a:extLst>
              <a:ext uri="{FF2B5EF4-FFF2-40B4-BE49-F238E27FC236}">
                <a16:creationId xmlns:a16="http://schemas.microsoft.com/office/drawing/2014/main" id="{6988215C-3B82-2F7C-9B22-2440216D2068}"/>
              </a:ext>
            </a:extLst>
          </p:cNvPr>
          <p:cNvCxnSpPr>
            <a:cxnSpLocks/>
          </p:cNvCxnSpPr>
          <p:nvPr/>
        </p:nvCxnSpPr>
        <p:spPr>
          <a:xfrm>
            <a:off x="3199342" y="4415367"/>
            <a:ext cx="984250" cy="93204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D560A52-B198-55F5-3CDB-802BC50A02D6}"/>
              </a:ext>
            </a:extLst>
          </p:cNvPr>
          <p:cNvSpPr txBox="1"/>
          <p:nvPr/>
        </p:nvSpPr>
        <p:spPr>
          <a:xfrm>
            <a:off x="954040" y="4184674"/>
            <a:ext cx="25045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Number of counterfactuals	   Cost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1539348-5B3E-39CC-80CC-CD7A7C162397}"/>
              </a:ext>
            </a:extLst>
          </p:cNvPr>
          <p:cNvSpPr/>
          <p:nvPr/>
        </p:nvSpPr>
        <p:spPr>
          <a:xfrm>
            <a:off x="3691467" y="5579533"/>
            <a:ext cx="232833" cy="520700"/>
          </a:xfrm>
          <a:prstGeom prst="rect">
            <a:avLst/>
          </a:prstGeom>
          <a:noFill/>
          <a:ln>
            <a:solidFill>
              <a:srgbClr val="F26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9D7166-3335-6512-DAA0-9F63258180E2}"/>
              </a:ext>
            </a:extLst>
          </p:cNvPr>
          <p:cNvSpPr/>
          <p:nvPr/>
        </p:nvSpPr>
        <p:spPr>
          <a:xfrm>
            <a:off x="10447867" y="5579533"/>
            <a:ext cx="848744" cy="520700"/>
          </a:xfrm>
          <a:prstGeom prst="rect">
            <a:avLst/>
          </a:prstGeom>
          <a:noFill/>
          <a:ln>
            <a:solidFill>
              <a:srgbClr val="F26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1EF2C0ED-DC1A-9500-64D3-0460BF076A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72E66B8-4E0C-AF66-7A68-4D91F0977B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391BEC31-95B2-EEE0-ABA0-8A37A5CC2DF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3D7030DD-DC97-C36B-F553-C60FD344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4875C-3B75-AF5F-8CBA-605AACD1D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730" y="1790701"/>
            <a:ext cx="6767469" cy="4141982"/>
          </a:xfrm>
          <a:prstGeom prst="rect">
            <a:avLst/>
          </a:prstGeom>
        </p:spPr>
      </p:pic>
      <p:sp>
        <p:nvSpPr>
          <p:cNvPr id="195" name="Google Shape;195;p25">
            <a:extLst>
              <a:ext uri="{FF2B5EF4-FFF2-40B4-BE49-F238E27FC236}">
                <a16:creationId xmlns:a16="http://schemas.microsoft.com/office/drawing/2014/main" id="{159003AE-014C-D214-45EF-27016F3329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0931" y="623622"/>
            <a:ext cx="7884612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>
              <a:buClr>
                <a:schemeClr val="dk1"/>
              </a:buClr>
              <a:buSzPct val="39285"/>
            </a:pPr>
            <a:r>
              <a:rPr lang="el" dirty="0"/>
              <a:t>Auditing Fairnes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58352-51FB-7B57-9F00-E7615C42FB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77</a:t>
            </a:fld>
            <a:endParaRPr lang="el"/>
          </a:p>
        </p:txBody>
      </p: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F8D9EC7A-3E3F-09FD-6427-BE225DFAA3C5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074574-76A9-C6C5-E6F9-7CA8DB700B44}"/>
                  </a:ext>
                </a:extLst>
              </p:cNvPr>
              <p:cNvSpPr txBox="1"/>
              <p:nvPr/>
            </p:nvSpPr>
            <p:spPr>
              <a:xfrm>
                <a:off x="478000" y="2167467"/>
                <a:ext cx="4220999" cy="263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kern="0" dirty="0"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kern="0">
                        <a:solidFill>
                          <a:srgbClr val="4A86E8"/>
                        </a:solidFill>
                        <a:latin typeface="Cambria Math" panose="02040503050406030204" pitchFamily="18" charset="0"/>
                        <a:ea typeface="Arial"/>
                        <a:cs typeface="Arial" panose="020B0604020202020204" pitchFamily="34" charset="0"/>
                        <a:sym typeface="Arial"/>
                      </a:rPr>
                      <m:t>𝑘𝐴𝑈𝐶</m:t>
                    </m:r>
                  </m:oMath>
                </a14:m>
                <a:r>
                  <a:rPr lang="en-US" sz="1400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1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Males</m:t>
                    </m:r>
                  </m:oMath>
                </a14:m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better at </a:t>
                </a:r>
                <a14:m>
                  <m:oMath xmlns:m="http://schemas.openxmlformats.org/officeDocument/2006/math">
                    <m:r>
                      <a:rPr lang="en-US" sz="1400" i="1" kern="0">
                        <a:solidFill>
                          <a:srgbClr val="4E6B7C"/>
                        </a:solidFill>
                        <a:latin typeface="Cambria Math" panose="02040503050406030204" pitchFamily="18" charset="0"/>
                        <a:ea typeface="Arial"/>
                        <a:cs typeface="Arial" panose="020B0604020202020204" pitchFamily="34" charset="0"/>
                        <a:sym typeface="Arial"/>
                      </a:rPr>
                      <m:t>𝑘</m:t>
                    </m:r>
                    <m:r>
                      <a:rPr lang="en-US" sz="1400" i="1" kern="0">
                        <a:solidFill>
                          <a:srgbClr val="4E6B7C"/>
                        </a:solidFill>
                        <a:latin typeface="Cambria Math" panose="02040503050406030204" pitchFamily="18" charset="0"/>
                        <a:ea typeface="Arial"/>
                        <a:cs typeface="Arial" panose="020B0604020202020204" pitchFamily="34" charset="0"/>
                        <a:sym typeface="Arial"/>
                      </a:rPr>
                      <m:t>=1</m:t>
                    </m:r>
                  </m:oMath>
                </a14:m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, but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1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Females</m:t>
                    </m:r>
                  </m:oMath>
                </a14:m>
                <a:r>
                  <a:rPr lang="en-US" sz="1400" dirty="0"/>
                  <a:t> </a:t>
                </a:r>
                <a:br>
                  <a:rPr lang="en-US" sz="1400" dirty="0"/>
                </a:br>
                <a:r>
                  <a:rPr lang="en-US" sz="1400" dirty="0"/>
                  <a:t> </a:t>
                </a: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saturate earlier, </a:t>
                </a: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more efficient overall.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400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d</a:t>
                </a:r>
                <a14:m>
                  <m:oMath xmlns:m="http://schemas.openxmlformats.org/officeDocument/2006/math">
                    <m:r>
                      <a:rPr lang="en-US" sz="1400" i="1" kern="0">
                        <a:solidFill>
                          <a:srgbClr val="4A86E8"/>
                        </a:solidFill>
                        <a:latin typeface="Cambria Math" panose="02040503050406030204" pitchFamily="18" charset="0"/>
                        <a:ea typeface="Arial"/>
                        <a:cs typeface="Arial" panose="020B0604020202020204" pitchFamily="34" charset="0"/>
                        <a:sym typeface="Arial"/>
                      </a:rPr>
                      <m:t>𝐴𝑈𝐶</m:t>
                    </m:r>
                  </m:oMath>
                </a14:m>
                <a:r>
                  <a:rPr lang="en-US" sz="1400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b="0" i="1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Females</m:t>
                    </m:r>
                    <m:r>
                      <a:rPr lang="en-US" sz="1400" b="0" i="1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gains more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from cost </a:t>
                </a:r>
                <a:b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relaxations.</a:t>
                </a:r>
                <a:endParaRPr lang="en-US" sz="1400" kern="0" dirty="0"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400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c</a:t>
                </a:r>
                <a14:m>
                  <m:oMath xmlns:m="http://schemas.openxmlformats.org/officeDocument/2006/math">
                    <m:r>
                      <a:rPr lang="en-US" sz="1400" i="1" kern="0">
                        <a:solidFill>
                          <a:srgbClr val="4A86E8"/>
                        </a:solidFill>
                        <a:latin typeface="Cambria Math" panose="02040503050406030204" pitchFamily="18" charset="0"/>
                        <a:ea typeface="Arial"/>
                        <a:cs typeface="Arial" panose="020B0604020202020204" pitchFamily="34" charset="0"/>
                        <a:sym typeface="Arial"/>
                      </a:rPr>
                      <m:t>𝐴𝑈𝐶</m:t>
                    </m:r>
                  </m:oMath>
                </a14:m>
                <a:r>
                  <a:rPr lang="en-US" sz="1400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:</a:t>
                </a:r>
                <a:r>
                  <a:rPr lang="en-US" sz="1400" dirty="0">
                    <a:solidFill>
                      <a:srgbClr val="4A86E8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Males</m:t>
                    </m:r>
                    <m:r>
                      <a:rPr lang="en-US" sz="1400" i="1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inefficient at full coverage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1)</m:t>
                    </m:r>
                  </m:oMath>
                </a14:m>
                <a:endParaRPr lang="en-US" sz="1400" dirty="0">
                  <a:latin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Overall,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00" i="1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Males</m:t>
                    </m:r>
                    <m:r>
                      <a:rPr lang="en-US" sz="1400" i="1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needs </a:t>
                </a: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more</a:t>
                </a: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and </a:t>
                </a: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costlier</a:t>
                </a: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CFs </a:t>
                </a:r>
                <a:b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</a:br>
                <a:r>
                  <a:rPr lang="en-US" sz="14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to achieve similar results ⇒ </a:t>
                </a: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systematic  </a:t>
                </a:r>
                <a:b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</a:br>
                <a:r>
                  <a:rPr lang="en-US" sz="14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disadvantage.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B074574-76A9-C6C5-E6F9-7CA8DB70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000" y="2167467"/>
                <a:ext cx="4220999" cy="2637710"/>
              </a:xfrm>
              <a:prstGeom prst="rect">
                <a:avLst/>
              </a:prstGeom>
              <a:blipFill>
                <a:blip r:embed="rId4"/>
                <a:stretch>
                  <a:fillRect l="-144" b="-16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36C51477-D301-51D7-D48C-A93825FFFEA0}"/>
              </a:ext>
            </a:extLst>
          </p:cNvPr>
          <p:cNvSpPr/>
          <p:nvPr/>
        </p:nvSpPr>
        <p:spPr>
          <a:xfrm rot="16200000">
            <a:off x="10183284" y="1500716"/>
            <a:ext cx="169335" cy="2137832"/>
          </a:xfrm>
          <a:prstGeom prst="rect">
            <a:avLst/>
          </a:prstGeom>
          <a:noFill/>
          <a:ln>
            <a:solidFill>
              <a:srgbClr val="F26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1C0C76-D88F-D2EF-6E36-47E9FE03667C}"/>
              </a:ext>
            </a:extLst>
          </p:cNvPr>
          <p:cNvSpPr/>
          <p:nvPr/>
        </p:nvSpPr>
        <p:spPr>
          <a:xfrm rot="16200000">
            <a:off x="10183284" y="4722283"/>
            <a:ext cx="169335" cy="2137832"/>
          </a:xfrm>
          <a:prstGeom prst="rect">
            <a:avLst/>
          </a:prstGeom>
          <a:noFill/>
          <a:ln>
            <a:solidFill>
              <a:srgbClr val="F26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38D58E-58A1-3A47-D2BD-A98B61F765F3}"/>
              </a:ext>
            </a:extLst>
          </p:cNvPr>
          <p:cNvSpPr/>
          <p:nvPr/>
        </p:nvSpPr>
        <p:spPr>
          <a:xfrm rot="16200000">
            <a:off x="7747002" y="3829393"/>
            <a:ext cx="169335" cy="474135"/>
          </a:xfrm>
          <a:prstGeom prst="rect">
            <a:avLst/>
          </a:prstGeom>
          <a:noFill/>
          <a:ln>
            <a:solidFill>
              <a:srgbClr val="F26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8207E1-0D04-4329-FF60-C37AE9F010B2}"/>
              </a:ext>
            </a:extLst>
          </p:cNvPr>
          <p:cNvSpPr/>
          <p:nvPr/>
        </p:nvSpPr>
        <p:spPr>
          <a:xfrm rot="16200000">
            <a:off x="10078683" y="3140246"/>
            <a:ext cx="433573" cy="2082800"/>
          </a:xfrm>
          <a:prstGeom prst="rect">
            <a:avLst/>
          </a:prstGeom>
          <a:noFill/>
          <a:ln>
            <a:solidFill>
              <a:srgbClr val="F264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E329AF5-720F-2C06-4652-94CA09B7EA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ADA9CE7-A99D-4E22-45F8-7E0782F18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9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830EFCDE-5C01-0F8A-60FD-DB2B62228D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929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6"/>
          <p:cNvSpPr txBox="1">
            <a:spLocks noGrp="1"/>
          </p:cNvSpPr>
          <p:nvPr>
            <p:ph type="title"/>
          </p:nvPr>
        </p:nvSpPr>
        <p:spPr>
          <a:xfrm>
            <a:off x="506413" y="573939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l" dirty="0"/>
              <a:t>Auditing Fairnes</a:t>
            </a:r>
            <a:r>
              <a:rPr lang="en-US" dirty="0"/>
              <a:t>s</a:t>
            </a:r>
            <a:endParaRPr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8C9451-90BB-D297-0948-EFC1FBE23E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78</a:t>
            </a:fld>
            <a:endParaRPr lang="el"/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47B9191C-B258-09FA-6DF3-78B77A906792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AF52AF8-BF44-F9EF-9F69-8EC67923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36" y="2311602"/>
            <a:ext cx="7215022" cy="14568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0B3ECB-EA0E-3322-9EE6-EB9CE5858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036" y="4060621"/>
            <a:ext cx="7215022" cy="13982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ED45363-7D98-6D7C-1C4B-3BE9B74E25CC}"/>
              </a:ext>
            </a:extLst>
          </p:cNvPr>
          <p:cNvSpPr txBox="1"/>
          <p:nvPr/>
        </p:nvSpPr>
        <p:spPr>
          <a:xfrm>
            <a:off x="1401233" y="1140508"/>
            <a:ext cx="297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Attribute Change Frequency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1D9DAA-2CA9-BDA5-7A87-083649DF0569}"/>
                  </a:ext>
                </a:extLst>
              </p:cNvPr>
              <p:cNvSpPr txBox="1"/>
              <p:nvPr/>
            </p:nvSpPr>
            <p:spPr>
              <a:xfrm>
                <a:off x="506413" y="2186109"/>
                <a:ext cx="3511020" cy="3609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b="1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Age</a:t>
                </a:r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2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increases are </a:t>
                </a:r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the most frequent </a:t>
                </a:r>
                <a:r>
                  <a:rPr lang="en-US" sz="12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⇒</a:t>
                </a:r>
                <a:r>
                  <a:rPr lang="en-US" sz="1200" kern="0" dirty="0">
                    <a:solidFill>
                      <a:srgbClr val="4A86E8"/>
                    </a:solidFill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 proxy for experience/stability</a:t>
                </a:r>
                <a:r>
                  <a:rPr lang="en-US" sz="1200" kern="0" dirty="0">
                    <a:latin typeface="Arial" panose="020B0604020202020204" pitchFamily="34" charset="0"/>
                    <a:ea typeface="Arial"/>
                    <a:cs typeface="Arial" panose="020B0604020202020204" pitchFamily="34" charset="0"/>
                    <a:sym typeface="Arial"/>
                  </a:rPr>
                  <a:t>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4A86E8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dirty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fewest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changes compared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</m:sub>
                    </m:sSub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i="1" dirty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Avoids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modifying </a:t>
                </a:r>
                <a:r>
                  <a:rPr lang="en-US" sz="1200" i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relationship/marital status.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i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4A86E8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200" i="1" dirty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dirty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despite </a:t>
                </a:r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similar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CFE difficulty (Table: Minimum Resources),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require career related changes</a:t>
                </a:r>
                <a:r>
                  <a:rPr lang="en-US" sz="1200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while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i="1" dirty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kern="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depend on increasing </a:t>
                </a:r>
                <a:r>
                  <a:rPr lang="en-US" sz="1200" i="1" kern="0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capital gain.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i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Capital gain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changes appear </a:t>
                </a:r>
                <a:r>
                  <a:rPr lang="en-US" sz="120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only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200" i="1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1200" kern="0" dirty="0">
                    <a:solidFill>
                      <a:srgbClr val="4A86E8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–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𝑊𝐶𝐶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200" b="0" i="1" dirty="0" smtClean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200" i="1" dirty="0">
                            <a:solidFill>
                              <a:srgbClr val="4A86E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200" i="1" dirty="0">
                        <a:solidFill>
                          <a:srgbClr val="4A86E8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CFEs </a:t>
                </a:r>
                <a:r>
                  <a:rPr lang="en-US" sz="120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avoid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relationship status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200" dirty="0">
                    <a:solidFill>
                      <a:srgbClr val="4E6B7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favor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career e.g., </a:t>
                </a: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education, occupation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) related change.</a:t>
                </a:r>
                <a:endParaRPr lang="en-US" sz="1200" i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i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i="1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51D9DAA-2CA9-BDA5-7A87-083649DF0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13" y="2186109"/>
                <a:ext cx="3511020" cy="3609193"/>
              </a:xfrm>
              <a:prstGeom prst="rect">
                <a:avLst/>
              </a:prstGeom>
              <a:blipFill>
                <a:blip r:embed="rId9"/>
                <a:stretch>
                  <a:fillRect t="-338" r="-3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4240F8-A57A-64FC-841C-369A941DA8BB}"/>
                  </a:ext>
                </a:extLst>
              </p:cNvPr>
              <p:cNvSpPr txBox="1"/>
              <p:nvPr/>
            </p:nvSpPr>
            <p:spPr>
              <a:xfrm>
                <a:off x="5533820" y="2025538"/>
                <a:ext cx="622099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Blacks (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𝑊𝐶𝐶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sz="1100" dirty="0"/>
                  <a:t>)                           Amer-Indian-Eskimos (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𝑊𝐶𝐶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1100" dirty="0"/>
                  <a:t>)                  Asian-Pacific-Islander (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𝑊𝐶𝐶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100" dirty="0"/>
                  <a:t>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D4240F8-A57A-64FC-841C-369A941D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3820" y="2025538"/>
                <a:ext cx="6220998" cy="261610"/>
              </a:xfrm>
              <a:prstGeom prst="rect">
                <a:avLst/>
              </a:prstGeom>
              <a:blipFill>
                <a:blip r:embed="rId10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12D06F-A7BD-F92C-3854-51E7916322C4}"/>
                  </a:ext>
                </a:extLst>
              </p:cNvPr>
              <p:cNvSpPr txBox="1"/>
              <p:nvPr/>
            </p:nvSpPr>
            <p:spPr>
              <a:xfrm rot="16200000">
                <a:off x="3913492" y="2909205"/>
                <a:ext cx="98116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Females-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12D06F-A7BD-F92C-3854-51E791632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13492" y="2909205"/>
                <a:ext cx="981166" cy="261610"/>
              </a:xfrm>
              <a:prstGeom prst="rect">
                <a:avLst/>
              </a:prstGeom>
              <a:blipFill>
                <a:blip r:embed="rId11"/>
                <a:stretch>
                  <a:fillRect l="-2326" r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C5C448-037B-4550-D161-EEE7558BB5CA}"/>
                  </a:ext>
                </a:extLst>
              </p:cNvPr>
              <p:cNvSpPr txBox="1"/>
              <p:nvPr/>
            </p:nvSpPr>
            <p:spPr>
              <a:xfrm rot="16200000">
                <a:off x="3991238" y="4628962"/>
                <a:ext cx="82567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/>
                  <a:t>Males-</a:t>
                </a:r>
                <a14:m>
                  <m:oMath xmlns:m="http://schemas.openxmlformats.org/officeDocument/2006/math"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100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0C5C448-037B-4550-D161-EEE7558BB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991238" y="4628962"/>
                <a:ext cx="825675" cy="261610"/>
              </a:xfrm>
              <a:prstGeom prst="rect">
                <a:avLst/>
              </a:prstGeom>
              <a:blipFill>
                <a:blip r:embed="rId12"/>
                <a:stretch>
                  <a:fillRect l="-2326" r="-13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D7DA1FAB-0BED-ACBA-E091-DA52E66277E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BE34729-8702-543A-7F5B-9D9FD0A726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0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7AFE8A99-33E6-3AEB-85AA-76CC771658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8"/>
          <p:cNvSpPr txBox="1">
            <a:spLocks noGrp="1"/>
          </p:cNvSpPr>
          <p:nvPr>
            <p:ph type="title"/>
          </p:nvPr>
        </p:nvSpPr>
        <p:spPr>
          <a:xfrm>
            <a:off x="506413" y="61314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r>
              <a:rPr lang="el" dirty="0"/>
              <a:t>Comparison with </a:t>
            </a:r>
            <a:r>
              <a:rPr lang="en-US" dirty="0"/>
              <a:t>Baselines</a:t>
            </a:r>
            <a:br>
              <a:rPr lang="en-US" dirty="0"/>
            </a:br>
            <a:endParaRPr dirty="0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398B81BC-B495-83A1-F379-202C5876C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152" y="6368643"/>
            <a:ext cx="981125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[1]: </a:t>
            </a:r>
            <a:r>
              <a:rPr kumimoji="0" lang="en-US" altLang="en-US" sz="1000" b="0" i="0" u="none" strike="noStrike" cap="none" normalizeH="0" baseline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Poyiadzi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, R. et al. (2020). FACE: feasible and actionable counterfactual explanations. AIES.</a:t>
            </a:r>
          </a:p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[2]: Rawal, K., &amp;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Lakkaraju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H. (2020).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Beyond individualized recourse: Interpretable and interactive summaries of actionable recourses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NeurIPS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l-GR" sz="1000" dirty="0">
                <a:solidFill>
                  <a:schemeClr val="bg1">
                    <a:lumMod val="50000"/>
                  </a:schemeClr>
                </a:solidFill>
              </a:rPr>
              <a:t>[3]: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Ley, D., Mishra, S., &amp;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</a:rPr>
              <a:t>Magazzeni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D. (2023).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GLOBE-CE: A translation-based approach for global counterfactual explanations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. ICML.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42EC9F-2BF6-811F-3B8A-ED4165AC0BB8}"/>
                  </a:ext>
                </a:extLst>
              </p:cNvPr>
              <p:cNvSpPr txBox="1"/>
              <p:nvPr/>
            </p:nvSpPr>
            <p:spPr>
              <a:xfrm>
                <a:off x="604158" y="1635912"/>
                <a:ext cx="4331909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FACEGroup and </a:t>
                </a:r>
                <a:r>
                  <a:rPr lang="en-US" sz="1600" b="1" dirty="0"/>
                  <a:t>Individual</a:t>
                </a:r>
                <a:r>
                  <a:rPr lang="en-US" sz="1600" dirty="0"/>
                  <a:t> CFEs </a:t>
                </a:r>
                <a14:m>
                  <m:oMath xmlns:m="http://schemas.openxmlformats.org/officeDocument/2006/math"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𝐹𝐴𝐶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sz="1600" dirty="0"/>
                  <a:t>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Comparable costs.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FACEGroup over </a:t>
                </a:r>
                <a:r>
                  <a:rPr lang="en-US" sz="1600" b="1" dirty="0"/>
                  <a:t>Group</a:t>
                </a:r>
                <a:r>
                  <a:rPr lang="en-US" sz="1600" dirty="0"/>
                  <a:t> CFEs (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𝐴𝑅𝑒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𝐺𝐿𝑂𝐵𝐸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𝐶</m:t>
                    </m:r>
                    <m:sSup>
                      <m:sSup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1600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/>
                  <a:t> setup: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 dirty="0"/>
                  <a:t>Generate GCFEs with all approaches.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 dirty="0"/>
                  <a:t>Insert baseline CFEs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600" i="1" dirty="0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</m:oMath>
                </a14:m>
                <a:r>
                  <a:rPr lang="en-US" sz="1600" dirty="0"/>
                  <a:t> to test feasibility.</a:t>
                </a:r>
              </a:p>
              <a:p>
                <a:pPr marL="800100" lvl="1" indent="-342900">
                  <a:buFont typeface="+mj-lt"/>
                  <a:buAutoNum type="arabicPeriod"/>
                </a:pPr>
                <a:r>
                  <a:rPr lang="en-US" sz="1600" dirty="0"/>
                  <a:t>Feasibility: the proportion of CFEs with at least one feasible transition.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42EC9F-2BF6-811F-3B8A-ED4165AC0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58" y="1635912"/>
                <a:ext cx="4331909" cy="2554545"/>
              </a:xfrm>
              <a:prstGeom prst="rect">
                <a:avLst/>
              </a:prstGeom>
              <a:blipFill>
                <a:blip r:embed="rId3"/>
                <a:stretch>
                  <a:fillRect l="-563" t="-716" b="-2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D88B29-3446-F927-21D7-7E24A242B09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l" smtClean="0"/>
              <a:pPr/>
              <a:t>79</a:t>
            </a:fld>
            <a:endParaRPr lang="e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E993D96-BEF6-E223-C942-71BDEE6A99DF}"/>
              </a:ext>
            </a:extLst>
          </p:cNvPr>
          <p:cNvCxnSpPr>
            <a:cxnSpLocks/>
          </p:cNvCxnSpPr>
          <p:nvPr/>
        </p:nvCxnSpPr>
        <p:spPr>
          <a:xfrm>
            <a:off x="1853394" y="6368643"/>
            <a:ext cx="878695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Date Placeholder 11">
            <a:extLst>
              <a:ext uri="{FF2B5EF4-FFF2-40B4-BE49-F238E27FC236}">
                <a16:creationId xmlns:a16="http://schemas.microsoft.com/office/drawing/2014/main" id="{7B60E142-9D04-3FDE-57AF-00CF8ECEB29A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7667A6-38E3-390F-CC31-E6142B88B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6174" y="2329644"/>
            <a:ext cx="6091668" cy="30860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8F1173-B550-95DB-1502-4795C61E30E6}"/>
              </a:ext>
            </a:extLst>
          </p:cNvPr>
          <p:cNvSpPr txBox="1"/>
          <p:nvPr/>
        </p:nvSpPr>
        <p:spPr>
          <a:xfrm>
            <a:off x="293847" y="4449625"/>
            <a:ext cx="47988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600" dirty="0"/>
              <a:t>GCFE results: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Higher coverage rates across datasets.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Fewer counterfactuals needed.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Lower costs.</a:t>
            </a:r>
          </a:p>
        </p:txBody>
      </p:sp>
      <p:pic>
        <p:nvPicPr>
          <p:cNvPr id="8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8E53030A-671B-9F5D-DED1-E75F125241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332FC45-E722-4D6F-59B2-0A2F94400A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4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AB35B2E-3DB0-FE45-2D99-AB1CB8E14B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0E57D5-0E05-51D8-D618-6A4BDBFFB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23B80-023A-BF5D-8700-2DD9DB3B25C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Is this model explainable?</a:t>
            </a:r>
          </a:p>
        </p:txBody>
      </p:sp>
      <p:pic>
        <p:nvPicPr>
          <p:cNvPr id="3" name="Picture 4" descr="A transparent box with a brain inside&#10;&#10;Description automatically generated">
            <a:extLst>
              <a:ext uri="{FF2B5EF4-FFF2-40B4-BE49-F238E27FC236}">
                <a16:creationId xmlns:a16="http://schemas.microsoft.com/office/drawing/2014/main" id="{44FC317E-4A8E-5621-FED4-5A5E1B47A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664" y="1994738"/>
            <a:ext cx="4198778" cy="41987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5722E0D1-D758-6FB3-E0B1-9E13D20F9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9881" y="1207320"/>
            <a:ext cx="748343" cy="762074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67A97388-0D04-7BA7-FCA4-5348027C7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299" y="1277184"/>
            <a:ext cx="1047750" cy="723900"/>
          </a:xfrm>
          <a:prstGeom prst="rect">
            <a:avLst/>
          </a:prstGeom>
        </p:spPr>
      </p:pic>
      <p:pic>
        <p:nvPicPr>
          <p:cNvPr id="34" name="Εικόνα 33">
            <a:extLst>
              <a:ext uri="{FF2B5EF4-FFF2-40B4-BE49-F238E27FC236}">
                <a16:creationId xmlns:a16="http://schemas.microsoft.com/office/drawing/2014/main" id="{73D4F829-C1C2-3A3E-FFB8-D7FF8F925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3839" y="1994738"/>
            <a:ext cx="4188512" cy="4198777"/>
          </a:xfrm>
          <a:prstGeom prst="rect">
            <a:avLst/>
          </a:prstGeom>
        </p:spPr>
      </p:pic>
      <p:sp>
        <p:nvSpPr>
          <p:cNvPr id="35" name="Ορθογώνιο: Στρογγύλεμα γωνιών 34">
            <a:extLst>
              <a:ext uri="{FF2B5EF4-FFF2-40B4-BE49-F238E27FC236}">
                <a16:creationId xmlns:a16="http://schemas.microsoft.com/office/drawing/2014/main" id="{D04A0AD7-6961-B476-6859-0D44E8DA5DC1}"/>
              </a:ext>
            </a:extLst>
          </p:cNvPr>
          <p:cNvSpPr/>
          <p:nvPr/>
        </p:nvSpPr>
        <p:spPr>
          <a:xfrm>
            <a:off x="7590733" y="2531717"/>
            <a:ext cx="2581022" cy="853943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ECECF1"/>
                </a:solidFill>
                <a:latin typeface="Söhne"/>
              </a:rPr>
              <a:t>F(x) equals to y because the temperature was greater than 50 degree Celsius</a:t>
            </a:r>
            <a:endParaRPr lang="el-GR" sz="1050" dirty="0"/>
          </a:p>
        </p:txBody>
      </p:sp>
      <p:sp>
        <p:nvSpPr>
          <p:cNvPr id="36" name="Ορθογώνιο: Στρογγύλεμα γωνιών 35">
            <a:extLst>
              <a:ext uri="{FF2B5EF4-FFF2-40B4-BE49-F238E27FC236}">
                <a16:creationId xmlns:a16="http://schemas.microsoft.com/office/drawing/2014/main" id="{8D3877F8-85CC-2703-DD9B-54EB16E8B64A}"/>
              </a:ext>
            </a:extLst>
          </p:cNvPr>
          <p:cNvSpPr/>
          <p:nvPr/>
        </p:nvSpPr>
        <p:spPr>
          <a:xfrm>
            <a:off x="7871998" y="3680820"/>
            <a:ext cx="1359064" cy="415637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rgbClr val="ECECF1"/>
                </a:solidFill>
                <a:latin typeface="Söhne"/>
              </a:rPr>
              <a:t>The parameter C</a:t>
            </a:r>
            <a:r>
              <a:rPr lang="el-GR" sz="1050" dirty="0">
                <a:solidFill>
                  <a:srgbClr val="ECECF1"/>
                </a:solidFill>
                <a:latin typeface="Söhne"/>
              </a:rPr>
              <a:t> </a:t>
            </a:r>
            <a:r>
              <a:rPr lang="en-US" sz="1050" dirty="0">
                <a:solidFill>
                  <a:srgbClr val="ECECF1"/>
                </a:solidFill>
                <a:latin typeface="Söhne"/>
              </a:rPr>
              <a:t>does not lie in the expected range </a:t>
            </a:r>
            <a:endParaRPr lang="el-GR" sz="1050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D7FD1184-2724-5772-657B-19DD1791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8</a:t>
            </a:fld>
            <a:endParaRPr lang="el-GR"/>
          </a:p>
        </p:txBody>
      </p:sp>
      <p:sp>
        <p:nvSpPr>
          <p:cNvPr id="5" name="Date Placeholder 11">
            <a:extLst>
              <a:ext uri="{FF2B5EF4-FFF2-40B4-BE49-F238E27FC236}">
                <a16:creationId xmlns:a16="http://schemas.microsoft.com/office/drawing/2014/main" id="{D28E2724-B45C-6715-B76B-ECAF147F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F450FD6B-674C-8075-85C9-14CF9727DE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9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9205590C-DEAA-688B-6043-202620258FA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B78594C-E9CC-389B-BBC6-60FA1B6920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883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4F11D-F640-B258-96D6-FBD21E27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094243-1810-5A02-EC4B-FA17268C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6FB499E-BFE1-75FE-33A0-690452BB0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Intro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 Impact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Problems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Lack of Explainability</a:t>
            </a:r>
            <a:br>
              <a:rPr lang="en-US" sz="1800" dirty="0"/>
            </a:br>
            <a:endParaRPr lang="en-US" sz="1800" dirty="0"/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Explainability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Shapley Values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Counterfactual Explanations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UGCE: User Guided Counterfactual Exploration</a:t>
            </a:r>
            <a:b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Fairness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2400" dirty="0"/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Intersection of Fairness and Explainability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Related Work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FACEGroup: Feasible and Actionable Counterfactual Explanations for Group Fairness Auding</a:t>
            </a:r>
            <a:br>
              <a:rPr lang="en-US" sz="1800" dirty="0">
                <a:solidFill>
                  <a:srgbClr val="F26464"/>
                </a:solidFill>
              </a:rPr>
            </a:br>
            <a:endParaRPr lang="en-US" sz="1800" dirty="0"/>
          </a:p>
          <a:p>
            <a:r>
              <a:rPr lang="en-US" sz="2400" dirty="0"/>
              <a:t> Gaps Identified</a:t>
            </a:r>
          </a:p>
          <a:p>
            <a:endParaRPr lang="en-US" sz="24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203B228-0CA7-A60A-36C7-1BB3F0875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80</a:t>
            </a:fld>
            <a:endParaRPr lang="el-GR" dirty="0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87ABDBE5-5AFE-AAA3-8BEB-0E6BD3F6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A6BCA52E-E747-AAA2-1A7E-02093AFFEE27}"/>
              </a:ext>
            </a:extLst>
          </p:cNvPr>
          <p:cNvSpPr/>
          <p:nvPr/>
        </p:nvSpPr>
        <p:spPr>
          <a:xfrm>
            <a:off x="804766" y="1807828"/>
            <a:ext cx="346786" cy="357738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3757D74E-D0C5-3C26-E514-A1364278A1AD}"/>
              </a:ext>
            </a:extLst>
          </p:cNvPr>
          <p:cNvSpPr/>
          <p:nvPr/>
        </p:nvSpPr>
        <p:spPr>
          <a:xfrm>
            <a:off x="804766" y="3063875"/>
            <a:ext cx="346786" cy="365125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2060B34A-CB9C-94A1-50EA-7256C2B13C78}"/>
              </a:ext>
            </a:extLst>
          </p:cNvPr>
          <p:cNvSpPr/>
          <p:nvPr/>
        </p:nvSpPr>
        <p:spPr>
          <a:xfrm>
            <a:off x="804766" y="4098094"/>
            <a:ext cx="346786" cy="365125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167B42C6-7D3C-9738-2F37-BDBF85C70659}"/>
              </a:ext>
            </a:extLst>
          </p:cNvPr>
          <p:cNvSpPr/>
          <p:nvPr/>
        </p:nvSpPr>
        <p:spPr>
          <a:xfrm>
            <a:off x="804766" y="4651671"/>
            <a:ext cx="346786" cy="365126"/>
          </a:xfrm>
          <a:prstGeom prst="flowChartConnector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8D60DA99-1BF9-CCA2-4124-EF8D01DFB040}"/>
              </a:ext>
            </a:extLst>
          </p:cNvPr>
          <p:cNvSpPr/>
          <p:nvPr/>
        </p:nvSpPr>
        <p:spPr>
          <a:xfrm>
            <a:off x="804766" y="5610882"/>
            <a:ext cx="346786" cy="365125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442F454-C411-66BE-1639-BAC667493CE0}"/>
              </a:ext>
            </a:extLst>
          </p:cNvPr>
          <p:cNvCxnSpPr>
            <a:stCxn id="13" idx="4"/>
            <a:endCxn id="14" idx="0"/>
          </p:cNvCxnSpPr>
          <p:nvPr/>
        </p:nvCxnSpPr>
        <p:spPr>
          <a:xfrm>
            <a:off x="978159" y="2165566"/>
            <a:ext cx="0" cy="89830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3963A9-225A-769E-5E25-C4D241C4D380}"/>
              </a:ext>
            </a:extLst>
          </p:cNvPr>
          <p:cNvCxnSpPr>
            <a:cxnSpLocks/>
            <a:stCxn id="14" idx="4"/>
            <a:endCxn id="15" idx="0"/>
          </p:cNvCxnSpPr>
          <p:nvPr/>
        </p:nvCxnSpPr>
        <p:spPr>
          <a:xfrm>
            <a:off x="978159" y="3429000"/>
            <a:ext cx="0" cy="669094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EE607C1-91CD-36A0-E2AE-EA5D40C84BF0}"/>
              </a:ext>
            </a:extLst>
          </p:cNvPr>
          <p:cNvCxnSpPr>
            <a:cxnSpLocks/>
            <a:stCxn id="15" idx="4"/>
            <a:endCxn id="16" idx="0"/>
          </p:cNvCxnSpPr>
          <p:nvPr/>
        </p:nvCxnSpPr>
        <p:spPr>
          <a:xfrm>
            <a:off x="978159" y="4463219"/>
            <a:ext cx="0" cy="188452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B7E78F-CD62-65BD-B32E-E4AF97F23CDD}"/>
              </a:ext>
            </a:extLst>
          </p:cNvPr>
          <p:cNvCxnSpPr>
            <a:cxnSpLocks/>
            <a:stCxn id="16" idx="4"/>
            <a:endCxn id="17" idx="0"/>
          </p:cNvCxnSpPr>
          <p:nvPr/>
        </p:nvCxnSpPr>
        <p:spPr>
          <a:xfrm>
            <a:off x="978159" y="5016797"/>
            <a:ext cx="0" cy="59408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5E67F99D-4476-4B6F-BAB4-1E73A73283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DF2FA1-F0B4-2525-D37D-F787005981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8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F60BACAB-A028-8861-F3FA-42612C785A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125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040" y="376041"/>
            <a:ext cx="11874913" cy="1325563"/>
          </a:xfrm>
        </p:spPr>
        <p:txBody>
          <a:bodyPr/>
          <a:lstStyle/>
          <a:p>
            <a:r>
              <a:rPr lang="en-US" dirty="0"/>
              <a:t>Overview of approaches for explaining (Un)Fairness</a:t>
            </a:r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69E893-9702-CBCD-C201-C21ACD00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79" y="1500640"/>
            <a:ext cx="9601200" cy="4634374"/>
          </a:xfrm>
          <a:prstGeom prst="rect">
            <a:avLst/>
          </a:prstGeo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096578F-3392-0297-8381-04B5D61B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81</a:t>
            </a:fld>
            <a:endParaRPr lang="el-GR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0811630B-7410-3372-44A4-F697295A5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4B9F7E23-86C4-782A-9F1B-CB2006FB44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11B06CA-00E4-F25B-8467-94EE5D1A73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7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8825E07D-D345-2C4C-2DC3-EB8C795BA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458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867583F-B030-B4AD-0022-51DD35322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Gaps and Future Research Directions</a:t>
            </a:r>
            <a:endParaRPr lang="el-GR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9BE168E-DE62-48BE-61C1-115AFA13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38881" cy="4351338"/>
          </a:xfrm>
        </p:spPr>
        <p:txBody>
          <a:bodyPr>
            <a:normAutofit/>
          </a:bodyPr>
          <a:lstStyle/>
          <a:p>
            <a:r>
              <a:rPr lang="en-US" sz="3200" dirty="0"/>
              <a:t>Most approaches focus on:</a:t>
            </a:r>
          </a:p>
          <a:p>
            <a:pPr lvl="1"/>
            <a:r>
              <a:rPr lang="en-US" sz="2800" dirty="0"/>
              <a:t>CFEs.</a:t>
            </a:r>
          </a:p>
          <a:p>
            <a:pPr lvl="1"/>
            <a:r>
              <a:rPr lang="en-US" sz="2800" dirty="0"/>
              <a:t>Binary classification and top-k recommendation.</a:t>
            </a:r>
          </a:p>
          <a:p>
            <a:pPr lvl="1"/>
            <a:r>
              <a:rPr lang="en-US" sz="2800" dirty="0"/>
              <a:t>Understanding, less on mitigation, even less on enhancing fairness metrics, and not on in the intersection.</a:t>
            </a:r>
          </a:p>
          <a:p>
            <a:r>
              <a:rPr lang="en-US" sz="3200" dirty="0"/>
              <a:t>Lack of causal-based solutions.</a:t>
            </a:r>
          </a:p>
          <a:p>
            <a:r>
              <a:rPr lang="en-US" sz="3200" dirty="0"/>
              <a:t>Generate diverse explanations of one or more types.</a:t>
            </a:r>
          </a:p>
          <a:p>
            <a:pPr marL="0" indent="0">
              <a:buNone/>
            </a:pPr>
            <a:endParaRPr lang="en-US" sz="3200" dirty="0"/>
          </a:p>
          <a:p>
            <a:endParaRPr lang="el-GR" sz="320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E531DFD-0B44-9382-49C3-2D5290400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D3B7A-83D6-42C2-ABBB-B9CFDF372F1B}" type="slidenum">
              <a:rPr lang="el-GR" smtClean="0"/>
              <a:t>82</a:t>
            </a:fld>
            <a:endParaRPr lang="el-GR"/>
          </a:p>
        </p:txBody>
      </p:sp>
      <p:sp>
        <p:nvSpPr>
          <p:cNvPr id="4" name="Date Placeholder 11">
            <a:extLst>
              <a:ext uri="{FF2B5EF4-FFF2-40B4-BE49-F238E27FC236}">
                <a16:creationId xmlns:a16="http://schemas.microsoft.com/office/drawing/2014/main" id="{D4CB0EAA-6D32-988C-F6C2-885862EADEB9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B5F7CAF7-5217-B470-13EE-0FB1D391B0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0070CFC3-7C9A-01AC-DC54-E5FDAEC3B9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11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A4B5C59-D511-5091-C9D6-95FFFC6F3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461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ACBEB-D09A-7D47-5DDA-48C4C12BB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195"/>
            <a:ext cx="6459639" cy="14678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5400" dirty="0"/>
              <a:t>Thank you!</a:t>
            </a:r>
          </a:p>
          <a:p>
            <a:pPr marL="0" indent="0">
              <a:buNone/>
            </a:pPr>
            <a:r>
              <a:rPr lang="en-US" sz="4000" dirty="0"/>
              <a:t>	Questions are welcome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844CA-5F83-E8F1-93EE-C745C03B89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78" r="1221" b="3"/>
          <a:stretch>
            <a:fillRect/>
          </a:stretch>
        </p:blipFill>
        <p:spPr>
          <a:xfrm>
            <a:off x="9257401" y="1850603"/>
            <a:ext cx="2773842" cy="23707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FACCEC0-41AE-096C-B219-69B167A85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4489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83</a:t>
            </a:fld>
            <a:endParaRPr lang="el-GR"/>
          </a:p>
        </p:txBody>
      </p:sp>
      <p:sp>
        <p:nvSpPr>
          <p:cNvPr id="2" name="Date Placeholder 11">
            <a:extLst>
              <a:ext uri="{FF2B5EF4-FFF2-40B4-BE49-F238E27FC236}">
                <a16:creationId xmlns:a16="http://schemas.microsoft.com/office/drawing/2014/main" id="{DA6743A9-A6FC-A309-9DB4-87F55396FF7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Nov 7, 2025</a:t>
            </a:r>
            <a:endParaRPr lang="el-G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7" name="Group 17">
            <a:extLst>
              <a:ext uri="{FF2B5EF4-FFF2-40B4-BE49-F238E27FC236}">
                <a16:creationId xmlns:a16="http://schemas.microsoft.com/office/drawing/2014/main" id="{975B3A92-4CFC-7ABC-D7B8-DD7606CB2C03}"/>
              </a:ext>
            </a:extLst>
          </p:cNvPr>
          <p:cNvGrpSpPr/>
          <p:nvPr/>
        </p:nvGrpSpPr>
        <p:grpSpPr>
          <a:xfrm>
            <a:off x="3932579" y="4156336"/>
            <a:ext cx="2985659" cy="793586"/>
            <a:chOff x="6096003" y="4169444"/>
            <a:chExt cx="5653478" cy="1409703"/>
          </a:xfrm>
        </p:grpSpPr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22071741-D043-BCA8-EC91-BC3752AA5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82136"/>
            <a:stretch>
              <a:fillRect/>
            </a:stretch>
          </p:blipFill>
          <p:spPr>
            <a:xfrm>
              <a:off x="10845972" y="4169444"/>
              <a:ext cx="903509" cy="140970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9AE03E-2C7B-A44B-AAA8-DF426BAED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674" r="19453"/>
            <a:stretch>
              <a:fillRect/>
            </a:stretch>
          </p:blipFill>
          <p:spPr>
            <a:xfrm>
              <a:off x="6096003" y="4169444"/>
              <a:ext cx="3543748" cy="140970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3" name="Εικόνα 7" descr="Εικόνα που περιέχει κουτί, σχεδίαση&#10;&#10;Το περιεχόμενο που δημιουργείται από AI ενδέχεται να είναι εσφαλμένο.">
              <a:extLst>
                <a:ext uri="{FF2B5EF4-FFF2-40B4-BE49-F238E27FC236}">
                  <a16:creationId xmlns:a16="http://schemas.microsoft.com/office/drawing/2014/main" id="{FAD20991-690E-1A96-1354-A10DDDC00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39751" y="4317659"/>
              <a:ext cx="1234659" cy="1113263"/>
            </a:xfrm>
            <a:prstGeom prst="rect">
              <a:avLst/>
            </a:prstGeom>
            <a:noFill/>
            <a:ln cap="flat">
              <a:noFill/>
            </a:ln>
          </p:spPr>
        </p:pic>
        <p:cxnSp>
          <p:nvCxnSpPr>
            <p:cNvPr id="14" name="Straight Arrow Connector 11">
              <a:extLst>
                <a:ext uri="{FF2B5EF4-FFF2-40B4-BE49-F238E27FC236}">
                  <a16:creationId xmlns:a16="http://schemas.microsoft.com/office/drawing/2014/main" id="{991C747A-DD46-9F1D-77F1-49F06E189A37}"/>
                </a:ext>
              </a:extLst>
            </p:cNvPr>
            <p:cNvCxnSpPr/>
            <p:nvPr/>
          </p:nvCxnSpPr>
          <p:spPr>
            <a:xfrm>
              <a:off x="9639751" y="4317659"/>
              <a:ext cx="1206221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  <p:cxnSp>
          <p:nvCxnSpPr>
            <p:cNvPr id="15" name="Straight Arrow Connector 12">
              <a:extLst>
                <a:ext uri="{FF2B5EF4-FFF2-40B4-BE49-F238E27FC236}">
                  <a16:creationId xmlns:a16="http://schemas.microsoft.com/office/drawing/2014/main" id="{6193D15F-B7C6-18F2-35FB-42344C6772F6}"/>
                </a:ext>
              </a:extLst>
            </p:cNvPr>
            <p:cNvCxnSpPr/>
            <p:nvPr/>
          </p:nvCxnSpPr>
          <p:spPr>
            <a:xfrm>
              <a:off x="9639751" y="5424357"/>
              <a:ext cx="1206221" cy="0"/>
            </a:xfrm>
            <a:prstGeom prst="straightConnector1">
              <a:avLst/>
            </a:prstGeom>
            <a:noFill/>
            <a:ln w="19046" cap="flat">
              <a:solidFill>
                <a:srgbClr val="000000"/>
              </a:solidFill>
              <a:prstDash val="solid"/>
              <a:miter/>
              <a:tailEnd type="arrow"/>
            </a:ln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62D5829-BAFC-CDFE-A653-A453D6700480}"/>
              </a:ext>
            </a:extLst>
          </p:cNvPr>
          <p:cNvSpPr txBox="1"/>
          <p:nvPr/>
        </p:nvSpPr>
        <p:spPr>
          <a:xfrm>
            <a:off x="4781530" y="3866478"/>
            <a:ext cx="79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26464"/>
                </a:solidFill>
              </a:rPr>
              <a:t>Tabular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AAF32-A6B9-1C0D-BECE-6F74D8EDFB7D}"/>
              </a:ext>
            </a:extLst>
          </p:cNvPr>
          <p:cNvSpPr txBox="1"/>
          <p:nvPr/>
        </p:nvSpPr>
        <p:spPr>
          <a:xfrm>
            <a:off x="4922842" y="5029216"/>
            <a:ext cx="650936" cy="254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26464"/>
                </a:solidFill>
              </a:rPr>
              <a:t>Text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B721E67-1CE6-7C95-5C06-9B0D79CE60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679" y="4194424"/>
            <a:ext cx="1370026" cy="71740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45F06FE-AAF7-DF53-392D-F37D76E6298E}"/>
              </a:ext>
            </a:extLst>
          </p:cNvPr>
          <p:cNvSpPr txBox="1"/>
          <p:nvPr/>
        </p:nvSpPr>
        <p:spPr>
          <a:xfrm>
            <a:off x="3980025" y="5251405"/>
            <a:ext cx="3437531" cy="839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Factual:</a:t>
            </a:r>
          </a:p>
          <a:p>
            <a:r>
              <a:rPr lang="en-US" sz="1200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what a script what a story what a </a:t>
            </a:r>
            <a:r>
              <a:rPr lang="en-US" sz="1200" b="0" i="0" dirty="0">
                <a:solidFill>
                  <a:srgbClr val="F26464"/>
                </a:solidFill>
                <a:effectLst/>
                <a:latin typeface="Consolas" panose="020B0609020204030204" pitchFamily="49" charset="0"/>
              </a:rPr>
              <a:t>mess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Consolas" panose="020B0609020204030204" pitchFamily="49" charset="0"/>
              </a:rPr>
              <a:t> 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Counterfactual: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what a script what a story what a </a:t>
            </a:r>
            <a:r>
              <a:rPr lang="en-US" sz="1200" dirty="0">
                <a:solidFill>
                  <a:srgbClr val="00B050"/>
                </a:solidFill>
                <a:latin typeface="Consolas" panose="020B0609020204030204" pitchFamily="49" charset="0"/>
              </a:rPr>
              <a:t>work</a:t>
            </a:r>
            <a:endParaRPr lang="en-US" sz="1200" dirty="0">
              <a:solidFill>
                <a:srgbClr val="00B05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623D86-BD8F-411D-4CC0-0FC08FF80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6057" y="5446189"/>
            <a:ext cx="1793268" cy="75369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611A19B-40C0-741D-226A-F1CE0BC490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216" t="12652" r="5507" b="7752"/>
          <a:stretch/>
        </p:blipFill>
        <p:spPr>
          <a:xfrm>
            <a:off x="8060699" y="1384443"/>
            <a:ext cx="1719470" cy="153062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20D4ED5-81CB-1430-A736-EBCBC873DD18}"/>
              </a:ext>
            </a:extLst>
          </p:cNvPr>
          <p:cNvSpPr txBox="1"/>
          <p:nvPr/>
        </p:nvSpPr>
        <p:spPr>
          <a:xfrm>
            <a:off x="7948124" y="5002509"/>
            <a:ext cx="912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26464"/>
                </a:solidFill>
              </a:rPr>
              <a:t>Graphs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24A429-4AB8-2529-2A8F-D141B99EFEDF}"/>
              </a:ext>
            </a:extLst>
          </p:cNvPr>
          <p:cNvSpPr txBox="1"/>
          <p:nvPr/>
        </p:nvSpPr>
        <p:spPr>
          <a:xfrm>
            <a:off x="7780338" y="3893185"/>
            <a:ext cx="994564" cy="254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26464"/>
                </a:solidFill>
              </a:rPr>
              <a:t>Images</a:t>
            </a:r>
            <a:endParaRPr lang="en-US" sz="1400" dirty="0"/>
          </a:p>
        </p:txBody>
      </p:sp>
      <p:pic>
        <p:nvPicPr>
          <p:cNvPr id="17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E018FF93-43E4-F80C-5E09-968D542D8BF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0578"/>
          <a:stretch/>
        </p:blipFill>
        <p:spPr>
          <a:xfrm>
            <a:off x="10951208" y="400384"/>
            <a:ext cx="1209040" cy="23215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179203C2-1CC1-5D71-36AE-10EF74302E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63049" y="147716"/>
            <a:ext cx="1879600" cy="506046"/>
          </a:xfrm>
          <a:prstGeom prst="rect">
            <a:avLst/>
          </a:prstGeom>
        </p:spPr>
      </p:pic>
      <p:pic>
        <p:nvPicPr>
          <p:cNvPr id="23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4520C9AC-D4FD-0445-271D-920D3D266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445C1D7-E44B-972C-9A74-6BA38768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Explainability</a:t>
            </a:r>
            <a:endParaRPr lang="el-GR" dirty="0"/>
          </a:p>
        </p:txBody>
      </p:sp>
      <p:pic>
        <p:nvPicPr>
          <p:cNvPr id="4" name="Εικόνα 3" descr="Εικόνα που περιέχει κείμενο, αυτόματο, καρτούν, ρομπότ&#10;&#10;Περιγραφή που δημιουργήθηκε αυτόματα">
            <a:extLst>
              <a:ext uri="{FF2B5EF4-FFF2-40B4-BE49-F238E27FC236}">
                <a16:creationId xmlns:a16="http://schemas.microsoft.com/office/drawing/2014/main" id="{AAD52DA0-93A5-AD85-DFBC-4FA35445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22" y="1476422"/>
            <a:ext cx="4569003" cy="4535159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CBC327A-B63E-28B5-417F-986479758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7315" y="2312645"/>
            <a:ext cx="705440" cy="688644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900E4793-0598-F8FE-61A3-23B2E108A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19" y="2312645"/>
            <a:ext cx="673673" cy="6886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3BE9C55-2372-4CF7-0BA0-2D105B8778C5}"/>
              </a:ext>
            </a:extLst>
          </p:cNvPr>
          <p:cNvSpPr txBox="1"/>
          <p:nvPr/>
        </p:nvSpPr>
        <p:spPr>
          <a:xfrm>
            <a:off x="1133554" y="1579418"/>
            <a:ext cx="275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Which team is going to win the game?</a:t>
            </a:r>
            <a:endParaRPr lang="el-GR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308ECB0-6A16-0D64-6E06-FFA03E874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26D3B7A-83D6-42C2-ABBB-B9CFDF372F1B}" type="slidenum">
              <a:rPr lang="el-GR" smtClean="0"/>
              <a:t>9</a:t>
            </a:fld>
            <a:endParaRPr lang="el-GR"/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99A8FD30-4AD2-FE05-5BDB-5B5C8C0E4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Nov 7, 2025</a:t>
            </a:r>
            <a:endParaRPr lang="el-GR" dirty="0"/>
          </a:p>
        </p:txBody>
      </p:sp>
      <p:pic>
        <p:nvPicPr>
          <p:cNvPr id="16" name="Εικόνα 6" descr="Εικόνα που περιέχει τέχνη, γραφ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C6337FFC-CB43-100D-64C3-75085B82B1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81" y="152399"/>
            <a:ext cx="425132" cy="501363"/>
          </a:xfrm>
          <a:prstGeom prst="rect">
            <a:avLst/>
          </a:prstGeom>
        </p:spPr>
      </p:pic>
      <p:pic>
        <p:nvPicPr>
          <p:cNvPr id="9" name="Content Placeholder 7" descr="A blue and white logo&#10;&#10;Description automatically generated">
            <a:extLst>
              <a:ext uri="{FF2B5EF4-FFF2-40B4-BE49-F238E27FC236}">
                <a16:creationId xmlns:a16="http://schemas.microsoft.com/office/drawing/2014/main" id="{F76E55B1-F954-A91E-2AD4-345375B45FC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578"/>
          <a:stretch/>
        </p:blipFill>
        <p:spPr>
          <a:xfrm>
            <a:off x="10982960" y="405067"/>
            <a:ext cx="1209040" cy="23215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C1B9F09-E17B-0DFB-80F9-C41211A577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94801" y="152399"/>
            <a:ext cx="1879600" cy="50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20248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Custom 3">
      <a:dk1>
        <a:srgbClr val="000000"/>
      </a:dk1>
      <a:lt1>
        <a:srgbClr val="FFFFFF"/>
      </a:lt1>
      <a:dk2>
        <a:srgbClr val="718DB2"/>
      </a:dk2>
      <a:lt2>
        <a:srgbClr val="FEFFFF"/>
      </a:lt2>
      <a:accent1>
        <a:srgbClr val="5E5E5E"/>
      </a:accent1>
      <a:accent2>
        <a:srgbClr val="E7E6E6"/>
      </a:accent2>
      <a:accent3>
        <a:srgbClr val="D7CDC8"/>
      </a:accent3>
      <a:accent4>
        <a:srgbClr val="AFA5A0"/>
      </a:accent4>
      <a:accent5>
        <a:srgbClr val="918787"/>
      </a:accent5>
      <a:accent6>
        <a:srgbClr val="556969"/>
      </a:accent6>
      <a:hlink>
        <a:srgbClr val="3758C1"/>
      </a:hlink>
      <a:folHlink>
        <a:srgbClr val="00539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2E668B7-3FBF-4AD5-A6AA-BC6E00832444}">
  <we:reference id="wa200005566" version="3.0.0.2" store="el-GR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30267</TotalTime>
  <Words>6639</Words>
  <Application>Microsoft Office PowerPoint</Application>
  <PresentationFormat>Widescreen</PresentationFormat>
  <Paragraphs>1263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5" baseType="lpstr">
      <vt:lpstr>Aptos</vt:lpstr>
      <vt:lpstr>Aptos (Body)</vt:lpstr>
      <vt:lpstr>Aptos Display</vt:lpstr>
      <vt:lpstr>Arial</vt:lpstr>
      <vt:lpstr>Calibri</vt:lpstr>
      <vt:lpstr>Cambria Math</vt:lpstr>
      <vt:lpstr>Consolas</vt:lpstr>
      <vt:lpstr>Poppins</vt:lpstr>
      <vt:lpstr>Söhne</vt:lpstr>
      <vt:lpstr>Source Serif Pro</vt:lpstr>
      <vt:lpstr>Θέμα του Office</vt:lpstr>
      <vt:lpstr>1_Office Theme</vt:lpstr>
      <vt:lpstr>Counterfactual Explanations in ML: Concepts, Methods, and Fairness Audits</vt:lpstr>
      <vt:lpstr>Outline</vt:lpstr>
      <vt:lpstr>AI Is Everywhere and Making Decisions for Us</vt:lpstr>
      <vt:lpstr>When AI fails and we don not know why</vt:lpstr>
      <vt:lpstr>Is this model explainable?</vt:lpstr>
      <vt:lpstr>Is this model explainable?</vt:lpstr>
      <vt:lpstr>Explainability</vt:lpstr>
      <vt:lpstr>Is this model explainable?</vt:lpstr>
      <vt:lpstr>Explainability</vt:lpstr>
      <vt:lpstr>Why Explainable AI Matters?</vt:lpstr>
      <vt:lpstr>Outline</vt:lpstr>
      <vt:lpstr>Interpretability-Accuracy Trade-offs</vt:lpstr>
      <vt:lpstr>Explanation Approaches</vt:lpstr>
      <vt:lpstr>Notation</vt:lpstr>
      <vt:lpstr>Shapley Values</vt:lpstr>
      <vt:lpstr>Shapley Values in classification settings</vt:lpstr>
      <vt:lpstr>Limits of feature-based Explanations</vt:lpstr>
      <vt:lpstr>Counterfactual</vt:lpstr>
      <vt:lpstr>Counterfactual Explanation  Examples</vt:lpstr>
      <vt:lpstr>Previous Work on Individual Counterfactual Explanations for Classification</vt:lpstr>
      <vt:lpstr>Previous Work on Individual Counterfactual Explanations for Classification</vt:lpstr>
      <vt:lpstr>Previous Work on Individual Counterfactual Explanations for Classification</vt:lpstr>
      <vt:lpstr>How to find Counterfactuals?</vt:lpstr>
      <vt:lpstr>UGCE: User-guided incremental counterfactual exploration</vt:lpstr>
      <vt:lpstr>Motivation &amp; Goal</vt:lpstr>
      <vt:lpstr>Counterfactual</vt:lpstr>
      <vt:lpstr>Counterfactual</vt:lpstr>
      <vt:lpstr>Problem Definition</vt:lpstr>
      <vt:lpstr>UGCE Framework</vt:lpstr>
      <vt:lpstr>UGCE Framework Overview</vt:lpstr>
      <vt:lpstr>1. Population Initialization</vt:lpstr>
      <vt:lpstr>2. Fitness Function</vt:lpstr>
      <vt:lpstr>3. Selection Method</vt:lpstr>
      <vt:lpstr>4. Crossover-Mutation</vt:lpstr>
      <vt:lpstr>Use-Case Scenario</vt:lpstr>
      <vt:lpstr>5. User Feedback 6. Population Update Mechanism</vt:lpstr>
      <vt:lpstr>Experimental Evaluation</vt:lpstr>
      <vt:lpstr>Baselines</vt:lpstr>
      <vt:lpstr>Experimental Evaluation: UGCE vs. Baselines</vt:lpstr>
      <vt:lpstr>Experimental Evaluation: Warm-start Strategies</vt:lpstr>
      <vt:lpstr>Experimental Evaluation</vt:lpstr>
      <vt:lpstr>Outline</vt:lpstr>
      <vt:lpstr>What is bias, and what is fairness?</vt:lpstr>
      <vt:lpstr>What is bias in AI systems?</vt:lpstr>
      <vt:lpstr>What is bias in AI systems?</vt:lpstr>
      <vt:lpstr>Bias in AI systems</vt:lpstr>
      <vt:lpstr>Fairness in AI systems</vt:lpstr>
      <vt:lpstr>Characteristic examples of inherited bias</vt:lpstr>
      <vt:lpstr>Fairness Definitions</vt:lpstr>
      <vt:lpstr>Outline</vt:lpstr>
      <vt:lpstr>Three Axis of Explanations for Fairness Issues</vt:lpstr>
      <vt:lpstr>Shapley Values in classification settings</vt:lpstr>
      <vt:lpstr>Shapley-based Explanations for Fairness</vt:lpstr>
      <vt:lpstr>Why do we need Group Counterfactuals (GCFs)?</vt:lpstr>
      <vt:lpstr>How do we find Group Counterfactuals (GCFs)?</vt:lpstr>
      <vt:lpstr>Recourse &amp; Recourse Rules</vt:lpstr>
      <vt:lpstr>Group CF/Recourse Rules Objectives</vt:lpstr>
      <vt:lpstr>The concept of Burden in Fairness Metrics</vt:lpstr>
      <vt:lpstr>AReS</vt:lpstr>
      <vt:lpstr>GLOBE-CE</vt:lpstr>
      <vt:lpstr>FACTS</vt:lpstr>
      <vt:lpstr>FACEGroup:  Feasible and Actionable Counterfactual Explanations for Assessing  Group Fairness</vt:lpstr>
      <vt:lpstr>Motivation</vt:lpstr>
      <vt:lpstr>Motivation</vt:lpstr>
      <vt:lpstr>Feasibility Graph</vt:lpstr>
      <vt:lpstr>Problem Definition</vt:lpstr>
      <vt:lpstr>Problem Definition</vt:lpstr>
      <vt:lpstr>Cost-Constrained FACEGroup</vt:lpstr>
      <vt:lpstr>Cost-Constrained FGCE</vt:lpstr>
      <vt:lpstr>Coverage-Constrained FACEGroup</vt:lpstr>
      <vt:lpstr>Coverage-Constrained FACEGroup</vt:lpstr>
      <vt:lpstr>FACEGroup for Auditing Fairness</vt:lpstr>
      <vt:lpstr>FACEGroup for Auditing Fairness</vt:lpstr>
      <vt:lpstr>FACEGroup for Auditing Fairness</vt:lpstr>
      <vt:lpstr>FACEGroup – Experimental Setups</vt:lpstr>
      <vt:lpstr>Auditing Fairness</vt:lpstr>
      <vt:lpstr>Auditing Fairness</vt:lpstr>
      <vt:lpstr>Auditing Fairness</vt:lpstr>
      <vt:lpstr>Comparison with Baselines </vt:lpstr>
      <vt:lpstr>Outline</vt:lpstr>
      <vt:lpstr>Overview of approaches for explaining (Un)Fairness</vt:lpstr>
      <vt:lpstr>Gaps and Future Research Directions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xristos frag</dc:creator>
  <cp:lastModifiedBy>Christos Fragkathoulas</cp:lastModifiedBy>
  <cp:revision>480</cp:revision>
  <dcterms:created xsi:type="dcterms:W3CDTF">2024-04-15T15:17:59Z</dcterms:created>
  <dcterms:modified xsi:type="dcterms:W3CDTF">2025-11-06T14:28:43Z</dcterms:modified>
</cp:coreProperties>
</file>