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301" r:id="rId4"/>
    <p:sldId id="278" r:id="rId5"/>
    <p:sldId id="280" r:id="rId6"/>
    <p:sldId id="296" r:id="rId7"/>
    <p:sldId id="309" r:id="rId8"/>
    <p:sldId id="310" r:id="rId9"/>
    <p:sldId id="304" r:id="rId10"/>
    <p:sldId id="263" r:id="rId11"/>
    <p:sldId id="282" r:id="rId12"/>
    <p:sldId id="281" r:id="rId13"/>
    <p:sldId id="294" r:id="rId14"/>
    <p:sldId id="283" r:id="rId15"/>
    <p:sldId id="302" r:id="rId16"/>
    <p:sldId id="267" r:id="rId17"/>
    <p:sldId id="308" r:id="rId18"/>
    <p:sldId id="305" r:id="rId19"/>
    <p:sldId id="284" r:id="rId20"/>
    <p:sldId id="285" r:id="rId21"/>
    <p:sldId id="299" r:id="rId22"/>
    <p:sldId id="298" r:id="rId23"/>
    <p:sldId id="300" r:id="rId24"/>
    <p:sldId id="268" r:id="rId25"/>
    <p:sldId id="286" r:id="rId26"/>
    <p:sldId id="270" r:id="rId27"/>
    <p:sldId id="271" r:id="rId28"/>
    <p:sldId id="289" r:id="rId29"/>
    <p:sldId id="274" r:id="rId30"/>
    <p:sldId id="290" r:id="rId31"/>
    <p:sldId id="275" r:id="rId32"/>
    <p:sldId id="291" r:id="rId33"/>
    <p:sldId id="292" r:id="rId34"/>
    <p:sldId id="258" r:id="rId35"/>
    <p:sldId id="259" r:id="rId36"/>
    <p:sldId id="260" r:id="rId37"/>
    <p:sldId id="261" r:id="rId38"/>
    <p:sldId id="273" r:id="rId39"/>
    <p:sldId id="277" r:id="rId40"/>
    <p:sldId id="297" r:id="rId41"/>
    <p:sldId id="279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53EEA3-98C7-490F-A3B8-92B2415A3116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71C4AA-12F5-434D-B159-1085C1BD08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53EEA3-98C7-490F-A3B8-92B2415A3116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1C4AA-12F5-434D-B159-1085C1BD08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53EEA3-98C7-490F-A3B8-92B2415A3116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1C4AA-12F5-434D-B159-1085C1BD08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53EEA3-98C7-490F-A3B8-92B2415A3116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1C4AA-12F5-434D-B159-1085C1BD087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53EEA3-98C7-490F-A3B8-92B2415A3116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1C4AA-12F5-434D-B159-1085C1BD087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53EEA3-98C7-490F-A3B8-92B2415A3116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1C4AA-12F5-434D-B159-1085C1BD087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53EEA3-98C7-490F-A3B8-92B2415A3116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1C4AA-12F5-434D-B159-1085C1BD08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53EEA3-98C7-490F-A3B8-92B2415A3116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1C4AA-12F5-434D-B159-1085C1BD087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53EEA3-98C7-490F-A3B8-92B2415A3116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1C4AA-12F5-434D-B159-1085C1BD08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D53EEA3-98C7-490F-A3B8-92B2415A3116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1C4AA-12F5-434D-B159-1085C1BD08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53EEA3-98C7-490F-A3B8-92B2415A3116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71C4AA-12F5-434D-B159-1085C1BD087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D53EEA3-98C7-490F-A3B8-92B2415A3116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71C4AA-12F5-434D-B159-1085C1BD087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okornyo@egp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/>
              <a:t>Kódování acyklických grafů pro aplikaci genetických algoritmů 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Ondřej Pokorný</a:t>
            </a:r>
          </a:p>
          <a:p>
            <a:r>
              <a:rPr lang="cs-CZ" sz="2000" i="1" dirty="0" err="1" smtClean="0">
                <a:hlinkClick r:id="rId2"/>
              </a:rPr>
              <a:t>pokornyo</a:t>
            </a:r>
            <a:r>
              <a:rPr lang="cs-CZ" sz="2000" i="1" dirty="0" smtClean="0">
                <a:hlinkClick r:id="rId2"/>
              </a:rPr>
              <a:t>@</a:t>
            </a:r>
            <a:r>
              <a:rPr lang="cs-CZ" sz="2000" i="1" dirty="0" err="1" smtClean="0">
                <a:hlinkClick r:id="rId2"/>
              </a:rPr>
              <a:t>egp.cz</a:t>
            </a:r>
            <a:endParaRPr lang="cs-CZ" sz="20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85786" y="28572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ČVUT v Praze						                 FJFI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Převod zakořeněných stromů do lineární podoby (planted plane trees)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Readovy</a:t>
            </a:r>
            <a:r>
              <a:rPr lang="cs-CZ" dirty="0" smtClean="0"/>
              <a:t> kódy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500306"/>
            <a:ext cx="34575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WAV a BUV </a:t>
            </a:r>
            <a:r>
              <a:rPr lang="cs-CZ" smtClean="0"/>
              <a:t>očíslování stromu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Readovy</a:t>
            </a:r>
            <a:r>
              <a:rPr lang="cs-CZ" dirty="0" smtClean="0"/>
              <a:t> kódy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500306"/>
            <a:ext cx="23907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27241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VALENČNÍ KÓDY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Valencí uzlu zakořeněného stromu nazýváme počet hran směřujících do uzlů ve větší výšce z daného uzlu, tzn. pro kořen stromu je to jeho stupeň, pro ostatní uzly o jedna méně než jejich stupeň.</a:t>
            </a:r>
          </a:p>
          <a:p>
            <a:endParaRPr lang="cs-CZ" dirty="0" smtClean="0"/>
          </a:p>
          <a:p>
            <a:r>
              <a:rPr lang="cs-CZ" dirty="0" smtClean="0"/>
              <a:t>Valenčním kódem je poté posloupnost valencí jednotlivých uzlů seřazená podle vybraného očíslování uzlů stromu.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Readovy</a:t>
            </a:r>
            <a:r>
              <a:rPr lang="cs-CZ" dirty="0" smtClean="0"/>
              <a:t> kódy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Zisk valenčního kódu (WAV)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2 </a:t>
            </a:r>
            <a:r>
              <a:rPr lang="cs-CZ" dirty="0" err="1" smtClean="0"/>
              <a:t>2</a:t>
            </a:r>
            <a:r>
              <a:rPr lang="cs-CZ" dirty="0" smtClean="0"/>
              <a:t> 0 </a:t>
            </a:r>
            <a:r>
              <a:rPr lang="cs-CZ" dirty="0" err="1" smtClean="0"/>
              <a:t>0</a:t>
            </a:r>
            <a:r>
              <a:rPr lang="cs-CZ" dirty="0" smtClean="0"/>
              <a:t> 2 0 1 0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Readovy</a:t>
            </a:r>
            <a:r>
              <a:rPr lang="cs-CZ" dirty="0" smtClean="0"/>
              <a:t> kódy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85992"/>
            <a:ext cx="27241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500306"/>
            <a:ext cx="23431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Dekódování WAV kódu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sz="2200" dirty="0" smtClean="0"/>
              <a:t>Očíslujeme termy WAV kódu od 1 do </a:t>
            </a:r>
            <a:r>
              <a:rPr lang="cs-CZ" sz="2200" i="1" dirty="0" smtClean="0"/>
              <a:t>p</a:t>
            </a:r>
            <a:r>
              <a:rPr lang="cs-CZ" sz="2200" dirty="0" smtClean="0"/>
              <a:t>. Během algoritmu zůstává očíslování stejné, nezávisle na případném vymazání některých termů. Máme jeden ukazatel, na počátku ukazuje na první term a řídí se podle těchto pravidel:</a:t>
            </a:r>
          </a:p>
          <a:p>
            <a:endParaRPr lang="cs-CZ" sz="2200" dirty="0" smtClean="0"/>
          </a:p>
          <a:p>
            <a:r>
              <a:rPr lang="cs-CZ" sz="2200" dirty="0" smtClean="0"/>
              <a:t>Jestliže ukazatel ukazuje na nenulový term </a:t>
            </a:r>
            <a:r>
              <a:rPr lang="cs-CZ" sz="2200" i="1" dirty="0" err="1" smtClean="0"/>
              <a:t>u</a:t>
            </a:r>
            <a:r>
              <a:rPr lang="cs-CZ" sz="2200" i="1" baseline="-25000" dirty="0" err="1" smtClean="0"/>
              <a:t>i</a:t>
            </a:r>
            <a:r>
              <a:rPr lang="cs-CZ" sz="2200" dirty="0" smtClean="0"/>
              <a:t>, posuneme ho na další term </a:t>
            </a:r>
            <a:r>
              <a:rPr lang="cs-CZ" sz="2200" i="1" dirty="0" err="1" smtClean="0"/>
              <a:t>u</a:t>
            </a:r>
            <a:r>
              <a:rPr lang="cs-CZ" sz="2200" i="1" baseline="-25000" dirty="0" err="1" smtClean="0"/>
              <a:t>j</a:t>
            </a:r>
            <a:r>
              <a:rPr lang="cs-CZ" sz="2200" dirty="0" smtClean="0"/>
              <a:t>, ignorujíc vymazané termy. Přitom si poznamenáme hranu (</a:t>
            </a:r>
            <a:r>
              <a:rPr lang="cs-CZ" sz="2200" i="1" dirty="0" err="1" smtClean="0"/>
              <a:t>u</a:t>
            </a:r>
            <a:r>
              <a:rPr lang="cs-CZ" sz="2200" i="1" baseline="-25000" dirty="0" err="1" smtClean="0"/>
              <a:t>i</a:t>
            </a:r>
            <a:r>
              <a:rPr lang="cs-CZ" sz="2200" dirty="0" smtClean="0"/>
              <a:t>,</a:t>
            </a:r>
            <a:r>
              <a:rPr lang="cs-CZ" sz="2200" i="1" dirty="0" err="1" smtClean="0"/>
              <a:t>u</a:t>
            </a:r>
            <a:r>
              <a:rPr lang="cs-CZ" sz="2200" i="1" baseline="-25000" dirty="0" err="1" smtClean="0"/>
              <a:t>j</a:t>
            </a:r>
            <a:r>
              <a:rPr lang="cs-CZ" sz="2200" dirty="0" smtClean="0"/>
              <a:t>).</a:t>
            </a:r>
          </a:p>
          <a:p>
            <a:endParaRPr lang="cs-CZ" sz="2200" dirty="0" smtClean="0"/>
          </a:p>
          <a:p>
            <a:r>
              <a:rPr lang="cs-CZ" sz="2200" dirty="0" smtClean="0"/>
              <a:t>Jestliže ukazatel ukazuje na nulový term, smažeme tento term, posuneme ukazatel zpět na předcházející nenulový a snížíme ho o jedna.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Readovy</a:t>
            </a:r>
            <a:r>
              <a:rPr lang="cs-CZ" dirty="0" smtClean="0"/>
              <a:t> kódy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Dekódování</a:t>
            </a:r>
          </a:p>
          <a:p>
            <a:pPr>
              <a:buNone/>
            </a:pPr>
            <a:r>
              <a:rPr lang="cs-CZ" dirty="0" smtClean="0"/>
              <a:t>Valenčního</a:t>
            </a:r>
          </a:p>
          <a:p>
            <a:pPr>
              <a:buNone/>
            </a:pPr>
            <a:r>
              <a:rPr lang="cs-CZ" dirty="0" smtClean="0"/>
              <a:t>kódu (WAV)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Readovy</a:t>
            </a:r>
            <a:r>
              <a:rPr lang="cs-CZ" dirty="0" smtClean="0"/>
              <a:t> kódy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142984"/>
            <a:ext cx="5160215" cy="531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27241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64" y="4857760"/>
            <a:ext cx="1200150" cy="619125"/>
          </a:xfr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/>
              <a:t>Readovy</a:t>
            </a:r>
            <a:r>
              <a:rPr lang="cs-CZ" dirty="0" smtClean="0"/>
              <a:t> kódy</a:t>
            </a:r>
            <a:endParaRPr lang="cs-CZ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214438"/>
            <a:ext cx="2714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3143250"/>
            <a:ext cx="22288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5500688"/>
            <a:ext cx="1962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ovéPole 9"/>
          <p:cNvSpPr txBox="1">
            <a:spLocks noChangeArrowheads="1"/>
          </p:cNvSpPr>
          <p:nvPr/>
        </p:nvSpPr>
        <p:spPr bwMode="auto">
          <a:xfrm>
            <a:off x="928688" y="1500188"/>
            <a:ext cx="4786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>
                <a:latin typeface="Lucida Sans Unicode" pitchFamily="34" charset="0"/>
              </a:rPr>
              <a:t>Metoda </a:t>
            </a:r>
            <a:r>
              <a:rPr lang="cs-CZ" sz="2400" b="1" dirty="0" err="1">
                <a:latin typeface="Lucida Sans Unicode" pitchFamily="34" charset="0"/>
              </a:rPr>
              <a:t>linearizace</a:t>
            </a:r>
            <a:r>
              <a:rPr lang="cs-CZ" sz="2400" b="1" dirty="0">
                <a:latin typeface="Lucida Sans Unicode" pitchFamily="34" charset="0"/>
              </a:rPr>
              <a:t>  zakořeněných stromů</a:t>
            </a:r>
          </a:p>
        </p:txBody>
      </p:sp>
      <p:sp>
        <p:nvSpPr>
          <p:cNvPr id="13320" name="TextovéPole 10"/>
          <p:cNvSpPr txBox="1">
            <a:spLocks noChangeArrowheads="1"/>
          </p:cNvSpPr>
          <p:nvPr/>
        </p:nvSpPr>
        <p:spPr bwMode="auto">
          <a:xfrm>
            <a:off x="928662" y="2500306"/>
            <a:ext cx="478634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2400" dirty="0">
                <a:latin typeface="Lucida Sans Unicode" pitchFamily="34" charset="0"/>
              </a:rPr>
              <a:t>Rozdělení uzlů do </a:t>
            </a:r>
            <a:r>
              <a:rPr lang="cs-CZ" sz="2400" dirty="0" smtClean="0">
                <a:latin typeface="Lucida Sans Unicode" pitchFamily="34" charset="0"/>
              </a:rPr>
              <a:t>vrstev</a:t>
            </a:r>
          </a:p>
          <a:p>
            <a:pPr>
              <a:buFont typeface="Arial" charset="0"/>
              <a:buChar char="•"/>
            </a:pPr>
            <a:endParaRPr lang="cs-CZ" sz="2400" dirty="0">
              <a:latin typeface="Lucida Sans Unicode" pitchFamily="34" charset="0"/>
            </a:endParaRPr>
          </a:p>
          <a:p>
            <a:pPr>
              <a:buFont typeface="Arial" charset="0"/>
              <a:buChar char="•"/>
            </a:pPr>
            <a:r>
              <a:rPr lang="cs-CZ" sz="2400" dirty="0">
                <a:latin typeface="Lucida Sans Unicode" pitchFamily="34" charset="0"/>
              </a:rPr>
              <a:t>Postupné přiřazování kódu od nejnižší </a:t>
            </a:r>
            <a:r>
              <a:rPr lang="cs-CZ" sz="2400" dirty="0" smtClean="0">
                <a:latin typeface="Lucida Sans Unicode" pitchFamily="34" charset="0"/>
              </a:rPr>
              <a:t>vrstvy</a:t>
            </a:r>
          </a:p>
          <a:p>
            <a:pPr>
              <a:buFont typeface="Arial" charset="0"/>
              <a:buChar char="•"/>
            </a:pPr>
            <a:endParaRPr lang="cs-CZ" sz="2400" dirty="0">
              <a:latin typeface="Lucida Sans Unicode" pitchFamily="34" charset="0"/>
            </a:endParaRPr>
          </a:p>
          <a:p>
            <a:pPr>
              <a:buFont typeface="Arial" charset="0"/>
              <a:buChar char="•"/>
            </a:pPr>
            <a:r>
              <a:rPr lang="cs-CZ" sz="2400" dirty="0">
                <a:latin typeface="Lucida Sans Unicode" pitchFamily="34" charset="0"/>
              </a:rPr>
              <a:t>Výsledný kód vznikne u kořene stromu</a:t>
            </a:r>
          </a:p>
        </p:txBody>
      </p:sp>
      <p:sp>
        <p:nvSpPr>
          <p:cNvPr id="13321" name="TextovéPole 11"/>
          <p:cNvSpPr txBox="1">
            <a:spLocks noChangeArrowheads="1"/>
          </p:cNvSpPr>
          <p:nvPr/>
        </p:nvSpPr>
        <p:spPr bwMode="auto">
          <a:xfrm>
            <a:off x="928662" y="5429264"/>
            <a:ext cx="4786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latin typeface="Lucida Sans Unicode" pitchFamily="34" charset="0"/>
              </a:rPr>
              <a:t>Kód stromu 2220010200</a:t>
            </a:r>
          </a:p>
        </p:txBody>
      </p:sp>
      <p:pic>
        <p:nvPicPr>
          <p:cNvPr id="1332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5500688"/>
            <a:ext cx="123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Celulární </a:t>
            </a:r>
            <a:r>
              <a:rPr lang="cs-CZ" dirty="0" smtClean="0"/>
              <a:t>a </a:t>
            </a:r>
            <a:r>
              <a:rPr lang="cs-CZ" dirty="0" err="1" smtClean="0"/>
              <a:t>Readovo</a:t>
            </a:r>
            <a:r>
              <a:rPr lang="cs-CZ" dirty="0" smtClean="0"/>
              <a:t> kódování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269181"/>
            <a:ext cx="9001156" cy="344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929198"/>
            <a:ext cx="592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Celulární kódování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1285860"/>
            <a:ext cx="90201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Obecná podoba</a:t>
            </a:r>
          </a:p>
          <a:p>
            <a:endParaRPr lang="cs-CZ" dirty="0" smtClean="0"/>
          </a:p>
          <a:p>
            <a:r>
              <a:rPr lang="cs-CZ" dirty="0" smtClean="0"/>
              <a:t>Celulární kódování (</a:t>
            </a:r>
            <a:r>
              <a:rPr lang="cs-CZ" dirty="0" err="1" smtClean="0"/>
              <a:t>Cellular</a:t>
            </a:r>
            <a:r>
              <a:rPr lang="cs-CZ" dirty="0" smtClean="0"/>
              <a:t> </a:t>
            </a:r>
            <a:r>
              <a:rPr lang="cs-CZ" dirty="0" err="1" smtClean="0"/>
              <a:t>encoding</a:t>
            </a:r>
            <a:r>
              <a:rPr lang="cs-CZ" dirty="0" smtClean="0"/>
              <a:t> - CE) je technika pro reprezentaci daného objektu množinou pravidel pro jeho konstrukci namísto jeho přímé specifikace.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Celulární kódování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Ukázka aplikace genetických algoritmů</a:t>
            </a:r>
          </a:p>
          <a:p>
            <a:r>
              <a:rPr lang="cs-CZ" sz="2400" dirty="0" err="1" smtClean="0"/>
              <a:t>Readovy</a:t>
            </a:r>
            <a:r>
              <a:rPr lang="cs-CZ" sz="2400" dirty="0" smtClean="0"/>
              <a:t> kódy</a:t>
            </a:r>
          </a:p>
          <a:p>
            <a:r>
              <a:rPr lang="cs-CZ" sz="2400" dirty="0" smtClean="0"/>
              <a:t>Celulární kódování</a:t>
            </a:r>
          </a:p>
          <a:p>
            <a:r>
              <a:rPr lang="cs-CZ" sz="2400" dirty="0" smtClean="0"/>
              <a:t>Parametry genetického algoritmu</a:t>
            </a:r>
          </a:p>
          <a:p>
            <a:r>
              <a:rPr lang="cs-CZ" sz="2400" dirty="0" smtClean="0"/>
              <a:t>Výsledky</a:t>
            </a:r>
          </a:p>
          <a:p>
            <a:r>
              <a:rPr lang="cs-CZ" sz="2400" dirty="0" smtClean="0"/>
              <a:t>Závěr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Frédéric</a:t>
            </a:r>
            <a:r>
              <a:rPr lang="cs-CZ" dirty="0" smtClean="0"/>
              <a:t> </a:t>
            </a:r>
            <a:r>
              <a:rPr lang="cs-CZ" dirty="0" err="1" smtClean="0"/>
              <a:t>Gruau</a:t>
            </a:r>
            <a:r>
              <a:rPr lang="cs-CZ" dirty="0" smtClean="0"/>
              <a:t> (1994)</a:t>
            </a:r>
          </a:p>
          <a:p>
            <a:endParaRPr lang="cs-CZ" dirty="0" smtClean="0"/>
          </a:p>
          <a:p>
            <a:r>
              <a:rPr lang="cs-CZ" dirty="0" smtClean="0"/>
              <a:t>Roman Kalous, František Hakl – myšlenka konstrukce grafů operátory zdvojování uzlů</a:t>
            </a:r>
          </a:p>
          <a:p>
            <a:endParaRPr lang="cs-CZ" dirty="0" smtClean="0"/>
          </a:p>
          <a:p>
            <a:r>
              <a:rPr lang="cs-CZ" dirty="0" smtClean="0"/>
              <a:t>Celulární kód umělých neuronových sítí je reprezentován tzv. gramatickým stromem (gramatika zakódovaná do stromu) s uspořádanými větvemi, jehož uzly jsou popsány jmény programových symbolů.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Celulární kódování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Každá buňka sítě nese duplikátní kopii celulárního kódu a má vnitřní čtecí hlavu, která čte z gramatického stromu. Symboly, které čte z gramatického stromu, reprezentují instrukce pro vývoj buňky a působí na buňku nebo na její spoje. </a:t>
            </a:r>
          </a:p>
          <a:p>
            <a:endParaRPr lang="cs-CZ" dirty="0" smtClean="0"/>
          </a:p>
          <a:p>
            <a:r>
              <a:rPr lang="cs-CZ" dirty="0" smtClean="0"/>
              <a:t>Během jednoho kroku vývoje provede buňka instrukci odpovídající znaku, který přečte a posune svoji čtecí hlavu stromem dolů.</a:t>
            </a:r>
          </a:p>
          <a:p>
            <a:endParaRPr lang="cs-CZ" dirty="0" smtClean="0"/>
          </a:p>
          <a:p>
            <a:r>
              <a:rPr lang="cs-CZ" dirty="0" smtClean="0"/>
              <a:t>Pro ilustraci - celulární kódování, které bude definováno dvěma programovými symboly. Jeden pro tzv. sériové zdvojení buňky (</a:t>
            </a:r>
            <a:r>
              <a:rPr lang="cs-CZ" i="1" dirty="0" smtClean="0"/>
              <a:t>S) a </a:t>
            </a:r>
            <a:r>
              <a:rPr lang="cs-CZ" dirty="0" smtClean="0"/>
              <a:t>druhý</a:t>
            </a:r>
            <a:r>
              <a:rPr lang="cs-CZ" i="1" dirty="0" smtClean="0"/>
              <a:t> </a:t>
            </a:r>
            <a:r>
              <a:rPr lang="cs-CZ" dirty="0" smtClean="0"/>
              <a:t>pro paralelní (</a:t>
            </a:r>
            <a:r>
              <a:rPr lang="cs-CZ" i="1" dirty="0" smtClean="0"/>
              <a:t>P).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Celulární kódování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Dekódování gramatického stromu</a:t>
            </a:r>
            <a:endParaRPr lang="cs-CZ" dirty="0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341438"/>
            <a:ext cx="5618163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341438"/>
            <a:ext cx="56165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1341438"/>
            <a:ext cx="56165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1341438"/>
            <a:ext cx="5616575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1341438"/>
            <a:ext cx="5688013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1341438"/>
            <a:ext cx="5688013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92275" y="1341438"/>
            <a:ext cx="58324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Frédéric</a:t>
            </a:r>
            <a:r>
              <a:rPr lang="cs-CZ" dirty="0" smtClean="0"/>
              <a:t> </a:t>
            </a:r>
            <a:r>
              <a:rPr lang="cs-CZ" dirty="0" err="1" smtClean="0"/>
              <a:t>Gruau</a:t>
            </a:r>
            <a:r>
              <a:rPr lang="cs-CZ" dirty="0" smtClean="0"/>
              <a:t> (1994)</a:t>
            </a:r>
          </a:p>
          <a:p>
            <a:endParaRPr lang="cs-CZ" dirty="0" smtClean="0"/>
          </a:p>
          <a:p>
            <a:r>
              <a:rPr lang="cs-CZ" dirty="0" smtClean="0"/>
              <a:t>Roman Kalous, František Hakl – myšlenka konstrukce grafů operátory zdvojování uzlů</a:t>
            </a:r>
          </a:p>
          <a:p>
            <a:endParaRPr lang="cs-CZ" dirty="0" smtClean="0"/>
          </a:p>
          <a:p>
            <a:r>
              <a:rPr lang="cs-CZ" dirty="0" smtClean="0"/>
              <a:t>Celulární kód umělých neuronových sítí je reprezentován tzv. gramatickým stromem (gramatika zakódovaná do stromu) s uspořádanými větvemi, jehož uzly jsou popsány jmény programových symbolů.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Celulární kódování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>
            <a:off x="785813" y="1214438"/>
            <a:ext cx="7900987" cy="491172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cs-CZ" dirty="0" smtClean="0"/>
              <a:t>Obecné zdvojení uzlů</a:t>
            </a:r>
          </a:p>
          <a:p>
            <a:pPr>
              <a:buFont typeface="Wingdings 3" pitchFamily="18" charset="2"/>
              <a:buNone/>
            </a:pPr>
            <a:endParaRPr lang="cs-CZ" dirty="0" smtClean="0"/>
          </a:p>
          <a:p>
            <a:pPr>
              <a:buFont typeface="Wingdings 3" pitchFamily="18" charset="2"/>
              <a:buNone/>
            </a:pPr>
            <a:r>
              <a:rPr lang="cs-CZ" sz="2000" dirty="0" smtClean="0"/>
              <a:t>Operátory zdvojování uzlů</a:t>
            </a:r>
          </a:p>
          <a:p>
            <a:r>
              <a:rPr lang="cs-CZ" b="1" dirty="0" smtClean="0"/>
              <a:t>S</a:t>
            </a:r>
            <a:r>
              <a:rPr lang="cs-CZ" dirty="0" smtClean="0"/>
              <a:t> (C)</a:t>
            </a:r>
          </a:p>
          <a:p>
            <a:r>
              <a:rPr lang="cs-CZ" b="1" dirty="0" smtClean="0"/>
              <a:t>P</a:t>
            </a:r>
            <a:r>
              <a:rPr lang="cs-CZ" dirty="0" smtClean="0"/>
              <a:t> (D, E)</a:t>
            </a:r>
          </a:p>
          <a:p>
            <a:r>
              <a:rPr lang="cs-CZ" b="1" dirty="0" smtClean="0"/>
              <a:t>A</a:t>
            </a:r>
            <a:r>
              <a:rPr lang="cs-CZ" dirty="0" smtClean="0"/>
              <a:t> (C, D, E)</a:t>
            </a:r>
          </a:p>
          <a:p>
            <a:r>
              <a:rPr lang="cs-CZ" b="1" dirty="0" smtClean="0"/>
              <a:t>I</a:t>
            </a:r>
            <a:r>
              <a:rPr lang="cs-CZ" dirty="0" smtClean="0"/>
              <a:t> (C, D)</a:t>
            </a:r>
          </a:p>
          <a:p>
            <a:r>
              <a:rPr lang="cs-CZ" b="1" dirty="0" smtClean="0"/>
              <a:t>O</a:t>
            </a:r>
            <a:r>
              <a:rPr lang="cs-CZ" dirty="0" smtClean="0"/>
              <a:t> (C, E)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Celulární kódování</a:t>
            </a:r>
            <a:endParaRPr lang="cs-CZ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71612"/>
            <a:ext cx="4071937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Kódování se třemi a pěti programovými symboly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Celulární kódování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71678"/>
            <a:ext cx="55054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Celulární kódování</a:t>
            </a: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032000" y="2286000"/>
          <a:ext cx="5080000" cy="2286000"/>
        </p:xfrm>
        <a:graphic>
          <a:graphicData uri="http://schemas.openxmlformats.org/drawingml/2006/table">
            <a:tbl>
              <a:tblPr/>
              <a:tblGrid>
                <a:gridCol w="1231900"/>
                <a:gridCol w="876300"/>
                <a:gridCol w="876300"/>
                <a:gridCol w="1066800"/>
                <a:gridCol w="1028700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 (délka RK)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(S,P)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(S,P,A)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(S,P,A,I,O)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57829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1,19E+07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cs-CZ" dirty="0" smtClean="0"/>
              <a:t>Mohutnosti CK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Schröderova</a:t>
            </a:r>
            <a:r>
              <a:rPr lang="cs-CZ" dirty="0" smtClean="0"/>
              <a:t> čísla</a:t>
            </a:r>
          </a:p>
          <a:p>
            <a:r>
              <a:rPr lang="cs-CZ" dirty="0" smtClean="0"/>
              <a:t>1, 2, 6, 22, 90, 394, 1806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CK se symboly S a P (a </a:t>
            </a:r>
            <a:r>
              <a:rPr lang="cs-CZ" dirty="0" err="1" smtClean="0"/>
              <a:t>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714625"/>
            <a:ext cx="70008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429000"/>
            <a:ext cx="24860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3429000"/>
            <a:ext cx="12001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286256"/>
            <a:ext cx="53149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Parametry genetického algoritmu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09600" y="1633728"/>
            <a:ext cx="8229600" cy="45259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cs-CZ" sz="2800" dirty="0" smtClean="0"/>
              <a:t>Efektivita CK + RK – dle výsledků aplikace genetického algoritmu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cs-CZ" sz="28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cs-CZ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Výběr</a:t>
            </a:r>
            <a:r>
              <a:rPr kumimoji="0" lang="cs-CZ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dvou triviálních úloh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cs-CZ" sz="2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cs-CZ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Maximální počet hran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cs-CZ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cs-CZ" sz="2700" dirty="0" smtClean="0"/>
              <a:t>Maximální tok sítí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cs-CZ" sz="2800" dirty="0" smtClean="0"/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cs-CZ" sz="2700" dirty="0" smtClean="0"/>
              <a:t>Jedinci jsou orientované acyklické grafy, v paměti uchováváni jako posloupnost valenčního kódu s parametry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Výběr úlohy = definice fitness funkce</a:t>
            </a:r>
          </a:p>
          <a:p>
            <a:endParaRPr lang="cs-CZ" dirty="0" smtClean="0"/>
          </a:p>
          <a:p>
            <a:r>
              <a:rPr lang="cs-CZ" dirty="0" smtClean="0"/>
              <a:t>Úloha maximálního počtu hran</a:t>
            </a:r>
          </a:p>
          <a:p>
            <a:pPr lvl="1"/>
            <a:r>
              <a:rPr lang="cs-CZ" dirty="0" smtClean="0"/>
              <a:t>Prostý součet hran ve výsledném grafu</a:t>
            </a:r>
          </a:p>
          <a:p>
            <a:endParaRPr lang="cs-CZ" dirty="0" smtClean="0"/>
          </a:p>
          <a:p>
            <a:r>
              <a:rPr lang="cs-CZ" dirty="0" smtClean="0"/>
              <a:t>Úloha maximálního toku sítí</a:t>
            </a:r>
          </a:p>
          <a:p>
            <a:pPr lvl="1"/>
            <a:r>
              <a:rPr lang="cs-CZ" dirty="0" smtClean="0"/>
              <a:t>dodefinování dalších parametrů acyklického grafu</a:t>
            </a:r>
          </a:p>
          <a:p>
            <a:pPr lvl="1"/>
            <a:r>
              <a:rPr lang="cs-CZ" dirty="0" err="1" smtClean="0"/>
              <a:t>Fordův</a:t>
            </a:r>
            <a:r>
              <a:rPr lang="cs-CZ" dirty="0" smtClean="0"/>
              <a:t>-</a:t>
            </a:r>
            <a:r>
              <a:rPr lang="cs-CZ" dirty="0" err="1" smtClean="0"/>
              <a:t>Fulkersonův</a:t>
            </a:r>
            <a:r>
              <a:rPr lang="cs-CZ" dirty="0" smtClean="0"/>
              <a:t> </a:t>
            </a:r>
            <a:r>
              <a:rPr lang="cs-CZ" dirty="0" err="1" smtClean="0"/>
              <a:t>algortimus</a:t>
            </a:r>
            <a:endParaRPr lang="cs-CZ" dirty="0" smtClean="0"/>
          </a:p>
          <a:p>
            <a:pPr lvl="1"/>
            <a:r>
              <a:rPr lang="cs-CZ" dirty="0" smtClean="0"/>
              <a:t>Pro lepší výsledky čtverec toku</a:t>
            </a:r>
          </a:p>
          <a:p>
            <a:pPr lvl="1"/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Úlohy pro testování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Obecná aplikace – Jak vypadají</a:t>
            </a:r>
          </a:p>
          <a:p>
            <a:pPr lvl="1"/>
            <a:r>
              <a:rPr lang="cs-CZ" dirty="0" smtClean="0"/>
              <a:t>zadání úlohy,</a:t>
            </a:r>
          </a:p>
          <a:p>
            <a:pPr lvl="1"/>
            <a:r>
              <a:rPr lang="cs-CZ" dirty="0" smtClean="0"/>
              <a:t>jedinci,</a:t>
            </a:r>
          </a:p>
          <a:p>
            <a:pPr lvl="1"/>
            <a:r>
              <a:rPr lang="cs-CZ" dirty="0" smtClean="0"/>
              <a:t>fitness funkce,</a:t>
            </a:r>
          </a:p>
          <a:p>
            <a:pPr lvl="1"/>
            <a:r>
              <a:rPr lang="cs-CZ" dirty="0" smtClean="0"/>
              <a:t>operátory genetického algoritmu,</a:t>
            </a:r>
          </a:p>
          <a:p>
            <a:pPr lvl="1"/>
            <a:r>
              <a:rPr lang="cs-CZ" dirty="0" smtClean="0"/>
              <a:t>to vše uvnitř počítače,</a:t>
            </a:r>
          </a:p>
          <a:p>
            <a:pPr lvl="1"/>
            <a:r>
              <a:rPr lang="cs-CZ" dirty="0" smtClean="0"/>
              <a:t>atd.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Úloha rozvrhu, baseballových výsledků, atd.</a:t>
            </a:r>
          </a:p>
          <a:p>
            <a:pPr lvl="1"/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 smtClean="0"/>
              <a:t>Ukázka aplikace genetického algoritmu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Parametry genetického algoritmu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229600" cy="424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Vytvořen softwarový nástroj</a:t>
            </a:r>
          </a:p>
          <a:p>
            <a:pPr lvl="1"/>
            <a:r>
              <a:rPr lang="cs-CZ" dirty="0" smtClean="0"/>
              <a:t>Implementovány všechny druhy zmíněných kódování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Aplikace operátorů genetického algoritmu na přípustná řešení bez nutnosti užití operátorů opravy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Pro pevné počty vrcholů (20 až 50) byl opakovaně spuštěn genetický algoritmus a pro každou generaci bylo zaznamenáno nejlepší nalezené řešení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Výsledek byl porovnán s nejlepšími řešeními dosaženými náhodným procházením stejného prostoru grafů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testování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Způsob zdvojování uzlů při tvorbě fenotypu</a:t>
            </a:r>
          </a:p>
          <a:p>
            <a:endParaRPr lang="cs-CZ" dirty="0" smtClean="0"/>
          </a:p>
          <a:p>
            <a:r>
              <a:rPr lang="cs-CZ" dirty="0" smtClean="0"/>
              <a:t>Zdvojení při dekódování CK při tvorbě fenotypu prostřednictvím operací na </a:t>
            </a:r>
            <a:r>
              <a:rPr lang="cs-CZ" dirty="0" err="1" smtClean="0"/>
              <a:t>adjacenční</a:t>
            </a:r>
            <a:r>
              <a:rPr lang="cs-CZ" dirty="0" smtClean="0"/>
              <a:t> matici </a:t>
            </a:r>
            <a:r>
              <a:rPr lang="cs-CZ" dirty="0" err="1" smtClean="0"/>
              <a:t>matici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Parametry genetického algoritmu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Porovnání výsledků genetického algoritmu při CK se dvěma a pěti programovými symboly a algoritmu náhodného vyhledávání.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hrany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000108"/>
            <a:ext cx="8229600" cy="4431198"/>
          </a:xfr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Testování GA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hrany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000108"/>
            <a:ext cx="8229600" cy="4445944"/>
          </a:xfr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457200" y="274638"/>
            <a:ext cx="8229600" cy="101122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Testování GA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toky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000108"/>
            <a:ext cx="8229600" cy="4445944"/>
          </a:xfrm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Testování GA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sah 10" descr="toky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000108"/>
            <a:ext cx="8229600" cy="4431198"/>
          </a:xfrm>
        </p:spPr>
      </p:pic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Testování GA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a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126" y="1481138"/>
            <a:ext cx="7479747" cy="452596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Časová složitost aplikace GA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Navržena nová varianta celulárního kódování (tj. varianta s více programovými symboly), čímž je rozšířen prostor grafů, které lze kódovat a využít ve vytvořeném SW nástroji pro aplikaci genetického algoritmu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Doklad nutnosti vhodně zvolit variantu kódování s ohledem na typ řešené úlohy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Ukázka aplikace genetického algoritmu na grafových strukturách</a:t>
            </a:r>
            <a:endParaRPr lang="cs-CZ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44903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Analýza přesného důsledku aplikace operátoru křížení na CK</a:t>
            </a:r>
          </a:p>
          <a:p>
            <a:endParaRPr lang="cs-CZ" dirty="0" smtClean="0"/>
          </a:p>
          <a:p>
            <a:r>
              <a:rPr lang="cs-CZ" dirty="0" smtClean="0"/>
              <a:t>Otestování na netriviálních úlohách nad prostorem orientovaných acyklických grafů</a:t>
            </a:r>
          </a:p>
          <a:p>
            <a:endParaRPr lang="cs-CZ" dirty="0"/>
          </a:p>
          <a:p>
            <a:r>
              <a:rPr lang="cs-CZ" dirty="0" smtClean="0"/>
              <a:t>…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Následné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arametr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857232"/>
            <a:ext cx="7143800" cy="5286411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51115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Parametry výpočtu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Ukázka aplikace genetického algoritmu na lineárních řetězcích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367493" cy="447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Reprezentace grafu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928938" y="1500188"/>
          <a:ext cx="4071936" cy="714380"/>
        </p:xfrm>
        <a:graphic>
          <a:graphicData uri="http://schemas.openxmlformats.org/drawingml/2006/table">
            <a:tbl>
              <a:tblPr/>
              <a:tblGrid>
                <a:gridCol w="370176"/>
                <a:gridCol w="370176"/>
                <a:gridCol w="370176"/>
                <a:gridCol w="370176"/>
                <a:gridCol w="370176"/>
                <a:gridCol w="370176"/>
                <a:gridCol w="370176"/>
                <a:gridCol w="370176"/>
                <a:gridCol w="370176"/>
                <a:gridCol w="370176"/>
                <a:gridCol w="370176"/>
              </a:tblGrid>
              <a:tr h="3484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500438" y="2714625"/>
          <a:ext cx="2928960" cy="2643209"/>
        </p:xfrm>
        <a:graphic>
          <a:graphicData uri="http://schemas.openxmlformats.org/drawingml/2006/table">
            <a:tbl>
              <a:tblPr/>
              <a:tblGrid>
                <a:gridCol w="366120"/>
                <a:gridCol w="366120"/>
                <a:gridCol w="366120"/>
                <a:gridCol w="366120"/>
                <a:gridCol w="366120"/>
                <a:gridCol w="366120"/>
                <a:gridCol w="366120"/>
                <a:gridCol w="366120"/>
              </a:tblGrid>
              <a:tr h="32834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4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4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4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4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4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4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412" name="TextovéPole 6"/>
          <p:cNvSpPr txBox="1">
            <a:spLocks noChangeArrowheads="1"/>
          </p:cNvSpPr>
          <p:nvPr/>
        </p:nvSpPr>
        <p:spPr bwMode="auto">
          <a:xfrm>
            <a:off x="857250" y="1571625"/>
            <a:ext cx="2786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Lucida Sans Unicode" pitchFamily="34" charset="0"/>
              </a:rPr>
              <a:t>Celulární a</a:t>
            </a:r>
          </a:p>
          <a:p>
            <a:r>
              <a:rPr lang="cs-CZ">
                <a:latin typeface="Lucida Sans Unicode" pitchFamily="34" charset="0"/>
              </a:rPr>
              <a:t>Readův kód</a:t>
            </a:r>
          </a:p>
        </p:txBody>
      </p:sp>
      <p:sp>
        <p:nvSpPr>
          <p:cNvPr id="12413" name="TextovéPole 7"/>
          <p:cNvSpPr txBox="1">
            <a:spLocks noChangeArrowheads="1"/>
          </p:cNvSpPr>
          <p:nvPr/>
        </p:nvSpPr>
        <p:spPr bwMode="auto">
          <a:xfrm>
            <a:off x="857250" y="3071813"/>
            <a:ext cx="2786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Lucida Sans Unicode" pitchFamily="34" charset="0"/>
              </a:rPr>
              <a:t>Matice adjacence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Celulární </a:t>
            </a:r>
            <a:r>
              <a:rPr lang="cs-CZ" dirty="0" smtClean="0"/>
              <a:t>a </a:t>
            </a:r>
            <a:r>
              <a:rPr lang="cs-CZ" dirty="0" err="1" smtClean="0"/>
              <a:t>Readovo</a:t>
            </a:r>
            <a:r>
              <a:rPr lang="cs-CZ" dirty="0" smtClean="0"/>
              <a:t> kódování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285860"/>
            <a:ext cx="9001156" cy="344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929198"/>
            <a:ext cx="592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Reprezentace jedinců GA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1285860"/>
            <a:ext cx="90106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Readovy</a:t>
            </a:r>
            <a:r>
              <a:rPr lang="cs-CZ" dirty="0" smtClean="0"/>
              <a:t> kódy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19" y="1257309"/>
            <a:ext cx="90201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1737</TotalTime>
  <Words>991</Words>
  <Application>Microsoft Office PowerPoint</Application>
  <PresentationFormat>Předvádění na obrazovce (4:3)</PresentationFormat>
  <Paragraphs>280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Shluk</vt:lpstr>
      <vt:lpstr>Kódování acyklických grafů pro aplikaci genetických algoritmů </vt:lpstr>
      <vt:lpstr>Obsah</vt:lpstr>
      <vt:lpstr>Ukázka aplikace genetického algoritmu</vt:lpstr>
      <vt:lpstr>Ukázka aplikace genetického algoritmu na grafových strukturách</vt:lpstr>
      <vt:lpstr> Ukázka aplikace genetického algoritmu na lineárních řetězcích </vt:lpstr>
      <vt:lpstr>Reprezentace grafu</vt:lpstr>
      <vt:lpstr>Celulární a Readovo kódování</vt:lpstr>
      <vt:lpstr>Reprezentace jedinců GA</vt:lpstr>
      <vt:lpstr>Readovy kódy</vt:lpstr>
      <vt:lpstr>Readovy kódy</vt:lpstr>
      <vt:lpstr>Readovy kódy</vt:lpstr>
      <vt:lpstr>Readovy kódy</vt:lpstr>
      <vt:lpstr>Readovy kódy</vt:lpstr>
      <vt:lpstr>Readovy kódy</vt:lpstr>
      <vt:lpstr>Readovy kódy</vt:lpstr>
      <vt:lpstr>Readovy kódy</vt:lpstr>
      <vt:lpstr>Celulární a Readovo kódování</vt:lpstr>
      <vt:lpstr>Celulární kódování</vt:lpstr>
      <vt:lpstr>Celulární kódování</vt:lpstr>
      <vt:lpstr>Celulární kódování</vt:lpstr>
      <vt:lpstr>Celulární kódování</vt:lpstr>
      <vt:lpstr>Dekódování gramatického stromu</vt:lpstr>
      <vt:lpstr>Celulární kódování</vt:lpstr>
      <vt:lpstr>Celulární kódování</vt:lpstr>
      <vt:lpstr>Celulární kódování</vt:lpstr>
      <vt:lpstr>Celulární kódování</vt:lpstr>
      <vt:lpstr>CK se symboly S a P (a A)</vt:lpstr>
      <vt:lpstr>Parametry genetického algoritmu</vt:lpstr>
      <vt:lpstr>Úlohy pro testování</vt:lpstr>
      <vt:lpstr>Parametry genetického algoritmu</vt:lpstr>
      <vt:lpstr>Způsob testování</vt:lpstr>
      <vt:lpstr>Parametry genetického algoritmu</vt:lpstr>
      <vt:lpstr>Výsledky</vt:lpstr>
      <vt:lpstr>Testování GA</vt:lpstr>
      <vt:lpstr>Snímek 35</vt:lpstr>
      <vt:lpstr>Testování GA</vt:lpstr>
      <vt:lpstr>Testování GA</vt:lpstr>
      <vt:lpstr>Časová složitost aplikace GA</vt:lpstr>
      <vt:lpstr>Závěr</vt:lpstr>
      <vt:lpstr>Následné práce</vt:lpstr>
      <vt:lpstr>Parametry výpočtu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Ondřej Pokorný</dc:creator>
  <cp:lastModifiedBy>Ondřej Pokorný</cp:lastModifiedBy>
  <cp:revision>138</cp:revision>
  <dcterms:created xsi:type="dcterms:W3CDTF">2011-04-14T10:29:04Z</dcterms:created>
  <dcterms:modified xsi:type="dcterms:W3CDTF">2011-10-13T13:06:02Z</dcterms:modified>
</cp:coreProperties>
</file>