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Lst>
  <p:sldSz cy="5143500" cx="9144000"/>
  <p:notesSz cx="6858000" cy="9144000"/>
  <p:embeddedFontLst>
    <p:embeddedFont>
      <p:font typeface="Nunito"/>
      <p:regular r:id="rId63"/>
      <p:bold r:id="rId64"/>
      <p:italic r:id="rId65"/>
      <p:boldItalic r:id="rId66"/>
    </p:embeddedFont>
    <p:embeddedFont>
      <p:font typeface="Lato"/>
      <p:regular r:id="rId67"/>
      <p:bold r:id="rId68"/>
      <p:italic r:id="rId69"/>
      <p:boldItalic r:id="rId70"/>
    </p:embeddedFont>
    <p:embeddedFont>
      <p:font typeface="Nunito Medium"/>
      <p:regular r:id="rId71"/>
      <p:bold r:id="rId72"/>
      <p:italic r:id="rId73"/>
      <p:boldItalic r:id="rId7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73" Type="http://schemas.openxmlformats.org/officeDocument/2006/relationships/font" Target="fonts/NunitoMedium-italic.fntdata"/><Relationship Id="rId72" Type="http://schemas.openxmlformats.org/officeDocument/2006/relationships/font" Target="fonts/NunitoMedium-bold.fntdata"/><Relationship Id="rId31" Type="http://schemas.openxmlformats.org/officeDocument/2006/relationships/slide" Target="slides/slide26.xml"/><Relationship Id="rId30" Type="http://schemas.openxmlformats.org/officeDocument/2006/relationships/slide" Target="slides/slide25.xml"/><Relationship Id="rId74" Type="http://schemas.openxmlformats.org/officeDocument/2006/relationships/font" Target="fonts/NunitoMedium-boldItalic.fntdata"/><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71" Type="http://schemas.openxmlformats.org/officeDocument/2006/relationships/font" Target="fonts/NunitoMedium-regular.fntdata"/><Relationship Id="rId70" Type="http://schemas.openxmlformats.org/officeDocument/2006/relationships/font" Target="fonts/Lato-boldItalic.fntdata"/><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62" Type="http://schemas.openxmlformats.org/officeDocument/2006/relationships/slide" Target="slides/slide57.xml"/><Relationship Id="rId61" Type="http://schemas.openxmlformats.org/officeDocument/2006/relationships/slide" Target="slides/slide56.xml"/><Relationship Id="rId20" Type="http://schemas.openxmlformats.org/officeDocument/2006/relationships/slide" Target="slides/slide15.xml"/><Relationship Id="rId64" Type="http://schemas.openxmlformats.org/officeDocument/2006/relationships/font" Target="fonts/Nunito-bold.fntdata"/><Relationship Id="rId63" Type="http://schemas.openxmlformats.org/officeDocument/2006/relationships/font" Target="fonts/Nunito-regular.fntdata"/><Relationship Id="rId22" Type="http://schemas.openxmlformats.org/officeDocument/2006/relationships/slide" Target="slides/slide17.xml"/><Relationship Id="rId66" Type="http://schemas.openxmlformats.org/officeDocument/2006/relationships/font" Target="fonts/Nunito-boldItalic.fntdata"/><Relationship Id="rId21" Type="http://schemas.openxmlformats.org/officeDocument/2006/relationships/slide" Target="slides/slide16.xml"/><Relationship Id="rId65" Type="http://schemas.openxmlformats.org/officeDocument/2006/relationships/font" Target="fonts/Nunito-italic.fntdata"/><Relationship Id="rId24" Type="http://schemas.openxmlformats.org/officeDocument/2006/relationships/slide" Target="slides/slide19.xml"/><Relationship Id="rId68" Type="http://schemas.openxmlformats.org/officeDocument/2006/relationships/font" Target="fonts/Lato-bold.fntdata"/><Relationship Id="rId23" Type="http://schemas.openxmlformats.org/officeDocument/2006/relationships/slide" Target="slides/slide18.xml"/><Relationship Id="rId67" Type="http://schemas.openxmlformats.org/officeDocument/2006/relationships/font" Target="fonts/Lato-regular.fntdata"/><Relationship Id="rId60" Type="http://schemas.openxmlformats.org/officeDocument/2006/relationships/slide" Target="slides/slide55.xml"/><Relationship Id="rId26" Type="http://schemas.openxmlformats.org/officeDocument/2006/relationships/slide" Target="slides/slide21.xml"/><Relationship Id="rId25" Type="http://schemas.openxmlformats.org/officeDocument/2006/relationships/slide" Target="slides/slide20.xml"/><Relationship Id="rId69" Type="http://schemas.openxmlformats.org/officeDocument/2006/relationships/font" Target="fonts/Lato-italic.fntdata"/><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11" Type="http://schemas.openxmlformats.org/officeDocument/2006/relationships/slide" Target="slides/slide6.xml"/><Relationship Id="rId55" Type="http://schemas.openxmlformats.org/officeDocument/2006/relationships/slide" Target="slides/slide50.xml"/><Relationship Id="rId10" Type="http://schemas.openxmlformats.org/officeDocument/2006/relationships/slide" Target="slides/slide5.xml"/><Relationship Id="rId54" Type="http://schemas.openxmlformats.org/officeDocument/2006/relationships/slide" Target="slides/slide49.xml"/><Relationship Id="rId13" Type="http://schemas.openxmlformats.org/officeDocument/2006/relationships/slide" Target="slides/slide8.xml"/><Relationship Id="rId57" Type="http://schemas.openxmlformats.org/officeDocument/2006/relationships/slide" Target="slides/slide52.xml"/><Relationship Id="rId12" Type="http://schemas.openxmlformats.org/officeDocument/2006/relationships/slide" Target="slides/slide7.xml"/><Relationship Id="rId56" Type="http://schemas.openxmlformats.org/officeDocument/2006/relationships/slide" Target="slides/slide51.xml"/><Relationship Id="rId15" Type="http://schemas.openxmlformats.org/officeDocument/2006/relationships/slide" Target="slides/slide10.xml"/><Relationship Id="rId59" Type="http://schemas.openxmlformats.org/officeDocument/2006/relationships/slide" Target="slides/slide54.xml"/><Relationship Id="rId14" Type="http://schemas.openxmlformats.org/officeDocument/2006/relationships/slide" Target="slides/slide9.xml"/><Relationship Id="rId58" Type="http://schemas.openxmlformats.org/officeDocument/2006/relationships/slide" Target="slides/slide53.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g39d60029b13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g39d60029b13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 name="Shape 171"/>
        <p:cNvGrpSpPr/>
        <p:nvPr/>
      </p:nvGrpSpPr>
      <p:grpSpPr>
        <a:xfrm>
          <a:off x="0" y="0"/>
          <a:ext cx="0" cy="0"/>
          <a:chOff x="0" y="0"/>
          <a:chExt cx="0" cy="0"/>
        </a:xfrm>
      </p:grpSpPr>
      <p:sp>
        <p:nvSpPr>
          <p:cNvPr id="172" name="Google Shape;172;g39d0c846178_0_6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3" name="Google Shape;173;g39d0c846178_0_6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 name="Shape 183"/>
        <p:cNvGrpSpPr/>
        <p:nvPr/>
      </p:nvGrpSpPr>
      <p:grpSpPr>
        <a:xfrm>
          <a:off x="0" y="0"/>
          <a:ext cx="0" cy="0"/>
          <a:chOff x="0" y="0"/>
          <a:chExt cx="0" cy="0"/>
        </a:xfrm>
      </p:grpSpPr>
      <p:sp>
        <p:nvSpPr>
          <p:cNvPr id="184" name="Google Shape;184;g39d0c846178_0_69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5" name="Google Shape;185;g39d0c846178_0_6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5" name="Shape 195"/>
        <p:cNvGrpSpPr/>
        <p:nvPr/>
      </p:nvGrpSpPr>
      <p:grpSpPr>
        <a:xfrm>
          <a:off x="0" y="0"/>
          <a:ext cx="0" cy="0"/>
          <a:chOff x="0" y="0"/>
          <a:chExt cx="0" cy="0"/>
        </a:xfrm>
      </p:grpSpPr>
      <p:sp>
        <p:nvSpPr>
          <p:cNvPr id="196" name="Google Shape;196;g39d0c846178_0_70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7" name="Google Shape;197;g39d0c846178_0_7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8" name="Shape 208"/>
        <p:cNvGrpSpPr/>
        <p:nvPr/>
      </p:nvGrpSpPr>
      <p:grpSpPr>
        <a:xfrm>
          <a:off x="0" y="0"/>
          <a:ext cx="0" cy="0"/>
          <a:chOff x="0" y="0"/>
          <a:chExt cx="0" cy="0"/>
        </a:xfrm>
      </p:grpSpPr>
      <p:sp>
        <p:nvSpPr>
          <p:cNvPr id="209" name="Google Shape;209;g39d0c846178_0_7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0" name="Google Shape;210;g39d0c846178_0_7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1" name="Shape 221"/>
        <p:cNvGrpSpPr/>
        <p:nvPr/>
      </p:nvGrpSpPr>
      <p:grpSpPr>
        <a:xfrm>
          <a:off x="0" y="0"/>
          <a:ext cx="0" cy="0"/>
          <a:chOff x="0" y="0"/>
          <a:chExt cx="0" cy="0"/>
        </a:xfrm>
      </p:grpSpPr>
      <p:sp>
        <p:nvSpPr>
          <p:cNvPr id="222" name="Google Shape;222;g39d0c846178_0_7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3" name="Google Shape;223;g39d0c846178_0_7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4" name="Shape 234"/>
        <p:cNvGrpSpPr/>
        <p:nvPr/>
      </p:nvGrpSpPr>
      <p:grpSpPr>
        <a:xfrm>
          <a:off x="0" y="0"/>
          <a:ext cx="0" cy="0"/>
          <a:chOff x="0" y="0"/>
          <a:chExt cx="0" cy="0"/>
        </a:xfrm>
      </p:grpSpPr>
      <p:sp>
        <p:nvSpPr>
          <p:cNvPr id="235" name="Google Shape;235;g39d0c846178_0_7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6" name="Google Shape;236;g39d0c846178_0_7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7" name="Shape 247"/>
        <p:cNvGrpSpPr/>
        <p:nvPr/>
      </p:nvGrpSpPr>
      <p:grpSpPr>
        <a:xfrm>
          <a:off x="0" y="0"/>
          <a:ext cx="0" cy="0"/>
          <a:chOff x="0" y="0"/>
          <a:chExt cx="0" cy="0"/>
        </a:xfrm>
      </p:grpSpPr>
      <p:sp>
        <p:nvSpPr>
          <p:cNvPr id="248" name="Google Shape;248;g39d0c846178_0_7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9" name="Google Shape;249;g39d0c846178_0_7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4" name="Shape 264"/>
        <p:cNvGrpSpPr/>
        <p:nvPr/>
      </p:nvGrpSpPr>
      <p:grpSpPr>
        <a:xfrm>
          <a:off x="0" y="0"/>
          <a:ext cx="0" cy="0"/>
          <a:chOff x="0" y="0"/>
          <a:chExt cx="0" cy="0"/>
        </a:xfrm>
      </p:grpSpPr>
      <p:sp>
        <p:nvSpPr>
          <p:cNvPr id="265" name="Google Shape;265;g39d0c846178_0_3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6" name="Google Shape;266;g39d0c846178_0_3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7" name="Shape 277"/>
        <p:cNvGrpSpPr/>
        <p:nvPr/>
      </p:nvGrpSpPr>
      <p:grpSpPr>
        <a:xfrm>
          <a:off x="0" y="0"/>
          <a:ext cx="0" cy="0"/>
          <a:chOff x="0" y="0"/>
          <a:chExt cx="0" cy="0"/>
        </a:xfrm>
      </p:grpSpPr>
      <p:sp>
        <p:nvSpPr>
          <p:cNvPr id="278" name="Google Shape;278;g39d0c846178_0_4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9" name="Google Shape;279;g39d0c846178_0_4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3" name="Shape 293"/>
        <p:cNvGrpSpPr/>
        <p:nvPr/>
      </p:nvGrpSpPr>
      <p:grpSpPr>
        <a:xfrm>
          <a:off x="0" y="0"/>
          <a:ext cx="0" cy="0"/>
          <a:chOff x="0" y="0"/>
          <a:chExt cx="0" cy="0"/>
        </a:xfrm>
      </p:grpSpPr>
      <p:sp>
        <p:nvSpPr>
          <p:cNvPr id="294" name="Google Shape;294;g39d0c846178_0_4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5" name="Google Shape;295;g39d0c846178_0_4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 name="Shape 63"/>
        <p:cNvGrpSpPr/>
        <p:nvPr/>
      </p:nvGrpSpPr>
      <p:grpSpPr>
        <a:xfrm>
          <a:off x="0" y="0"/>
          <a:ext cx="0" cy="0"/>
          <a:chOff x="0" y="0"/>
          <a:chExt cx="0" cy="0"/>
        </a:xfrm>
      </p:grpSpPr>
      <p:sp>
        <p:nvSpPr>
          <p:cNvPr id="64" name="Google Shape;64;g39d0c846178_0_6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 name="Google Shape;65;g39d0c846178_0_6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7" name="Shape 307"/>
        <p:cNvGrpSpPr/>
        <p:nvPr/>
      </p:nvGrpSpPr>
      <p:grpSpPr>
        <a:xfrm>
          <a:off x="0" y="0"/>
          <a:ext cx="0" cy="0"/>
          <a:chOff x="0" y="0"/>
          <a:chExt cx="0" cy="0"/>
        </a:xfrm>
      </p:grpSpPr>
      <p:sp>
        <p:nvSpPr>
          <p:cNvPr id="308" name="Google Shape;308;g39d0c846178_0_4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9" name="Google Shape;309;g39d0c846178_0_4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1" name="Shape 321"/>
        <p:cNvGrpSpPr/>
        <p:nvPr/>
      </p:nvGrpSpPr>
      <p:grpSpPr>
        <a:xfrm>
          <a:off x="0" y="0"/>
          <a:ext cx="0" cy="0"/>
          <a:chOff x="0" y="0"/>
          <a:chExt cx="0" cy="0"/>
        </a:xfrm>
      </p:grpSpPr>
      <p:sp>
        <p:nvSpPr>
          <p:cNvPr id="322" name="Google Shape;322;g39d0c846178_0_4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3" name="Google Shape;323;g39d0c846178_0_4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4" name="Shape 334"/>
        <p:cNvGrpSpPr/>
        <p:nvPr/>
      </p:nvGrpSpPr>
      <p:grpSpPr>
        <a:xfrm>
          <a:off x="0" y="0"/>
          <a:ext cx="0" cy="0"/>
          <a:chOff x="0" y="0"/>
          <a:chExt cx="0" cy="0"/>
        </a:xfrm>
      </p:grpSpPr>
      <p:sp>
        <p:nvSpPr>
          <p:cNvPr id="335" name="Google Shape;335;g39d0c846178_0_4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6" name="Google Shape;336;g39d0c846178_0_4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8" name="Shape 348"/>
        <p:cNvGrpSpPr/>
        <p:nvPr/>
      </p:nvGrpSpPr>
      <p:grpSpPr>
        <a:xfrm>
          <a:off x="0" y="0"/>
          <a:ext cx="0" cy="0"/>
          <a:chOff x="0" y="0"/>
          <a:chExt cx="0" cy="0"/>
        </a:xfrm>
      </p:grpSpPr>
      <p:sp>
        <p:nvSpPr>
          <p:cNvPr id="349" name="Google Shape;349;g39d0c846178_0_4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0" name="Google Shape;350;g39d0c846178_0_4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2" name="Shape 362"/>
        <p:cNvGrpSpPr/>
        <p:nvPr/>
      </p:nvGrpSpPr>
      <p:grpSpPr>
        <a:xfrm>
          <a:off x="0" y="0"/>
          <a:ext cx="0" cy="0"/>
          <a:chOff x="0" y="0"/>
          <a:chExt cx="0" cy="0"/>
        </a:xfrm>
      </p:grpSpPr>
      <p:sp>
        <p:nvSpPr>
          <p:cNvPr id="363" name="Google Shape;363;g39d0c846178_0_49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4" name="Google Shape;364;g39d0c846178_0_4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5" name="Shape 375"/>
        <p:cNvGrpSpPr/>
        <p:nvPr/>
      </p:nvGrpSpPr>
      <p:grpSpPr>
        <a:xfrm>
          <a:off x="0" y="0"/>
          <a:ext cx="0" cy="0"/>
          <a:chOff x="0" y="0"/>
          <a:chExt cx="0" cy="0"/>
        </a:xfrm>
      </p:grpSpPr>
      <p:sp>
        <p:nvSpPr>
          <p:cNvPr id="376" name="Google Shape;376;g39d0c846178_0_5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7" name="Google Shape;377;g39d0c846178_0_5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5" name="Shape 395"/>
        <p:cNvGrpSpPr/>
        <p:nvPr/>
      </p:nvGrpSpPr>
      <p:grpSpPr>
        <a:xfrm>
          <a:off x="0" y="0"/>
          <a:ext cx="0" cy="0"/>
          <a:chOff x="0" y="0"/>
          <a:chExt cx="0" cy="0"/>
        </a:xfrm>
      </p:grpSpPr>
      <p:sp>
        <p:nvSpPr>
          <p:cNvPr id="396" name="Google Shape;396;g39d0c846178_0_5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7" name="Google Shape;397;g39d0c846178_0_5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9" name="Shape 409"/>
        <p:cNvGrpSpPr/>
        <p:nvPr/>
      </p:nvGrpSpPr>
      <p:grpSpPr>
        <a:xfrm>
          <a:off x="0" y="0"/>
          <a:ext cx="0" cy="0"/>
          <a:chOff x="0" y="0"/>
          <a:chExt cx="0" cy="0"/>
        </a:xfrm>
      </p:grpSpPr>
      <p:sp>
        <p:nvSpPr>
          <p:cNvPr id="410" name="Google Shape;410;g39d0c846178_0_5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1" name="Google Shape;411;g39d0c846178_0_5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2" name="Shape 422"/>
        <p:cNvGrpSpPr/>
        <p:nvPr/>
      </p:nvGrpSpPr>
      <p:grpSpPr>
        <a:xfrm>
          <a:off x="0" y="0"/>
          <a:ext cx="0" cy="0"/>
          <a:chOff x="0" y="0"/>
          <a:chExt cx="0" cy="0"/>
        </a:xfrm>
      </p:grpSpPr>
      <p:sp>
        <p:nvSpPr>
          <p:cNvPr id="423" name="Google Shape;423;g39d0c846178_0_5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4" name="Google Shape;424;g39d0c846178_0_5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5" name="Shape 435"/>
        <p:cNvGrpSpPr/>
        <p:nvPr/>
      </p:nvGrpSpPr>
      <p:grpSpPr>
        <a:xfrm>
          <a:off x="0" y="0"/>
          <a:ext cx="0" cy="0"/>
          <a:chOff x="0" y="0"/>
          <a:chExt cx="0" cy="0"/>
        </a:xfrm>
      </p:grpSpPr>
      <p:sp>
        <p:nvSpPr>
          <p:cNvPr id="436" name="Google Shape;436;g39d0c846178_0_5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7" name="Google Shape;437;g39d0c846178_0_5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 name="Shape 76"/>
        <p:cNvGrpSpPr/>
        <p:nvPr/>
      </p:nvGrpSpPr>
      <p:grpSpPr>
        <a:xfrm>
          <a:off x="0" y="0"/>
          <a:ext cx="0" cy="0"/>
          <a:chOff x="0" y="0"/>
          <a:chExt cx="0" cy="0"/>
        </a:xfrm>
      </p:grpSpPr>
      <p:sp>
        <p:nvSpPr>
          <p:cNvPr id="77" name="Google Shape;77;g3a65a1246ee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8" name="Google Shape;78;g3a65a1246ee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9" name="Shape 459"/>
        <p:cNvGrpSpPr/>
        <p:nvPr/>
      </p:nvGrpSpPr>
      <p:grpSpPr>
        <a:xfrm>
          <a:off x="0" y="0"/>
          <a:ext cx="0" cy="0"/>
          <a:chOff x="0" y="0"/>
          <a:chExt cx="0" cy="0"/>
        </a:xfrm>
      </p:grpSpPr>
      <p:sp>
        <p:nvSpPr>
          <p:cNvPr id="460" name="Google Shape;460;g2964feaca9c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1" name="Google Shape;461;g2964feaca9c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0" name="Shape 470"/>
        <p:cNvGrpSpPr/>
        <p:nvPr/>
      </p:nvGrpSpPr>
      <p:grpSpPr>
        <a:xfrm>
          <a:off x="0" y="0"/>
          <a:ext cx="0" cy="0"/>
          <a:chOff x="0" y="0"/>
          <a:chExt cx="0" cy="0"/>
        </a:xfrm>
      </p:grpSpPr>
      <p:sp>
        <p:nvSpPr>
          <p:cNvPr id="471" name="Google Shape;471;g2964feaca9c_0_1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2" name="Google Shape;472;g2964feaca9c_0_1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3" name="Shape 483"/>
        <p:cNvGrpSpPr/>
        <p:nvPr/>
      </p:nvGrpSpPr>
      <p:grpSpPr>
        <a:xfrm>
          <a:off x="0" y="0"/>
          <a:ext cx="0" cy="0"/>
          <a:chOff x="0" y="0"/>
          <a:chExt cx="0" cy="0"/>
        </a:xfrm>
      </p:grpSpPr>
      <p:sp>
        <p:nvSpPr>
          <p:cNvPr id="484" name="Google Shape;484;g2c7bc2b114f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5" name="Google Shape;485;g2c7bc2b114f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7" name="Shape 497"/>
        <p:cNvGrpSpPr/>
        <p:nvPr/>
      </p:nvGrpSpPr>
      <p:grpSpPr>
        <a:xfrm>
          <a:off x="0" y="0"/>
          <a:ext cx="0" cy="0"/>
          <a:chOff x="0" y="0"/>
          <a:chExt cx="0" cy="0"/>
        </a:xfrm>
      </p:grpSpPr>
      <p:sp>
        <p:nvSpPr>
          <p:cNvPr id="498" name="Google Shape;498;g2c7bc2b114f_0_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9" name="Google Shape;499;g2c7bc2b114f_0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0" name="Shape 510"/>
        <p:cNvGrpSpPr/>
        <p:nvPr/>
      </p:nvGrpSpPr>
      <p:grpSpPr>
        <a:xfrm>
          <a:off x="0" y="0"/>
          <a:ext cx="0" cy="0"/>
          <a:chOff x="0" y="0"/>
          <a:chExt cx="0" cy="0"/>
        </a:xfrm>
      </p:grpSpPr>
      <p:sp>
        <p:nvSpPr>
          <p:cNvPr id="511" name="Google Shape;511;g2c7bc2b114f_0_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2" name="Google Shape;512;g2c7bc2b114f_0_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3" name="Shape 523"/>
        <p:cNvGrpSpPr/>
        <p:nvPr/>
      </p:nvGrpSpPr>
      <p:grpSpPr>
        <a:xfrm>
          <a:off x="0" y="0"/>
          <a:ext cx="0" cy="0"/>
          <a:chOff x="0" y="0"/>
          <a:chExt cx="0" cy="0"/>
        </a:xfrm>
      </p:grpSpPr>
      <p:sp>
        <p:nvSpPr>
          <p:cNvPr id="524" name="Google Shape;524;g2c7bc2b114f_0_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5" name="Google Shape;525;g2c7bc2b114f_0_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6" name="Shape 536"/>
        <p:cNvGrpSpPr/>
        <p:nvPr/>
      </p:nvGrpSpPr>
      <p:grpSpPr>
        <a:xfrm>
          <a:off x="0" y="0"/>
          <a:ext cx="0" cy="0"/>
          <a:chOff x="0" y="0"/>
          <a:chExt cx="0" cy="0"/>
        </a:xfrm>
      </p:grpSpPr>
      <p:sp>
        <p:nvSpPr>
          <p:cNvPr id="537" name="Google Shape;537;g2c7bc2b114f_0_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8" name="Google Shape;538;g2c7bc2b114f_0_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9" name="Shape 549"/>
        <p:cNvGrpSpPr/>
        <p:nvPr/>
      </p:nvGrpSpPr>
      <p:grpSpPr>
        <a:xfrm>
          <a:off x="0" y="0"/>
          <a:ext cx="0" cy="0"/>
          <a:chOff x="0" y="0"/>
          <a:chExt cx="0" cy="0"/>
        </a:xfrm>
      </p:grpSpPr>
      <p:sp>
        <p:nvSpPr>
          <p:cNvPr id="550" name="Google Shape;550;g2c7bc2b114f_0_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1" name="Google Shape;551;g2c7bc2b114f_0_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5" name="Shape 565"/>
        <p:cNvGrpSpPr/>
        <p:nvPr/>
      </p:nvGrpSpPr>
      <p:grpSpPr>
        <a:xfrm>
          <a:off x="0" y="0"/>
          <a:ext cx="0" cy="0"/>
          <a:chOff x="0" y="0"/>
          <a:chExt cx="0" cy="0"/>
        </a:xfrm>
      </p:grpSpPr>
      <p:sp>
        <p:nvSpPr>
          <p:cNvPr id="566" name="Google Shape;566;g2c7bc2b114f_0_19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7" name="Google Shape;567;g2c7bc2b114f_0_1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7" name="Shape 577"/>
        <p:cNvGrpSpPr/>
        <p:nvPr/>
      </p:nvGrpSpPr>
      <p:grpSpPr>
        <a:xfrm>
          <a:off x="0" y="0"/>
          <a:ext cx="0" cy="0"/>
          <a:chOff x="0" y="0"/>
          <a:chExt cx="0" cy="0"/>
        </a:xfrm>
      </p:grpSpPr>
      <p:sp>
        <p:nvSpPr>
          <p:cNvPr id="578" name="Google Shape;578;g2c7bc2b114f_0_20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9" name="Google Shape;579;g2c7bc2b114f_0_2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 name="Shape 89"/>
        <p:cNvGrpSpPr/>
        <p:nvPr/>
      </p:nvGrpSpPr>
      <p:grpSpPr>
        <a:xfrm>
          <a:off x="0" y="0"/>
          <a:ext cx="0" cy="0"/>
          <a:chOff x="0" y="0"/>
          <a:chExt cx="0" cy="0"/>
        </a:xfrm>
      </p:grpSpPr>
      <p:sp>
        <p:nvSpPr>
          <p:cNvPr id="90" name="Google Shape;90;g3a65a1246ee_0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1" name="Google Shape;91;g3a65a1246ee_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9" name="Shape 589"/>
        <p:cNvGrpSpPr/>
        <p:nvPr/>
      </p:nvGrpSpPr>
      <p:grpSpPr>
        <a:xfrm>
          <a:off x="0" y="0"/>
          <a:ext cx="0" cy="0"/>
          <a:chOff x="0" y="0"/>
          <a:chExt cx="0" cy="0"/>
        </a:xfrm>
      </p:grpSpPr>
      <p:sp>
        <p:nvSpPr>
          <p:cNvPr id="590" name="Google Shape;590;g2c7bc2b114f_0_1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1" name="Google Shape;591;g2c7bc2b114f_0_1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4" name="Shape 604"/>
        <p:cNvGrpSpPr/>
        <p:nvPr/>
      </p:nvGrpSpPr>
      <p:grpSpPr>
        <a:xfrm>
          <a:off x="0" y="0"/>
          <a:ext cx="0" cy="0"/>
          <a:chOff x="0" y="0"/>
          <a:chExt cx="0" cy="0"/>
        </a:xfrm>
      </p:grpSpPr>
      <p:sp>
        <p:nvSpPr>
          <p:cNvPr id="605" name="Google Shape;605;g2c7bc2b114f_0_1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6" name="Google Shape;606;g2c7bc2b114f_0_1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6" name="Shape 616"/>
        <p:cNvGrpSpPr/>
        <p:nvPr/>
      </p:nvGrpSpPr>
      <p:grpSpPr>
        <a:xfrm>
          <a:off x="0" y="0"/>
          <a:ext cx="0" cy="0"/>
          <a:chOff x="0" y="0"/>
          <a:chExt cx="0" cy="0"/>
        </a:xfrm>
      </p:grpSpPr>
      <p:sp>
        <p:nvSpPr>
          <p:cNvPr id="617" name="Google Shape;617;g39d0c846178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8" name="Google Shape;618;g39d0c846178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8" name="Shape 628"/>
        <p:cNvGrpSpPr/>
        <p:nvPr/>
      </p:nvGrpSpPr>
      <p:grpSpPr>
        <a:xfrm>
          <a:off x="0" y="0"/>
          <a:ext cx="0" cy="0"/>
          <a:chOff x="0" y="0"/>
          <a:chExt cx="0" cy="0"/>
        </a:xfrm>
      </p:grpSpPr>
      <p:sp>
        <p:nvSpPr>
          <p:cNvPr id="629" name="Google Shape;629;g2c7bc2b114f_0_1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0" name="Google Shape;630;g2c7bc2b114f_0_1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5" name="Shape 645"/>
        <p:cNvGrpSpPr/>
        <p:nvPr/>
      </p:nvGrpSpPr>
      <p:grpSpPr>
        <a:xfrm>
          <a:off x="0" y="0"/>
          <a:ext cx="0" cy="0"/>
          <a:chOff x="0" y="0"/>
          <a:chExt cx="0" cy="0"/>
        </a:xfrm>
      </p:grpSpPr>
      <p:sp>
        <p:nvSpPr>
          <p:cNvPr id="646" name="Google Shape;646;g3a24881c6e9_0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47" name="Google Shape;647;g3a24881c6e9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0" name="Shape 660"/>
        <p:cNvGrpSpPr/>
        <p:nvPr/>
      </p:nvGrpSpPr>
      <p:grpSpPr>
        <a:xfrm>
          <a:off x="0" y="0"/>
          <a:ext cx="0" cy="0"/>
          <a:chOff x="0" y="0"/>
          <a:chExt cx="0" cy="0"/>
        </a:xfrm>
      </p:grpSpPr>
      <p:sp>
        <p:nvSpPr>
          <p:cNvPr id="661" name="Google Shape;661;g3a24881c6e9_0_1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62" name="Google Shape;662;g3a24881c6e9_0_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9" name="Shape 679"/>
        <p:cNvGrpSpPr/>
        <p:nvPr/>
      </p:nvGrpSpPr>
      <p:grpSpPr>
        <a:xfrm>
          <a:off x="0" y="0"/>
          <a:ext cx="0" cy="0"/>
          <a:chOff x="0" y="0"/>
          <a:chExt cx="0" cy="0"/>
        </a:xfrm>
      </p:grpSpPr>
      <p:sp>
        <p:nvSpPr>
          <p:cNvPr id="680" name="Google Shape;680;g3a24881c6e9_0_3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81" name="Google Shape;681;g3a24881c6e9_0_3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1" name="Shape 691"/>
        <p:cNvGrpSpPr/>
        <p:nvPr/>
      </p:nvGrpSpPr>
      <p:grpSpPr>
        <a:xfrm>
          <a:off x="0" y="0"/>
          <a:ext cx="0" cy="0"/>
          <a:chOff x="0" y="0"/>
          <a:chExt cx="0" cy="0"/>
        </a:xfrm>
      </p:grpSpPr>
      <p:sp>
        <p:nvSpPr>
          <p:cNvPr id="692" name="Google Shape;692;g3a24881c6e9_0_4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93" name="Google Shape;693;g3a24881c6e9_0_4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8" name="Shape 708"/>
        <p:cNvGrpSpPr/>
        <p:nvPr/>
      </p:nvGrpSpPr>
      <p:grpSpPr>
        <a:xfrm>
          <a:off x="0" y="0"/>
          <a:ext cx="0" cy="0"/>
          <a:chOff x="0" y="0"/>
          <a:chExt cx="0" cy="0"/>
        </a:xfrm>
      </p:grpSpPr>
      <p:sp>
        <p:nvSpPr>
          <p:cNvPr id="709" name="Google Shape;709;g3a24881c6e9_0_6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10" name="Google Shape;710;g3a24881c6e9_0_6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1" name="Shape 721"/>
        <p:cNvGrpSpPr/>
        <p:nvPr/>
      </p:nvGrpSpPr>
      <p:grpSpPr>
        <a:xfrm>
          <a:off x="0" y="0"/>
          <a:ext cx="0" cy="0"/>
          <a:chOff x="0" y="0"/>
          <a:chExt cx="0" cy="0"/>
        </a:xfrm>
      </p:grpSpPr>
      <p:sp>
        <p:nvSpPr>
          <p:cNvPr id="722" name="Google Shape;722;g3a24881c6e9_0_7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23" name="Google Shape;723;g3a24881c6e9_0_7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 name="Shape 102"/>
        <p:cNvGrpSpPr/>
        <p:nvPr/>
      </p:nvGrpSpPr>
      <p:grpSpPr>
        <a:xfrm>
          <a:off x="0" y="0"/>
          <a:ext cx="0" cy="0"/>
          <a:chOff x="0" y="0"/>
          <a:chExt cx="0" cy="0"/>
        </a:xfrm>
      </p:grpSpPr>
      <p:sp>
        <p:nvSpPr>
          <p:cNvPr id="103" name="Google Shape;103;g3a65a1246ee_0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4" name="Google Shape;104;g3a65a1246ee_0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3" name="Shape 733"/>
        <p:cNvGrpSpPr/>
        <p:nvPr/>
      </p:nvGrpSpPr>
      <p:grpSpPr>
        <a:xfrm>
          <a:off x="0" y="0"/>
          <a:ext cx="0" cy="0"/>
          <a:chOff x="0" y="0"/>
          <a:chExt cx="0" cy="0"/>
        </a:xfrm>
      </p:grpSpPr>
      <p:sp>
        <p:nvSpPr>
          <p:cNvPr id="734" name="Google Shape;734;g3a24881c6e9_0_8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35" name="Google Shape;735;g3a24881c6e9_0_8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5" name="Shape 745"/>
        <p:cNvGrpSpPr/>
        <p:nvPr/>
      </p:nvGrpSpPr>
      <p:grpSpPr>
        <a:xfrm>
          <a:off x="0" y="0"/>
          <a:ext cx="0" cy="0"/>
          <a:chOff x="0" y="0"/>
          <a:chExt cx="0" cy="0"/>
        </a:xfrm>
      </p:grpSpPr>
      <p:sp>
        <p:nvSpPr>
          <p:cNvPr id="746" name="Google Shape;746;g3a24881c6e9_0_9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47" name="Google Shape;747;g3a24881c6e9_0_9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7" name="Shape 757"/>
        <p:cNvGrpSpPr/>
        <p:nvPr/>
      </p:nvGrpSpPr>
      <p:grpSpPr>
        <a:xfrm>
          <a:off x="0" y="0"/>
          <a:ext cx="0" cy="0"/>
          <a:chOff x="0" y="0"/>
          <a:chExt cx="0" cy="0"/>
        </a:xfrm>
      </p:grpSpPr>
      <p:sp>
        <p:nvSpPr>
          <p:cNvPr id="758" name="Google Shape;758;g3a24881c6e9_0_11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59" name="Google Shape;759;g3a24881c6e9_0_1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9" name="Shape 769"/>
        <p:cNvGrpSpPr/>
        <p:nvPr/>
      </p:nvGrpSpPr>
      <p:grpSpPr>
        <a:xfrm>
          <a:off x="0" y="0"/>
          <a:ext cx="0" cy="0"/>
          <a:chOff x="0" y="0"/>
          <a:chExt cx="0" cy="0"/>
        </a:xfrm>
      </p:grpSpPr>
      <p:sp>
        <p:nvSpPr>
          <p:cNvPr id="770" name="Google Shape;770;g3a24881c6e9_0_12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71" name="Google Shape;771;g3a24881c6e9_0_12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6" name="Shape 786"/>
        <p:cNvGrpSpPr/>
        <p:nvPr/>
      </p:nvGrpSpPr>
      <p:grpSpPr>
        <a:xfrm>
          <a:off x="0" y="0"/>
          <a:ext cx="0" cy="0"/>
          <a:chOff x="0" y="0"/>
          <a:chExt cx="0" cy="0"/>
        </a:xfrm>
      </p:grpSpPr>
      <p:sp>
        <p:nvSpPr>
          <p:cNvPr id="787" name="Google Shape;787;g3a24881c6e9_0_13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88" name="Google Shape;788;g3a24881c6e9_0_13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8" name="Shape 798"/>
        <p:cNvGrpSpPr/>
        <p:nvPr/>
      </p:nvGrpSpPr>
      <p:grpSpPr>
        <a:xfrm>
          <a:off x="0" y="0"/>
          <a:ext cx="0" cy="0"/>
          <a:chOff x="0" y="0"/>
          <a:chExt cx="0" cy="0"/>
        </a:xfrm>
      </p:grpSpPr>
      <p:sp>
        <p:nvSpPr>
          <p:cNvPr id="799" name="Google Shape;799;g3a24881c6e9_0_15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00" name="Google Shape;800;g3a24881c6e9_0_15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5" name="Shape 815"/>
        <p:cNvGrpSpPr/>
        <p:nvPr/>
      </p:nvGrpSpPr>
      <p:grpSpPr>
        <a:xfrm>
          <a:off x="0" y="0"/>
          <a:ext cx="0" cy="0"/>
          <a:chOff x="0" y="0"/>
          <a:chExt cx="0" cy="0"/>
        </a:xfrm>
      </p:grpSpPr>
      <p:sp>
        <p:nvSpPr>
          <p:cNvPr id="816" name="Google Shape;816;g3a24881c6e9_0_16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17" name="Google Shape;817;g3a24881c6e9_0_16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it"/>
              <a:t>metti mail e github link</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7" name="Shape 837"/>
        <p:cNvGrpSpPr/>
        <p:nvPr/>
      </p:nvGrpSpPr>
      <p:grpSpPr>
        <a:xfrm>
          <a:off x="0" y="0"/>
          <a:ext cx="0" cy="0"/>
          <a:chOff x="0" y="0"/>
          <a:chExt cx="0" cy="0"/>
        </a:xfrm>
      </p:grpSpPr>
      <p:sp>
        <p:nvSpPr>
          <p:cNvPr id="838" name="Google Shape;838;g3a24881c6e9_0_19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39" name="Google Shape;839;g3a24881c6e9_0_19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 name="Shape 115"/>
        <p:cNvGrpSpPr/>
        <p:nvPr/>
      </p:nvGrpSpPr>
      <p:grpSpPr>
        <a:xfrm>
          <a:off x="0" y="0"/>
          <a:ext cx="0" cy="0"/>
          <a:chOff x="0" y="0"/>
          <a:chExt cx="0" cy="0"/>
        </a:xfrm>
      </p:grpSpPr>
      <p:sp>
        <p:nvSpPr>
          <p:cNvPr id="116" name="Google Shape;116;g3a65a1246ee_0_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7" name="Google Shape;117;g3a65a1246ee_0_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 name="Shape 128"/>
        <p:cNvGrpSpPr/>
        <p:nvPr/>
      </p:nvGrpSpPr>
      <p:grpSpPr>
        <a:xfrm>
          <a:off x="0" y="0"/>
          <a:ext cx="0" cy="0"/>
          <a:chOff x="0" y="0"/>
          <a:chExt cx="0" cy="0"/>
        </a:xfrm>
      </p:grpSpPr>
      <p:sp>
        <p:nvSpPr>
          <p:cNvPr id="129" name="Google Shape;129;g3a65a1246ee_0_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0" name="Google Shape;130;g3a65a1246ee_0_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 name="Shape 147"/>
        <p:cNvGrpSpPr/>
        <p:nvPr/>
      </p:nvGrpSpPr>
      <p:grpSpPr>
        <a:xfrm>
          <a:off x="0" y="0"/>
          <a:ext cx="0" cy="0"/>
          <a:chOff x="0" y="0"/>
          <a:chExt cx="0" cy="0"/>
        </a:xfrm>
      </p:grpSpPr>
      <p:sp>
        <p:nvSpPr>
          <p:cNvPr id="148" name="Google Shape;148;g39d0c846178_0_6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9" name="Google Shape;149;g39d0c846178_0_6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 name="Shape 158"/>
        <p:cNvGrpSpPr/>
        <p:nvPr/>
      </p:nvGrpSpPr>
      <p:grpSpPr>
        <a:xfrm>
          <a:off x="0" y="0"/>
          <a:ext cx="0" cy="0"/>
          <a:chOff x="0" y="0"/>
          <a:chExt cx="0" cy="0"/>
        </a:xfrm>
      </p:grpSpPr>
      <p:sp>
        <p:nvSpPr>
          <p:cNvPr id="159" name="Google Shape;159;g39d0c846178_0_6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0" name="Google Shape;160;g39d0c846178_0_6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it"/>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8.png"/><Relationship Id="rId4" Type="http://schemas.openxmlformats.org/officeDocument/2006/relationships/image" Target="../media/image1.png"/><Relationship Id="rId5"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8.png"/><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8.png"/><Relationship Id="rId4" Type="http://schemas.openxmlformats.org/officeDocument/2006/relationships/image" Target="../media/image4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39.png"/><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8.png"/><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26.png"/><Relationship Id="rId4" Type="http://schemas.openxmlformats.org/officeDocument/2006/relationships/image" Target="../media/image8.png"/><Relationship Id="rId5" Type="http://schemas.openxmlformats.org/officeDocument/2006/relationships/image" Target="../media/image3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8.png"/><Relationship Id="rId4" Type="http://schemas.openxmlformats.org/officeDocument/2006/relationships/hyperlink" Target="https://colab.research.google.com/drive/1vdV1qjocMs_JTkGsAPtdSuDetI4O5rgq?usp=sharing" TargetMode="External"/><Relationship Id="rId11" Type="http://schemas.openxmlformats.org/officeDocument/2006/relationships/image" Target="../media/image16.png"/><Relationship Id="rId10" Type="http://schemas.openxmlformats.org/officeDocument/2006/relationships/image" Target="../media/image19.png"/><Relationship Id="rId9" Type="http://schemas.openxmlformats.org/officeDocument/2006/relationships/image" Target="../media/image15.png"/><Relationship Id="rId5" Type="http://schemas.openxmlformats.org/officeDocument/2006/relationships/hyperlink" Target="mailto:betello@diag.uniroma1.it" TargetMode="External"/><Relationship Id="rId6" Type="http://schemas.openxmlformats.org/officeDocument/2006/relationships/hyperlink" Target="mailto:betello@diag.uniroma1.it" TargetMode="External"/><Relationship Id="rId7" Type="http://schemas.openxmlformats.org/officeDocument/2006/relationships/hyperlink" Target="mailto:betello@diag.uniroma1.it" TargetMode="External"/><Relationship Id="rId8" Type="http://schemas.openxmlformats.org/officeDocument/2006/relationships/hyperlink" Target="https://rstless.it/"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8.png"/><Relationship Id="rId4" Type="http://schemas.openxmlformats.org/officeDocument/2006/relationships/image" Target="../media/image1.png"/><Relationship Id="rId5" Type="http://schemas.openxmlformats.org/officeDocument/2006/relationships/image" Target="../media/image1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8.png"/><Relationship Id="rId4" Type="http://schemas.openxmlformats.org/officeDocument/2006/relationships/image" Target="../media/image31.png"/><Relationship Id="rId5" Type="http://schemas.openxmlformats.org/officeDocument/2006/relationships/image" Target="../media/image2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8.png"/><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8.png"/><Relationship Id="rId4" Type="http://schemas.openxmlformats.org/officeDocument/2006/relationships/image" Target="../media/image1.png"/><Relationship Id="rId5"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8.png"/><Relationship Id="rId4" Type="http://schemas.openxmlformats.org/officeDocument/2006/relationships/image" Target="../media/image21.png"/><Relationship Id="rId5" Type="http://schemas.openxmlformats.org/officeDocument/2006/relationships/image" Target="../media/image17.png"/><Relationship Id="rId6" Type="http://schemas.openxmlformats.org/officeDocument/2006/relationships/image" Target="../media/image6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8.png"/><Relationship Id="rId4" Type="http://schemas.openxmlformats.org/officeDocument/2006/relationships/image" Target="../media/image3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8.png"/><Relationship Id="rId4" Type="http://schemas.openxmlformats.org/officeDocument/2006/relationships/image" Target="../media/image2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8.png"/><Relationship Id="rId4" Type="http://schemas.openxmlformats.org/officeDocument/2006/relationships/image" Target="../media/image24.png"/><Relationship Id="rId5" Type="http://schemas.openxmlformats.org/officeDocument/2006/relationships/image" Target="../media/image17.png"/><Relationship Id="rId6" Type="http://schemas.openxmlformats.org/officeDocument/2006/relationships/image" Target="../media/image3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8.png"/><Relationship Id="rId4" Type="http://schemas.openxmlformats.org/officeDocument/2006/relationships/image" Target="../media/image3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8.png"/><Relationship Id="rId4" Type="http://schemas.openxmlformats.org/officeDocument/2006/relationships/image" Target="../media/image28.png"/><Relationship Id="rId5" Type="http://schemas.openxmlformats.org/officeDocument/2006/relationships/image" Target="../media/image58.png"/><Relationship Id="rId6" Type="http://schemas.openxmlformats.org/officeDocument/2006/relationships/image" Target="../media/image35.png"/><Relationship Id="rId7" Type="http://schemas.openxmlformats.org/officeDocument/2006/relationships/image" Target="../media/image4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8.png"/><Relationship Id="rId4" Type="http://schemas.openxmlformats.org/officeDocument/2006/relationships/image" Target="../media/image54.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8.png"/><Relationship Id="rId4" Type="http://schemas.openxmlformats.org/officeDocument/2006/relationships/image" Target="../media/image48.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8.png"/><Relationship Id="rId4" Type="http://schemas.openxmlformats.org/officeDocument/2006/relationships/image" Target="../media/image53.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8.png"/><Relationship Id="rId4" Type="http://schemas.openxmlformats.org/officeDocument/2006/relationships/image" Target="../media/image37.png"/><Relationship Id="rId11" Type="http://schemas.openxmlformats.org/officeDocument/2006/relationships/image" Target="../media/image42.png"/><Relationship Id="rId10" Type="http://schemas.openxmlformats.org/officeDocument/2006/relationships/image" Target="../media/image45.png"/><Relationship Id="rId9" Type="http://schemas.openxmlformats.org/officeDocument/2006/relationships/image" Target="../media/image44.jpg"/><Relationship Id="rId5" Type="http://schemas.openxmlformats.org/officeDocument/2006/relationships/image" Target="../media/image46.png"/><Relationship Id="rId6" Type="http://schemas.openxmlformats.org/officeDocument/2006/relationships/hyperlink" Target="mailto:siciliano@diag.uniroma1.it" TargetMode="External"/><Relationship Id="rId7" Type="http://schemas.openxmlformats.org/officeDocument/2006/relationships/hyperlink" Target="https://rstless.it/" TargetMode="External"/><Relationship Id="rId8" Type="http://schemas.openxmlformats.org/officeDocument/2006/relationships/image" Target="../media/image4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8.png"/><Relationship Id="rId4" Type="http://schemas.openxmlformats.org/officeDocument/2006/relationships/image" Target="../media/image13.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8.png"/><Relationship Id="rId4" Type="http://schemas.openxmlformats.org/officeDocument/2006/relationships/image" Target="../media/image1.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image" Target="../media/image8.png"/><Relationship Id="rId4" Type="http://schemas.openxmlformats.org/officeDocument/2006/relationships/hyperlink" Target="http://drive.google.com/file/d/1ufEZU6zfrVFqApKs-PJOHo_pH027lo5t/view" TargetMode="External"/><Relationship Id="rId5" Type="http://schemas.openxmlformats.org/officeDocument/2006/relationships/image" Target="../media/image34.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image" Target="../media/image8.png"/><Relationship Id="rId4" Type="http://schemas.openxmlformats.org/officeDocument/2006/relationships/image" Target="../media/image49.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 Id="rId3" Type="http://schemas.openxmlformats.org/officeDocument/2006/relationships/image" Target="../media/image8.png"/><Relationship Id="rId4" Type="http://schemas.openxmlformats.org/officeDocument/2006/relationships/image" Target="../media/image51.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 Id="rId3" Type="http://schemas.openxmlformats.org/officeDocument/2006/relationships/image" Target="../media/image8.png"/><Relationship Id="rId4" Type="http://schemas.openxmlformats.org/officeDocument/2006/relationships/image" Target="../media/image79.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 Id="rId3" Type="http://schemas.openxmlformats.org/officeDocument/2006/relationships/image" Target="../media/image8.png"/><Relationship Id="rId4" Type="http://schemas.openxmlformats.org/officeDocument/2006/relationships/image" Target="../media/image56.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 Id="rId3" Type="http://schemas.openxmlformats.org/officeDocument/2006/relationships/image" Target="../media/image8.png"/><Relationship Id="rId4" Type="http://schemas.openxmlformats.org/officeDocument/2006/relationships/image" Target="../media/image70.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 Id="rId3" Type="http://schemas.openxmlformats.org/officeDocument/2006/relationships/image" Target="../media/image8.png"/><Relationship Id="rId4" Type="http://schemas.openxmlformats.org/officeDocument/2006/relationships/image" Target="../media/image65.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xml"/><Relationship Id="rId3" Type="http://schemas.openxmlformats.org/officeDocument/2006/relationships/image" Target="../media/image8.png"/><Relationship Id="rId4" Type="http://schemas.openxmlformats.org/officeDocument/2006/relationships/image" Target="../media/image93.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9.xml"/><Relationship Id="rId3" Type="http://schemas.openxmlformats.org/officeDocument/2006/relationships/image" Target="../media/image8.png"/><Relationship Id="rId4" Type="http://schemas.openxmlformats.org/officeDocument/2006/relationships/image" Target="../media/image7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8.png"/><Relationship Id="rId4" Type="http://schemas.openxmlformats.org/officeDocument/2006/relationships/image" Target="../media/image14.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0.xml"/><Relationship Id="rId3" Type="http://schemas.openxmlformats.org/officeDocument/2006/relationships/image" Target="../media/image8.png"/><Relationship Id="rId4" Type="http://schemas.openxmlformats.org/officeDocument/2006/relationships/image" Target="../media/image57.png"/><Relationship Id="rId5" Type="http://schemas.openxmlformats.org/officeDocument/2006/relationships/image" Target="../media/image73.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1.xml"/><Relationship Id="rId3" Type="http://schemas.openxmlformats.org/officeDocument/2006/relationships/image" Target="../media/image8.png"/><Relationship Id="rId4" Type="http://schemas.openxmlformats.org/officeDocument/2006/relationships/image" Target="../media/image62.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2.xml"/><Relationship Id="rId3" Type="http://schemas.openxmlformats.org/officeDocument/2006/relationships/image" Target="../media/image8.png"/><Relationship Id="rId4" Type="http://schemas.openxmlformats.org/officeDocument/2006/relationships/image" Target="../media/image92.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3.xml"/><Relationship Id="rId3" Type="http://schemas.openxmlformats.org/officeDocument/2006/relationships/image" Target="../media/image8.png"/><Relationship Id="rId4" Type="http://schemas.openxmlformats.org/officeDocument/2006/relationships/image" Target="../media/image52.png"/><Relationship Id="rId5" Type="http://schemas.openxmlformats.org/officeDocument/2006/relationships/image" Target="../media/image60.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 Id="rId3" Type="http://schemas.openxmlformats.org/officeDocument/2006/relationships/image" Target="../media/image8.png"/><Relationship Id="rId4" Type="http://schemas.openxmlformats.org/officeDocument/2006/relationships/image" Target="../media/image59.png"/><Relationship Id="rId5" Type="http://schemas.openxmlformats.org/officeDocument/2006/relationships/image" Target="../media/image61.png"/><Relationship Id="rId6" Type="http://schemas.openxmlformats.org/officeDocument/2006/relationships/image" Target="../media/image67.png"/><Relationship Id="rId7" Type="http://schemas.openxmlformats.org/officeDocument/2006/relationships/image" Target="../media/image63.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5.xml"/><Relationship Id="rId3" Type="http://schemas.openxmlformats.org/officeDocument/2006/relationships/image" Target="../media/image8.png"/><Relationship Id="rId4" Type="http://schemas.openxmlformats.org/officeDocument/2006/relationships/image" Target="../media/image68.png"/><Relationship Id="rId5" Type="http://schemas.openxmlformats.org/officeDocument/2006/relationships/image" Target="../media/image66.jpg"/><Relationship Id="rId6" Type="http://schemas.openxmlformats.org/officeDocument/2006/relationships/image" Target="../media/image69.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6.xml"/><Relationship Id="rId3" Type="http://schemas.openxmlformats.org/officeDocument/2006/relationships/image" Target="../media/image71.png"/><Relationship Id="rId4" Type="http://schemas.openxmlformats.org/officeDocument/2006/relationships/image" Target="../media/image8.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7.xml"/><Relationship Id="rId3" Type="http://schemas.openxmlformats.org/officeDocument/2006/relationships/image" Target="../media/image8.png"/><Relationship Id="rId4" Type="http://schemas.openxmlformats.org/officeDocument/2006/relationships/image" Target="../media/image75.png"/><Relationship Id="rId5" Type="http://schemas.openxmlformats.org/officeDocument/2006/relationships/image" Target="../media/image78.png"/><Relationship Id="rId6" Type="http://schemas.openxmlformats.org/officeDocument/2006/relationships/image" Target="../media/image91.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8.xml"/><Relationship Id="rId3" Type="http://schemas.openxmlformats.org/officeDocument/2006/relationships/image" Target="../media/image8.png"/><Relationship Id="rId4" Type="http://schemas.openxmlformats.org/officeDocument/2006/relationships/image" Target="../media/image77.jp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9.xml"/><Relationship Id="rId3" Type="http://schemas.openxmlformats.org/officeDocument/2006/relationships/image" Target="../media/image8.png"/><Relationship Id="rId4" Type="http://schemas.openxmlformats.org/officeDocument/2006/relationships/image" Target="../media/image8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8.png"/><Relationship Id="rId4" Type="http://schemas.openxmlformats.org/officeDocument/2006/relationships/image" Target="../media/image6.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0.xml"/><Relationship Id="rId3" Type="http://schemas.openxmlformats.org/officeDocument/2006/relationships/image" Target="../media/image8.png"/><Relationship Id="rId4" Type="http://schemas.openxmlformats.org/officeDocument/2006/relationships/image" Target="../media/image87.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1.xml"/><Relationship Id="rId3" Type="http://schemas.openxmlformats.org/officeDocument/2006/relationships/image" Target="../media/image8.png"/><Relationship Id="rId4" Type="http://schemas.openxmlformats.org/officeDocument/2006/relationships/image" Target="../media/image80.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2.xml"/><Relationship Id="rId3" Type="http://schemas.openxmlformats.org/officeDocument/2006/relationships/image" Target="../media/image8.png"/><Relationship Id="rId4" Type="http://schemas.openxmlformats.org/officeDocument/2006/relationships/image" Target="../media/image74.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3.xml"/><Relationship Id="rId3" Type="http://schemas.openxmlformats.org/officeDocument/2006/relationships/image" Target="../media/image8.png"/><Relationship Id="rId4" Type="http://schemas.openxmlformats.org/officeDocument/2006/relationships/image" Target="../media/image76.png"/><Relationship Id="rId5" Type="http://schemas.openxmlformats.org/officeDocument/2006/relationships/image" Target="../media/image82.png"/><Relationship Id="rId6" Type="http://schemas.openxmlformats.org/officeDocument/2006/relationships/image" Target="../media/image81.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4.xml"/><Relationship Id="rId3" Type="http://schemas.openxmlformats.org/officeDocument/2006/relationships/image" Target="../media/image8.png"/><Relationship Id="rId4" Type="http://schemas.openxmlformats.org/officeDocument/2006/relationships/image" Target="../media/image85.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5.xml"/><Relationship Id="rId3" Type="http://schemas.openxmlformats.org/officeDocument/2006/relationships/image" Target="../media/image8.png"/><Relationship Id="rId4" Type="http://schemas.openxmlformats.org/officeDocument/2006/relationships/image" Target="../media/image97.png"/><Relationship Id="rId5" Type="http://schemas.openxmlformats.org/officeDocument/2006/relationships/image" Target="../media/image83.png"/><Relationship Id="rId6" Type="http://schemas.openxmlformats.org/officeDocument/2006/relationships/image" Target="../media/image88.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6.xml"/><Relationship Id="rId3" Type="http://schemas.openxmlformats.org/officeDocument/2006/relationships/image" Target="../media/image8.png"/><Relationship Id="rId4" Type="http://schemas.openxmlformats.org/officeDocument/2006/relationships/image" Target="../media/image90.png"/><Relationship Id="rId11" Type="http://schemas.openxmlformats.org/officeDocument/2006/relationships/image" Target="../media/image96.png"/><Relationship Id="rId10" Type="http://schemas.openxmlformats.org/officeDocument/2006/relationships/image" Target="../media/image95.png"/><Relationship Id="rId9" Type="http://schemas.openxmlformats.org/officeDocument/2006/relationships/image" Target="../media/image94.png"/><Relationship Id="rId5" Type="http://schemas.openxmlformats.org/officeDocument/2006/relationships/image" Target="../media/image89.png"/><Relationship Id="rId6" Type="http://schemas.openxmlformats.org/officeDocument/2006/relationships/hyperlink" Target="mailto:purificato@diag.uniroma1.it" TargetMode="External"/><Relationship Id="rId7" Type="http://schemas.openxmlformats.org/officeDocument/2006/relationships/hyperlink" Target="https://rstless.it/" TargetMode="External"/><Relationship Id="rId8" Type="http://schemas.openxmlformats.org/officeDocument/2006/relationships/image" Target="../media/image41.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7.xml"/><Relationship Id="rId3" Type="http://schemas.openxmlformats.org/officeDocument/2006/relationships/image" Target="../media/image8.png"/><Relationship Id="rId4" Type="http://schemas.openxmlformats.org/officeDocument/2006/relationships/hyperlink" Target="https://www.ft.com/content/6544119e-a511-4cfa-9243-13b8cf855c13" TargetMode="External"/><Relationship Id="rId11" Type="http://schemas.openxmlformats.org/officeDocument/2006/relationships/hyperlink" Target="https://arxiv.org/pdf/2302.08191" TargetMode="External"/><Relationship Id="rId10" Type="http://schemas.openxmlformats.org/officeDocument/2006/relationships/hyperlink" Target="https://dl.acm.org/doi/abs/10.1145/3477495.3531937" TargetMode="External"/><Relationship Id="rId9" Type="http://schemas.openxmlformats.org/officeDocument/2006/relationships/hyperlink" Target="https://arxiv.org/pdf/1905.08108" TargetMode="External"/><Relationship Id="rId5" Type="http://schemas.openxmlformats.org/officeDocument/2006/relationships/hyperlink" Target="https://hbr.org/2024/07/the-uneven-distribution-of-ais-environmental-impacts" TargetMode="External"/><Relationship Id="rId6" Type="http://schemas.openxmlformats.org/officeDocument/2006/relationships/hyperlink" Target="https://dl.acm.org/doi/pdf/10.1145/3535101" TargetMode="External"/><Relationship Id="rId7" Type="http://schemas.openxmlformats.org/officeDocument/2006/relationships/hyperlink" Target="http://codecarbon.io/" TargetMode="External"/><Relationship Id="rId8" Type="http://schemas.openxmlformats.org/officeDocument/2006/relationships/hyperlink" Target="https://arxiv.org/pdf/2002.02126"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8.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8.png"/><Relationship Id="rId4" Type="http://schemas.openxmlformats.org/officeDocument/2006/relationships/image" Target="../media/image3.png"/><Relationship Id="rId5" Type="http://schemas.openxmlformats.org/officeDocument/2006/relationships/image" Target="../media/image9.jpg"/><Relationship Id="rId6" Type="http://schemas.openxmlformats.org/officeDocument/2006/relationships/image" Target="../media/image10.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8.png"/><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8.png"/><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sp>
        <p:nvSpPr>
          <p:cNvPr id="54" name="Google Shape;54;p13"/>
          <p:cNvSpPr/>
          <p:nvPr/>
        </p:nvSpPr>
        <p:spPr>
          <a:xfrm>
            <a:off x="0" y="155475"/>
            <a:ext cx="9144000" cy="3998400"/>
          </a:xfrm>
          <a:prstGeom prst="rect">
            <a:avLst/>
          </a:prstGeom>
          <a:solidFill>
            <a:srgbClr val="E7EDF3"/>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55" name="Google Shape;55;p13"/>
          <p:cNvSpPr txBox="1"/>
          <p:nvPr>
            <p:ph type="title"/>
          </p:nvPr>
        </p:nvSpPr>
        <p:spPr>
          <a:xfrm>
            <a:off x="96750" y="925500"/>
            <a:ext cx="8643300" cy="8304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it" sz="2300">
                <a:solidFill>
                  <a:srgbClr val="822433"/>
                </a:solidFill>
                <a:latin typeface="Nunito"/>
                <a:ea typeface="Nunito"/>
                <a:cs typeface="Nunito"/>
                <a:sym typeface="Nunito"/>
              </a:rPr>
              <a:t>Recommenders Systems: from traditional approaches to Sheaf Neural Networks</a:t>
            </a:r>
            <a:endParaRPr sz="2200">
              <a:solidFill>
                <a:srgbClr val="822433"/>
              </a:solidFill>
              <a:latin typeface="Nunito Medium"/>
              <a:ea typeface="Nunito Medium"/>
              <a:cs typeface="Nunito Medium"/>
              <a:sym typeface="Nunito Medium"/>
            </a:endParaRPr>
          </a:p>
        </p:txBody>
      </p:sp>
      <p:pic>
        <p:nvPicPr>
          <p:cNvPr id="56" name="Google Shape;56;p13"/>
          <p:cNvPicPr preferRelativeResize="0"/>
          <p:nvPr/>
        </p:nvPicPr>
        <p:blipFill>
          <a:blip r:embed="rId3">
            <a:alphaModFix/>
          </a:blip>
          <a:stretch>
            <a:fillRect/>
          </a:stretch>
        </p:blipFill>
        <p:spPr>
          <a:xfrm>
            <a:off x="0" y="4143050"/>
            <a:ext cx="2568950" cy="1067475"/>
          </a:xfrm>
          <a:prstGeom prst="rect">
            <a:avLst/>
          </a:prstGeom>
          <a:noFill/>
          <a:ln>
            <a:noFill/>
          </a:ln>
        </p:spPr>
      </p:pic>
      <p:sp>
        <p:nvSpPr>
          <p:cNvPr id="57" name="Google Shape;57;p13"/>
          <p:cNvSpPr txBox="1"/>
          <p:nvPr/>
        </p:nvSpPr>
        <p:spPr>
          <a:xfrm>
            <a:off x="311700" y="1893800"/>
            <a:ext cx="8520600" cy="1189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it" sz="2200">
                <a:solidFill>
                  <a:srgbClr val="822433"/>
                </a:solidFill>
                <a:latin typeface="Lato"/>
                <a:ea typeface="Lato"/>
                <a:cs typeface="Lato"/>
                <a:sym typeface="Lato"/>
              </a:rPr>
              <a:t>Antonio Purificato</a:t>
            </a:r>
            <a:endParaRPr b="1" sz="2200">
              <a:solidFill>
                <a:srgbClr val="822433"/>
              </a:solidFill>
              <a:latin typeface="Lato"/>
              <a:ea typeface="Lato"/>
              <a:cs typeface="Lato"/>
              <a:sym typeface="Lato"/>
            </a:endParaRPr>
          </a:p>
          <a:p>
            <a:pPr indent="0" lvl="0" marL="0" rtl="0" algn="l">
              <a:spcBef>
                <a:spcPts val="0"/>
              </a:spcBef>
              <a:spcAft>
                <a:spcPts val="0"/>
              </a:spcAft>
              <a:buNone/>
            </a:pPr>
            <a:r>
              <a:t/>
            </a:r>
            <a:endParaRPr i="1" sz="2200">
              <a:solidFill>
                <a:srgbClr val="822433"/>
              </a:solidFill>
              <a:latin typeface="Lato"/>
              <a:ea typeface="Lato"/>
              <a:cs typeface="Lato"/>
              <a:sym typeface="Lato"/>
            </a:endParaRPr>
          </a:p>
          <a:p>
            <a:pPr indent="0" lvl="0" marL="0" rtl="0" algn="l">
              <a:spcBef>
                <a:spcPts val="0"/>
              </a:spcBef>
              <a:spcAft>
                <a:spcPts val="0"/>
              </a:spcAft>
              <a:buNone/>
            </a:pPr>
            <a:r>
              <a:rPr i="1" lang="it" sz="2200">
                <a:solidFill>
                  <a:srgbClr val="822433"/>
                </a:solidFill>
                <a:latin typeface="Lato"/>
                <a:ea typeface="Lato"/>
                <a:cs typeface="Lato"/>
                <a:sym typeface="Lato"/>
              </a:rPr>
              <a:t>3rd year PhD Student @ Sapienza University of Rome</a:t>
            </a:r>
            <a:endParaRPr i="1" sz="2200">
              <a:solidFill>
                <a:srgbClr val="822433"/>
              </a:solidFill>
              <a:latin typeface="Lato"/>
              <a:ea typeface="Lato"/>
              <a:cs typeface="Lato"/>
              <a:sym typeface="Lato"/>
            </a:endParaRPr>
          </a:p>
          <a:p>
            <a:pPr indent="0" lvl="0" marL="0" rtl="0" algn="l">
              <a:spcBef>
                <a:spcPts val="0"/>
              </a:spcBef>
              <a:spcAft>
                <a:spcPts val="0"/>
              </a:spcAft>
              <a:buNone/>
            </a:pPr>
            <a:r>
              <a:rPr i="1" lang="it" sz="2200">
                <a:solidFill>
                  <a:srgbClr val="822433"/>
                </a:solidFill>
                <a:latin typeface="Lato"/>
                <a:ea typeface="Lato"/>
                <a:cs typeface="Lato"/>
                <a:sym typeface="Lato"/>
              </a:rPr>
              <a:t>Applied Scientist Visitor @ Amazon Research</a:t>
            </a:r>
            <a:endParaRPr i="1" sz="2200">
              <a:solidFill>
                <a:srgbClr val="822433"/>
              </a:solidFill>
              <a:latin typeface="Lato"/>
              <a:ea typeface="Lato"/>
              <a:cs typeface="Lato"/>
              <a:sym typeface="Lato"/>
            </a:endParaRPr>
          </a:p>
          <a:p>
            <a:pPr indent="0" lvl="0" marL="0" rtl="0" algn="l">
              <a:spcBef>
                <a:spcPts val="0"/>
              </a:spcBef>
              <a:spcAft>
                <a:spcPts val="0"/>
              </a:spcAft>
              <a:buNone/>
            </a:pPr>
            <a:r>
              <a:t/>
            </a:r>
            <a:endParaRPr i="1" sz="2200">
              <a:solidFill>
                <a:srgbClr val="822433"/>
              </a:solidFill>
              <a:latin typeface="Lato"/>
              <a:ea typeface="Lato"/>
              <a:cs typeface="Lato"/>
              <a:sym typeface="Lato"/>
            </a:endParaRPr>
          </a:p>
          <a:p>
            <a:pPr indent="0" lvl="0" marL="0" rtl="0" algn="l">
              <a:spcBef>
                <a:spcPts val="0"/>
              </a:spcBef>
              <a:spcAft>
                <a:spcPts val="0"/>
              </a:spcAft>
              <a:buNone/>
            </a:pPr>
            <a:r>
              <a:rPr lang="it" sz="2200">
                <a:solidFill>
                  <a:srgbClr val="822433"/>
                </a:solidFill>
                <a:latin typeface="Lato"/>
                <a:ea typeface="Lato"/>
                <a:cs typeface="Lato"/>
                <a:sym typeface="Lato"/>
              </a:rPr>
              <a:t>Prague, 20.11.2025</a:t>
            </a:r>
            <a:endParaRPr sz="2200">
              <a:solidFill>
                <a:srgbClr val="822433"/>
              </a:solidFill>
              <a:latin typeface="Lato"/>
              <a:ea typeface="Lato"/>
              <a:cs typeface="Lato"/>
              <a:sym typeface="Lato"/>
            </a:endParaRPr>
          </a:p>
        </p:txBody>
      </p:sp>
      <p:cxnSp>
        <p:nvCxnSpPr>
          <p:cNvPr id="58" name="Google Shape;58;p13"/>
          <p:cNvCxnSpPr/>
          <p:nvPr/>
        </p:nvCxnSpPr>
        <p:spPr>
          <a:xfrm>
            <a:off x="0" y="155475"/>
            <a:ext cx="7218000" cy="0"/>
          </a:xfrm>
          <a:prstGeom prst="straightConnector1">
            <a:avLst/>
          </a:prstGeom>
          <a:noFill/>
          <a:ln cap="flat" cmpd="sng" w="19050">
            <a:solidFill>
              <a:srgbClr val="822433"/>
            </a:solidFill>
            <a:prstDash val="solid"/>
            <a:round/>
            <a:headEnd len="med" w="med" type="none"/>
            <a:tailEnd len="med" w="med" type="none"/>
          </a:ln>
        </p:spPr>
      </p:cxnSp>
      <p:cxnSp>
        <p:nvCxnSpPr>
          <p:cNvPr id="59" name="Google Shape;59;p13"/>
          <p:cNvCxnSpPr/>
          <p:nvPr/>
        </p:nvCxnSpPr>
        <p:spPr>
          <a:xfrm flipH="1" rot="10800000">
            <a:off x="2707100" y="4149450"/>
            <a:ext cx="6396000" cy="4500"/>
          </a:xfrm>
          <a:prstGeom prst="straightConnector1">
            <a:avLst/>
          </a:prstGeom>
          <a:noFill/>
          <a:ln cap="flat" cmpd="sng" w="19050">
            <a:solidFill>
              <a:srgbClr val="822433"/>
            </a:solidFill>
            <a:prstDash val="solid"/>
            <a:round/>
            <a:headEnd len="med" w="med" type="none"/>
            <a:tailEnd len="med" w="med" type="none"/>
          </a:ln>
        </p:spPr>
      </p:cxnSp>
      <p:pic>
        <p:nvPicPr>
          <p:cNvPr id="60" name="Google Shape;60;p13"/>
          <p:cNvPicPr preferRelativeResize="0"/>
          <p:nvPr/>
        </p:nvPicPr>
        <p:blipFill rotWithShape="1">
          <a:blip r:embed="rId4">
            <a:alphaModFix/>
          </a:blip>
          <a:srcRect b="0" l="0" r="0" t="0"/>
          <a:stretch/>
        </p:blipFill>
        <p:spPr>
          <a:xfrm>
            <a:off x="7891500" y="4103788"/>
            <a:ext cx="1146000" cy="1146000"/>
          </a:xfrm>
          <a:prstGeom prst="rect">
            <a:avLst/>
          </a:prstGeom>
          <a:noFill/>
          <a:ln>
            <a:noFill/>
          </a:ln>
        </p:spPr>
      </p:pic>
      <p:pic>
        <p:nvPicPr>
          <p:cNvPr id="61" name="Google Shape;61;p13" title="qrcode_268316771_14923c988e9b4c78706ad51e42ff3a23.png"/>
          <p:cNvPicPr preferRelativeResize="0"/>
          <p:nvPr/>
        </p:nvPicPr>
        <p:blipFill>
          <a:blip r:embed="rId5">
            <a:alphaModFix/>
          </a:blip>
          <a:stretch>
            <a:fillRect/>
          </a:stretch>
        </p:blipFill>
        <p:spPr>
          <a:xfrm>
            <a:off x="7023300" y="1685000"/>
            <a:ext cx="1607100" cy="1607100"/>
          </a:xfrm>
          <a:prstGeom prst="rect">
            <a:avLst/>
          </a:prstGeom>
          <a:noFill/>
          <a:ln>
            <a:noFill/>
          </a:ln>
        </p:spPr>
      </p:pic>
      <p:sp>
        <p:nvSpPr>
          <p:cNvPr id="62" name="Google Shape;62;p13"/>
          <p:cNvSpPr txBox="1"/>
          <p:nvPr/>
        </p:nvSpPr>
        <p:spPr>
          <a:xfrm>
            <a:off x="7327650" y="3373675"/>
            <a:ext cx="1412400" cy="485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it" sz="2200">
                <a:solidFill>
                  <a:srgbClr val="822433"/>
                </a:solidFill>
                <a:latin typeface="Lato"/>
                <a:ea typeface="Lato"/>
                <a:cs typeface="Lato"/>
                <a:sym typeface="Lato"/>
              </a:rPr>
              <a:t>Website</a:t>
            </a:r>
            <a:endParaRPr i="1" sz="2200">
              <a:solidFill>
                <a:srgbClr val="822433"/>
              </a:solidFill>
              <a:latin typeface="Lato"/>
              <a:ea typeface="Lato"/>
              <a:cs typeface="Lato"/>
              <a:sym typeface="Lato"/>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4" name="Shape 174"/>
        <p:cNvGrpSpPr/>
        <p:nvPr/>
      </p:nvGrpSpPr>
      <p:grpSpPr>
        <a:xfrm>
          <a:off x="0" y="0"/>
          <a:ext cx="0" cy="0"/>
          <a:chOff x="0" y="0"/>
          <a:chExt cx="0" cy="0"/>
        </a:xfrm>
      </p:grpSpPr>
      <p:sp>
        <p:nvSpPr>
          <p:cNvPr id="175" name="Google Shape;175;p22"/>
          <p:cNvSpPr/>
          <p:nvPr/>
        </p:nvSpPr>
        <p:spPr>
          <a:xfrm>
            <a:off x="0" y="4199700"/>
            <a:ext cx="938100" cy="943800"/>
          </a:xfrm>
          <a:prstGeom prst="rtTriangle">
            <a:avLst/>
          </a:prstGeom>
          <a:solidFill>
            <a:schemeClr val="lt1"/>
          </a:solidFill>
          <a:ln cap="flat" cmpd="sng" w="9525">
            <a:solidFill>
              <a:srgbClr val="E7EDF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176" name="Google Shape;176;p22"/>
          <p:cNvPicPr preferRelativeResize="0"/>
          <p:nvPr/>
        </p:nvPicPr>
        <p:blipFill rotWithShape="1">
          <a:blip r:embed="rId3">
            <a:alphaModFix/>
          </a:blip>
          <a:srcRect b="0" l="0" r="63913" t="0"/>
          <a:stretch/>
        </p:blipFill>
        <p:spPr>
          <a:xfrm>
            <a:off x="-150800" y="4499450"/>
            <a:ext cx="675748" cy="778099"/>
          </a:xfrm>
          <a:prstGeom prst="rect">
            <a:avLst/>
          </a:prstGeom>
          <a:noFill/>
          <a:ln>
            <a:noFill/>
          </a:ln>
        </p:spPr>
      </p:pic>
      <p:cxnSp>
        <p:nvCxnSpPr>
          <p:cNvPr id="177" name="Google Shape;177;p22"/>
          <p:cNvCxnSpPr/>
          <p:nvPr/>
        </p:nvCxnSpPr>
        <p:spPr>
          <a:xfrm flipH="1" rot="10800000">
            <a:off x="5701975" y="4669350"/>
            <a:ext cx="3441900" cy="16200"/>
          </a:xfrm>
          <a:prstGeom prst="straightConnector1">
            <a:avLst/>
          </a:prstGeom>
          <a:noFill/>
          <a:ln cap="flat" cmpd="sng" w="19050">
            <a:solidFill>
              <a:srgbClr val="822433"/>
            </a:solidFill>
            <a:prstDash val="solid"/>
            <a:round/>
            <a:headEnd len="med" w="med" type="none"/>
            <a:tailEnd len="med" w="med" type="none"/>
          </a:ln>
        </p:spPr>
      </p:cxnSp>
      <p:sp>
        <p:nvSpPr>
          <p:cNvPr id="178" name="Google Shape;178;p22"/>
          <p:cNvSpPr txBox="1"/>
          <p:nvPr>
            <p:ph idx="1" type="body"/>
          </p:nvPr>
        </p:nvSpPr>
        <p:spPr>
          <a:xfrm>
            <a:off x="105975" y="1185800"/>
            <a:ext cx="8358600" cy="28110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Font typeface="Lato"/>
              <a:buChar char="●"/>
            </a:pPr>
            <a:r>
              <a:rPr b="1" lang="it" sz="2000">
                <a:latin typeface="Lato"/>
                <a:ea typeface="Lato"/>
                <a:cs typeface="Lato"/>
                <a:sym typeface="Lato"/>
              </a:rPr>
              <a:t>Code resource</a:t>
            </a:r>
            <a:r>
              <a:rPr lang="it">
                <a:latin typeface="Lato"/>
                <a:ea typeface="Lato"/>
                <a:cs typeface="Lato"/>
                <a:sym typeface="Lato"/>
              </a:rPr>
              <a:t> allowing different data pre-processing methods, facilitating the implementation of various SRSs, and ensuring reproducibility.</a:t>
            </a:r>
            <a:endParaRPr>
              <a:latin typeface="Lato"/>
              <a:ea typeface="Lato"/>
              <a:cs typeface="Lato"/>
              <a:sym typeface="Lato"/>
            </a:endParaRPr>
          </a:p>
          <a:p>
            <a:pPr indent="0" lvl="0" marL="457200" rtl="0" algn="l">
              <a:spcBef>
                <a:spcPts val="1200"/>
              </a:spcBef>
              <a:spcAft>
                <a:spcPts val="0"/>
              </a:spcAft>
              <a:buNone/>
            </a:pPr>
            <a:r>
              <a:t/>
            </a:r>
            <a:endParaRPr sz="400">
              <a:latin typeface="Lato"/>
              <a:ea typeface="Lato"/>
              <a:cs typeface="Lato"/>
              <a:sym typeface="Lato"/>
            </a:endParaRPr>
          </a:p>
          <a:p>
            <a:pPr indent="-342900" lvl="0" marL="457200" rtl="0" algn="l">
              <a:spcBef>
                <a:spcPts val="1200"/>
              </a:spcBef>
              <a:spcAft>
                <a:spcPts val="0"/>
              </a:spcAft>
              <a:buSzPts val="1800"/>
              <a:buFont typeface="Lato"/>
              <a:buChar char="●"/>
            </a:pPr>
            <a:r>
              <a:rPr b="1" lang="it" sz="2000">
                <a:latin typeface="Lato"/>
                <a:ea typeface="Lato"/>
                <a:cs typeface="Lato"/>
                <a:sym typeface="Lato"/>
              </a:rPr>
              <a:t>Experiments on multiple datasets and models</a:t>
            </a:r>
            <a:r>
              <a:rPr lang="it">
                <a:latin typeface="Lato"/>
                <a:ea typeface="Lato"/>
                <a:cs typeface="Lato"/>
                <a:sym typeface="Lato"/>
              </a:rPr>
              <a:t>, reducing biases in performance comparisons.</a:t>
            </a:r>
            <a:endParaRPr>
              <a:latin typeface="Lato"/>
              <a:ea typeface="Lato"/>
              <a:cs typeface="Lato"/>
              <a:sym typeface="Lato"/>
            </a:endParaRPr>
          </a:p>
          <a:p>
            <a:pPr indent="0" lvl="0" marL="457200" rtl="0" algn="l">
              <a:spcBef>
                <a:spcPts val="1200"/>
              </a:spcBef>
              <a:spcAft>
                <a:spcPts val="0"/>
              </a:spcAft>
              <a:buNone/>
            </a:pPr>
            <a:r>
              <a:t/>
            </a:r>
            <a:endParaRPr sz="400">
              <a:latin typeface="Lato"/>
              <a:ea typeface="Lato"/>
              <a:cs typeface="Lato"/>
              <a:sym typeface="Lato"/>
            </a:endParaRPr>
          </a:p>
          <a:p>
            <a:pPr indent="-342900" lvl="0" marL="457200" rtl="0" algn="l">
              <a:spcBef>
                <a:spcPts val="1200"/>
              </a:spcBef>
              <a:spcAft>
                <a:spcPts val="0"/>
              </a:spcAft>
              <a:buSzPts val="1800"/>
              <a:buFont typeface="Lato"/>
              <a:buChar char="●"/>
            </a:pPr>
            <a:r>
              <a:rPr lang="it">
                <a:latin typeface="Lato"/>
                <a:ea typeface="Lato"/>
                <a:cs typeface="Lato"/>
                <a:sym typeface="Lato"/>
              </a:rPr>
              <a:t>Analysis of the results, with </a:t>
            </a:r>
            <a:r>
              <a:rPr b="1" lang="it" sz="2000">
                <a:latin typeface="Lato"/>
                <a:ea typeface="Lato"/>
                <a:cs typeface="Lato"/>
                <a:sym typeface="Lato"/>
              </a:rPr>
              <a:t>new insights</a:t>
            </a:r>
            <a:r>
              <a:rPr lang="it">
                <a:latin typeface="Lato"/>
                <a:ea typeface="Lato"/>
                <a:cs typeface="Lato"/>
                <a:sym typeface="Lato"/>
              </a:rPr>
              <a:t> about different models and the </a:t>
            </a:r>
            <a:r>
              <a:rPr b="1" lang="it" sz="2000">
                <a:latin typeface="Lato"/>
                <a:ea typeface="Lato"/>
                <a:cs typeface="Lato"/>
                <a:sym typeface="Lato"/>
              </a:rPr>
              <a:t>impact of key hyperparameters</a:t>
            </a:r>
            <a:r>
              <a:rPr lang="it">
                <a:latin typeface="Lato"/>
                <a:ea typeface="Lato"/>
                <a:cs typeface="Lato"/>
                <a:sym typeface="Lato"/>
              </a:rPr>
              <a:t>;</a:t>
            </a:r>
            <a:endParaRPr>
              <a:latin typeface="Lato"/>
              <a:ea typeface="Lato"/>
              <a:cs typeface="Lato"/>
              <a:sym typeface="Lato"/>
            </a:endParaRPr>
          </a:p>
          <a:p>
            <a:pPr indent="0" lvl="0" marL="0" rtl="0" algn="l">
              <a:spcBef>
                <a:spcPts val="1200"/>
              </a:spcBef>
              <a:spcAft>
                <a:spcPts val="1200"/>
              </a:spcAft>
              <a:buNone/>
            </a:pPr>
            <a:r>
              <a:t/>
            </a:r>
            <a:endParaRPr>
              <a:latin typeface="Lato"/>
              <a:ea typeface="Lato"/>
              <a:cs typeface="Lato"/>
              <a:sym typeface="Lato"/>
            </a:endParaRPr>
          </a:p>
        </p:txBody>
      </p:sp>
      <p:sp>
        <p:nvSpPr>
          <p:cNvPr id="179" name="Google Shape;179;p22"/>
          <p:cNvSpPr txBox="1"/>
          <p:nvPr>
            <p:ph type="title"/>
          </p:nvPr>
        </p:nvSpPr>
        <p:spPr>
          <a:xfrm>
            <a:off x="311700" y="328025"/>
            <a:ext cx="80373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it" sz="3611">
                <a:solidFill>
                  <a:srgbClr val="434343"/>
                </a:solidFill>
                <a:latin typeface="Nunito"/>
                <a:ea typeface="Nunito"/>
                <a:cs typeface="Nunito"/>
                <a:sym typeface="Nunito"/>
              </a:rPr>
              <a:t>Our solution</a:t>
            </a:r>
            <a:endParaRPr sz="3611">
              <a:solidFill>
                <a:srgbClr val="434343"/>
              </a:solidFill>
              <a:latin typeface="Nunito"/>
              <a:ea typeface="Nunito"/>
              <a:cs typeface="Nunito"/>
              <a:sym typeface="Nunito"/>
            </a:endParaRPr>
          </a:p>
        </p:txBody>
      </p:sp>
      <p:cxnSp>
        <p:nvCxnSpPr>
          <p:cNvPr id="180" name="Google Shape;180;p22"/>
          <p:cNvCxnSpPr/>
          <p:nvPr/>
        </p:nvCxnSpPr>
        <p:spPr>
          <a:xfrm flipH="1" rot="10800000">
            <a:off x="223375" y="245800"/>
            <a:ext cx="1692300" cy="737100"/>
          </a:xfrm>
          <a:prstGeom prst="bentConnector3">
            <a:avLst>
              <a:gd fmla="val 0" name="adj1"/>
            </a:avLst>
          </a:prstGeom>
          <a:noFill/>
          <a:ln cap="flat" cmpd="sng" w="38100">
            <a:solidFill>
              <a:srgbClr val="E9F1F8"/>
            </a:solidFill>
            <a:prstDash val="solid"/>
            <a:round/>
            <a:headEnd len="med" w="med" type="none"/>
            <a:tailEnd len="med" w="med" type="none"/>
          </a:ln>
        </p:spPr>
      </p:cxnSp>
      <p:cxnSp>
        <p:nvCxnSpPr>
          <p:cNvPr id="181" name="Google Shape;181;p22"/>
          <p:cNvCxnSpPr/>
          <p:nvPr/>
        </p:nvCxnSpPr>
        <p:spPr>
          <a:xfrm flipH="1" rot="10800000">
            <a:off x="7211450" y="414950"/>
            <a:ext cx="1692300" cy="737100"/>
          </a:xfrm>
          <a:prstGeom prst="bentConnector3">
            <a:avLst>
              <a:gd fmla="val 99897" name="adj1"/>
            </a:avLst>
          </a:prstGeom>
          <a:noFill/>
          <a:ln cap="flat" cmpd="sng" w="38100">
            <a:solidFill>
              <a:srgbClr val="E9F1F8"/>
            </a:solidFill>
            <a:prstDash val="solid"/>
            <a:round/>
            <a:headEnd len="med" w="med" type="none"/>
            <a:tailEnd len="med" w="med" type="none"/>
          </a:ln>
        </p:spPr>
      </p:cxnSp>
      <p:sp>
        <p:nvSpPr>
          <p:cNvPr id="182" name="Google Shape;182;p22"/>
          <p:cNvSpPr txBox="1"/>
          <p:nvPr/>
        </p:nvSpPr>
        <p:spPr>
          <a:xfrm>
            <a:off x="5732400" y="4737750"/>
            <a:ext cx="3380700" cy="301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it" sz="900">
                <a:solidFill>
                  <a:schemeClr val="dk2"/>
                </a:solidFill>
                <a:latin typeface="Lato"/>
                <a:ea typeface="Lato"/>
                <a:cs typeface="Lato"/>
                <a:sym typeface="Lato"/>
              </a:rPr>
              <a:t>A Reproducible Analysis of Sequential Recommender Systems</a:t>
            </a:r>
            <a:endParaRPr sz="900">
              <a:solidFill>
                <a:schemeClr val="dk2"/>
              </a:solidFill>
              <a:latin typeface="Lato"/>
              <a:ea typeface="Lato"/>
              <a:cs typeface="Lato"/>
              <a:sym typeface="Lato"/>
            </a:endParaRPr>
          </a:p>
          <a:p>
            <a:pPr indent="0" lvl="0" marL="0" rtl="0" algn="l">
              <a:spcBef>
                <a:spcPts val="0"/>
              </a:spcBef>
              <a:spcAft>
                <a:spcPts val="0"/>
              </a:spcAft>
              <a:buClr>
                <a:schemeClr val="dk1"/>
              </a:buClr>
              <a:buSzPts val="1100"/>
              <a:buFont typeface="Arial"/>
              <a:buNone/>
            </a:pPr>
            <a:r>
              <a:t/>
            </a:r>
            <a:endParaRPr sz="900">
              <a:solidFill>
                <a:schemeClr val="dk2"/>
              </a:solidFill>
              <a:latin typeface="Lato"/>
              <a:ea typeface="Lato"/>
              <a:cs typeface="Lato"/>
              <a:sym typeface="Lato"/>
            </a:endParaRPr>
          </a:p>
          <a:p>
            <a:pPr indent="0" lvl="0" marL="0" rtl="0" algn="l">
              <a:spcBef>
                <a:spcPts val="0"/>
              </a:spcBef>
              <a:spcAft>
                <a:spcPts val="0"/>
              </a:spcAft>
              <a:buClr>
                <a:schemeClr val="dk1"/>
              </a:buClr>
              <a:buSzPts val="1100"/>
              <a:buFont typeface="Arial"/>
              <a:buNone/>
            </a:pPr>
            <a:r>
              <a:t/>
            </a:r>
            <a:endParaRPr sz="900">
              <a:solidFill>
                <a:schemeClr val="dk2"/>
              </a:solidFill>
              <a:latin typeface="Lato"/>
              <a:ea typeface="Lato"/>
              <a:cs typeface="Lato"/>
              <a:sym typeface="Lato"/>
            </a:endParaRPr>
          </a:p>
          <a:p>
            <a:pPr indent="0" lvl="0" marL="0" rtl="0" algn="l">
              <a:spcBef>
                <a:spcPts val="0"/>
              </a:spcBef>
              <a:spcAft>
                <a:spcPts val="0"/>
              </a:spcAft>
              <a:buClr>
                <a:schemeClr val="dk1"/>
              </a:buClr>
              <a:buSzPts val="1100"/>
              <a:buFont typeface="Arial"/>
              <a:buNone/>
            </a:pPr>
            <a:r>
              <a:t/>
            </a:r>
            <a:endParaRPr sz="900">
              <a:solidFill>
                <a:schemeClr val="dk2"/>
              </a:solidFill>
              <a:latin typeface="Lato"/>
              <a:ea typeface="Lato"/>
              <a:cs typeface="Lato"/>
              <a:sym typeface="Lato"/>
            </a:endParaRPr>
          </a:p>
          <a:p>
            <a:pPr indent="0" lvl="0" marL="0" rtl="0" algn="l">
              <a:spcBef>
                <a:spcPts val="0"/>
              </a:spcBef>
              <a:spcAft>
                <a:spcPts val="0"/>
              </a:spcAft>
              <a:buNone/>
            </a:pPr>
            <a:r>
              <a:t/>
            </a:r>
            <a:endParaRPr sz="900">
              <a:solidFill>
                <a:schemeClr val="dk2"/>
              </a:solidFill>
              <a:latin typeface="Lato"/>
              <a:ea typeface="Lato"/>
              <a:cs typeface="Lato"/>
              <a:sym typeface="Lato"/>
            </a:endParaRPr>
          </a:p>
          <a:p>
            <a:pPr indent="0" lvl="0" marL="0" rtl="0" algn="l">
              <a:spcBef>
                <a:spcPts val="0"/>
              </a:spcBef>
              <a:spcAft>
                <a:spcPts val="0"/>
              </a:spcAft>
              <a:buNone/>
            </a:pPr>
            <a:r>
              <a:t/>
            </a:r>
            <a:endParaRPr>
              <a:solidFill>
                <a:schemeClr val="dk2"/>
              </a:solidFill>
              <a:latin typeface="Lato"/>
              <a:ea typeface="Lato"/>
              <a:cs typeface="Lato"/>
              <a:sym typeface="Lato"/>
            </a:endParaRPr>
          </a:p>
          <a:p>
            <a:pPr indent="0" lvl="0" marL="0" rtl="0" algn="l">
              <a:spcBef>
                <a:spcPts val="0"/>
              </a:spcBef>
              <a:spcAft>
                <a:spcPts val="0"/>
              </a:spcAft>
              <a:buNone/>
            </a:pPr>
            <a:r>
              <a:t/>
            </a:r>
            <a:endParaRPr>
              <a:solidFill>
                <a:schemeClr val="dk2"/>
              </a:solidFill>
              <a:latin typeface="Lato"/>
              <a:ea typeface="Lato"/>
              <a:cs typeface="Lato"/>
              <a:sym typeface="Lato"/>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6" name="Shape 186"/>
        <p:cNvGrpSpPr/>
        <p:nvPr/>
      </p:nvGrpSpPr>
      <p:grpSpPr>
        <a:xfrm>
          <a:off x="0" y="0"/>
          <a:ext cx="0" cy="0"/>
          <a:chOff x="0" y="0"/>
          <a:chExt cx="0" cy="0"/>
        </a:xfrm>
      </p:grpSpPr>
      <p:sp>
        <p:nvSpPr>
          <p:cNvPr id="187" name="Google Shape;187;p23"/>
          <p:cNvSpPr/>
          <p:nvPr/>
        </p:nvSpPr>
        <p:spPr>
          <a:xfrm>
            <a:off x="0" y="4199700"/>
            <a:ext cx="938100" cy="943800"/>
          </a:xfrm>
          <a:prstGeom prst="rtTriangle">
            <a:avLst/>
          </a:prstGeom>
          <a:solidFill>
            <a:schemeClr val="lt1"/>
          </a:solidFill>
          <a:ln cap="flat" cmpd="sng" w="9525">
            <a:solidFill>
              <a:srgbClr val="E7EDF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188" name="Google Shape;188;p23"/>
          <p:cNvPicPr preferRelativeResize="0"/>
          <p:nvPr/>
        </p:nvPicPr>
        <p:blipFill rotWithShape="1">
          <a:blip r:embed="rId3">
            <a:alphaModFix/>
          </a:blip>
          <a:srcRect b="0" l="0" r="63913" t="0"/>
          <a:stretch/>
        </p:blipFill>
        <p:spPr>
          <a:xfrm>
            <a:off x="-150800" y="4499450"/>
            <a:ext cx="675748" cy="778099"/>
          </a:xfrm>
          <a:prstGeom prst="rect">
            <a:avLst/>
          </a:prstGeom>
          <a:noFill/>
          <a:ln>
            <a:noFill/>
          </a:ln>
        </p:spPr>
      </p:pic>
      <p:cxnSp>
        <p:nvCxnSpPr>
          <p:cNvPr id="189" name="Google Shape;189;p23"/>
          <p:cNvCxnSpPr/>
          <p:nvPr/>
        </p:nvCxnSpPr>
        <p:spPr>
          <a:xfrm flipH="1" rot="10800000">
            <a:off x="5701975" y="4669350"/>
            <a:ext cx="3441900" cy="16200"/>
          </a:xfrm>
          <a:prstGeom prst="straightConnector1">
            <a:avLst/>
          </a:prstGeom>
          <a:noFill/>
          <a:ln cap="flat" cmpd="sng" w="19050">
            <a:solidFill>
              <a:srgbClr val="822433"/>
            </a:solidFill>
            <a:prstDash val="solid"/>
            <a:round/>
            <a:headEnd len="med" w="med" type="none"/>
            <a:tailEnd len="med" w="med" type="none"/>
          </a:ln>
        </p:spPr>
      </p:cxnSp>
      <p:sp>
        <p:nvSpPr>
          <p:cNvPr id="190" name="Google Shape;190;p23"/>
          <p:cNvSpPr txBox="1"/>
          <p:nvPr>
            <p:ph type="title"/>
          </p:nvPr>
        </p:nvSpPr>
        <p:spPr>
          <a:xfrm>
            <a:off x="311700" y="328025"/>
            <a:ext cx="80373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it" sz="3611">
                <a:solidFill>
                  <a:srgbClr val="434343"/>
                </a:solidFill>
                <a:latin typeface="Nunito"/>
                <a:ea typeface="Nunito"/>
                <a:cs typeface="Nunito"/>
                <a:sym typeface="Nunito"/>
              </a:rPr>
              <a:t>Why EasyRec?</a:t>
            </a:r>
            <a:endParaRPr sz="3611">
              <a:solidFill>
                <a:srgbClr val="434343"/>
              </a:solidFill>
              <a:latin typeface="Nunito"/>
              <a:ea typeface="Nunito"/>
              <a:cs typeface="Nunito"/>
              <a:sym typeface="Nunito"/>
            </a:endParaRPr>
          </a:p>
        </p:txBody>
      </p:sp>
      <p:cxnSp>
        <p:nvCxnSpPr>
          <p:cNvPr id="191" name="Google Shape;191;p23"/>
          <p:cNvCxnSpPr/>
          <p:nvPr/>
        </p:nvCxnSpPr>
        <p:spPr>
          <a:xfrm flipH="1" rot="10800000">
            <a:off x="223375" y="245800"/>
            <a:ext cx="1692300" cy="737100"/>
          </a:xfrm>
          <a:prstGeom prst="bentConnector3">
            <a:avLst>
              <a:gd fmla="val 0" name="adj1"/>
            </a:avLst>
          </a:prstGeom>
          <a:noFill/>
          <a:ln cap="flat" cmpd="sng" w="38100">
            <a:solidFill>
              <a:srgbClr val="E9F1F8"/>
            </a:solidFill>
            <a:prstDash val="solid"/>
            <a:round/>
            <a:headEnd len="med" w="med" type="none"/>
            <a:tailEnd len="med" w="med" type="none"/>
          </a:ln>
        </p:spPr>
      </p:cxnSp>
      <p:cxnSp>
        <p:nvCxnSpPr>
          <p:cNvPr id="192" name="Google Shape;192;p23"/>
          <p:cNvCxnSpPr/>
          <p:nvPr/>
        </p:nvCxnSpPr>
        <p:spPr>
          <a:xfrm flipH="1" rot="10800000">
            <a:off x="7211450" y="414950"/>
            <a:ext cx="1692300" cy="737100"/>
          </a:xfrm>
          <a:prstGeom prst="bentConnector3">
            <a:avLst>
              <a:gd fmla="val 99897" name="adj1"/>
            </a:avLst>
          </a:prstGeom>
          <a:noFill/>
          <a:ln cap="flat" cmpd="sng" w="38100">
            <a:solidFill>
              <a:srgbClr val="E9F1F8"/>
            </a:solidFill>
            <a:prstDash val="solid"/>
            <a:round/>
            <a:headEnd len="med" w="med" type="none"/>
            <a:tailEnd len="med" w="med" type="none"/>
          </a:ln>
        </p:spPr>
      </p:cxnSp>
      <p:pic>
        <p:nvPicPr>
          <p:cNvPr id="193" name="Google Shape;193;p23"/>
          <p:cNvPicPr preferRelativeResize="0"/>
          <p:nvPr/>
        </p:nvPicPr>
        <p:blipFill>
          <a:blip r:embed="rId4">
            <a:alphaModFix/>
          </a:blip>
          <a:stretch>
            <a:fillRect/>
          </a:stretch>
        </p:blipFill>
        <p:spPr>
          <a:xfrm>
            <a:off x="0" y="1865586"/>
            <a:ext cx="9143998" cy="1451428"/>
          </a:xfrm>
          <a:prstGeom prst="rect">
            <a:avLst/>
          </a:prstGeom>
          <a:noFill/>
          <a:ln>
            <a:noFill/>
          </a:ln>
        </p:spPr>
      </p:pic>
      <p:sp>
        <p:nvSpPr>
          <p:cNvPr id="194" name="Google Shape;194;p23"/>
          <p:cNvSpPr txBox="1"/>
          <p:nvPr/>
        </p:nvSpPr>
        <p:spPr>
          <a:xfrm>
            <a:off x="5732400" y="4737750"/>
            <a:ext cx="3380700" cy="301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it" sz="900">
                <a:solidFill>
                  <a:schemeClr val="dk2"/>
                </a:solidFill>
                <a:latin typeface="Lato"/>
                <a:ea typeface="Lato"/>
                <a:cs typeface="Lato"/>
                <a:sym typeface="Lato"/>
              </a:rPr>
              <a:t>A Reproducible Analysis of Sequential Recommender Systems</a:t>
            </a:r>
            <a:endParaRPr sz="900">
              <a:solidFill>
                <a:schemeClr val="dk2"/>
              </a:solidFill>
              <a:latin typeface="Lato"/>
              <a:ea typeface="Lato"/>
              <a:cs typeface="Lato"/>
              <a:sym typeface="Lato"/>
            </a:endParaRPr>
          </a:p>
          <a:p>
            <a:pPr indent="0" lvl="0" marL="0" rtl="0" algn="l">
              <a:spcBef>
                <a:spcPts val="0"/>
              </a:spcBef>
              <a:spcAft>
                <a:spcPts val="0"/>
              </a:spcAft>
              <a:buClr>
                <a:schemeClr val="dk1"/>
              </a:buClr>
              <a:buSzPts val="1100"/>
              <a:buFont typeface="Arial"/>
              <a:buNone/>
            </a:pPr>
            <a:r>
              <a:t/>
            </a:r>
            <a:endParaRPr sz="900">
              <a:solidFill>
                <a:schemeClr val="dk2"/>
              </a:solidFill>
              <a:latin typeface="Lato"/>
              <a:ea typeface="Lato"/>
              <a:cs typeface="Lato"/>
              <a:sym typeface="Lato"/>
            </a:endParaRPr>
          </a:p>
          <a:p>
            <a:pPr indent="0" lvl="0" marL="0" rtl="0" algn="l">
              <a:spcBef>
                <a:spcPts val="0"/>
              </a:spcBef>
              <a:spcAft>
                <a:spcPts val="0"/>
              </a:spcAft>
              <a:buClr>
                <a:schemeClr val="dk1"/>
              </a:buClr>
              <a:buSzPts val="1100"/>
              <a:buFont typeface="Arial"/>
              <a:buNone/>
            </a:pPr>
            <a:r>
              <a:t/>
            </a:r>
            <a:endParaRPr sz="900">
              <a:solidFill>
                <a:schemeClr val="dk2"/>
              </a:solidFill>
              <a:latin typeface="Lato"/>
              <a:ea typeface="Lato"/>
              <a:cs typeface="Lato"/>
              <a:sym typeface="Lato"/>
            </a:endParaRPr>
          </a:p>
          <a:p>
            <a:pPr indent="0" lvl="0" marL="0" rtl="0" algn="l">
              <a:spcBef>
                <a:spcPts val="0"/>
              </a:spcBef>
              <a:spcAft>
                <a:spcPts val="0"/>
              </a:spcAft>
              <a:buClr>
                <a:schemeClr val="dk1"/>
              </a:buClr>
              <a:buSzPts val="1100"/>
              <a:buFont typeface="Arial"/>
              <a:buNone/>
            </a:pPr>
            <a:r>
              <a:t/>
            </a:r>
            <a:endParaRPr sz="900">
              <a:solidFill>
                <a:schemeClr val="dk2"/>
              </a:solidFill>
              <a:latin typeface="Lato"/>
              <a:ea typeface="Lato"/>
              <a:cs typeface="Lato"/>
              <a:sym typeface="Lato"/>
            </a:endParaRPr>
          </a:p>
          <a:p>
            <a:pPr indent="0" lvl="0" marL="0" rtl="0" algn="l">
              <a:spcBef>
                <a:spcPts val="0"/>
              </a:spcBef>
              <a:spcAft>
                <a:spcPts val="0"/>
              </a:spcAft>
              <a:buNone/>
            </a:pPr>
            <a:r>
              <a:t/>
            </a:r>
            <a:endParaRPr sz="900">
              <a:solidFill>
                <a:schemeClr val="dk2"/>
              </a:solidFill>
              <a:latin typeface="Lato"/>
              <a:ea typeface="Lato"/>
              <a:cs typeface="Lato"/>
              <a:sym typeface="Lato"/>
            </a:endParaRPr>
          </a:p>
          <a:p>
            <a:pPr indent="0" lvl="0" marL="0" rtl="0" algn="l">
              <a:spcBef>
                <a:spcPts val="0"/>
              </a:spcBef>
              <a:spcAft>
                <a:spcPts val="0"/>
              </a:spcAft>
              <a:buNone/>
            </a:pPr>
            <a:r>
              <a:t/>
            </a:r>
            <a:endParaRPr>
              <a:solidFill>
                <a:schemeClr val="dk2"/>
              </a:solidFill>
              <a:latin typeface="Lato"/>
              <a:ea typeface="Lato"/>
              <a:cs typeface="Lato"/>
              <a:sym typeface="Lato"/>
            </a:endParaRPr>
          </a:p>
          <a:p>
            <a:pPr indent="0" lvl="0" marL="0" rtl="0" algn="l">
              <a:spcBef>
                <a:spcPts val="0"/>
              </a:spcBef>
              <a:spcAft>
                <a:spcPts val="0"/>
              </a:spcAft>
              <a:buNone/>
            </a:pPr>
            <a:r>
              <a:t/>
            </a:r>
            <a:endParaRPr>
              <a:solidFill>
                <a:schemeClr val="dk2"/>
              </a:solidFill>
              <a:latin typeface="Lato"/>
              <a:ea typeface="Lato"/>
              <a:cs typeface="Lato"/>
              <a:sym typeface="Lato"/>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8" name="Shape 198"/>
        <p:cNvGrpSpPr/>
        <p:nvPr/>
      </p:nvGrpSpPr>
      <p:grpSpPr>
        <a:xfrm>
          <a:off x="0" y="0"/>
          <a:ext cx="0" cy="0"/>
          <a:chOff x="0" y="0"/>
          <a:chExt cx="0" cy="0"/>
        </a:xfrm>
      </p:grpSpPr>
      <p:sp>
        <p:nvSpPr>
          <p:cNvPr id="199" name="Google Shape;199;p24"/>
          <p:cNvSpPr/>
          <p:nvPr/>
        </p:nvSpPr>
        <p:spPr>
          <a:xfrm>
            <a:off x="0" y="4199700"/>
            <a:ext cx="938100" cy="943800"/>
          </a:xfrm>
          <a:prstGeom prst="rtTriangle">
            <a:avLst/>
          </a:prstGeom>
          <a:solidFill>
            <a:schemeClr val="lt1"/>
          </a:solidFill>
          <a:ln cap="flat" cmpd="sng" w="9525">
            <a:solidFill>
              <a:srgbClr val="E7EDF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200" name="Google Shape;200;p24"/>
          <p:cNvPicPr preferRelativeResize="0"/>
          <p:nvPr/>
        </p:nvPicPr>
        <p:blipFill rotWithShape="1">
          <a:blip r:embed="rId3">
            <a:alphaModFix/>
          </a:blip>
          <a:srcRect b="0" l="0" r="63913" t="0"/>
          <a:stretch/>
        </p:blipFill>
        <p:spPr>
          <a:xfrm>
            <a:off x="-150800" y="4499450"/>
            <a:ext cx="675748" cy="778099"/>
          </a:xfrm>
          <a:prstGeom prst="rect">
            <a:avLst/>
          </a:prstGeom>
          <a:noFill/>
          <a:ln>
            <a:noFill/>
          </a:ln>
        </p:spPr>
      </p:pic>
      <p:cxnSp>
        <p:nvCxnSpPr>
          <p:cNvPr id="201" name="Google Shape;201;p24"/>
          <p:cNvCxnSpPr/>
          <p:nvPr/>
        </p:nvCxnSpPr>
        <p:spPr>
          <a:xfrm flipH="1" rot="10800000">
            <a:off x="5701975" y="4669350"/>
            <a:ext cx="3441900" cy="16200"/>
          </a:xfrm>
          <a:prstGeom prst="straightConnector1">
            <a:avLst/>
          </a:prstGeom>
          <a:noFill/>
          <a:ln cap="flat" cmpd="sng" w="19050">
            <a:solidFill>
              <a:srgbClr val="822433"/>
            </a:solidFill>
            <a:prstDash val="solid"/>
            <a:round/>
            <a:headEnd len="med" w="med" type="none"/>
            <a:tailEnd len="med" w="med" type="none"/>
          </a:ln>
        </p:spPr>
      </p:cxnSp>
      <p:sp>
        <p:nvSpPr>
          <p:cNvPr id="202" name="Google Shape;202;p24"/>
          <p:cNvSpPr txBox="1"/>
          <p:nvPr>
            <p:ph idx="1" type="body"/>
          </p:nvPr>
        </p:nvSpPr>
        <p:spPr>
          <a:xfrm>
            <a:off x="5800575" y="2279350"/>
            <a:ext cx="2461200" cy="1095900"/>
          </a:xfrm>
          <a:prstGeom prst="rect">
            <a:avLst/>
          </a:prstGeom>
        </p:spPr>
        <p:txBody>
          <a:bodyPr anchorCtr="0" anchor="t" bIns="91425" lIns="91425" spcFirstLastPara="1" rIns="91425" wrap="square" tIns="91425">
            <a:noAutofit/>
          </a:bodyPr>
          <a:lstStyle/>
          <a:p>
            <a:pPr indent="0" lvl="0" marL="0" rtl="0" algn="ctr">
              <a:spcBef>
                <a:spcPts val="0"/>
              </a:spcBef>
              <a:spcAft>
                <a:spcPts val="1200"/>
              </a:spcAft>
              <a:buNone/>
            </a:pPr>
            <a:r>
              <a:rPr lang="it">
                <a:latin typeface="Lato"/>
                <a:ea typeface="Lato"/>
                <a:cs typeface="Lato"/>
                <a:sym typeface="Lato"/>
              </a:rPr>
              <a:t>GRU4Rec consistently shows strong performance, often outperforming other SRSs.</a:t>
            </a:r>
            <a:endParaRPr>
              <a:latin typeface="Lato"/>
              <a:ea typeface="Lato"/>
              <a:cs typeface="Lato"/>
              <a:sym typeface="Lato"/>
            </a:endParaRPr>
          </a:p>
        </p:txBody>
      </p:sp>
      <p:sp>
        <p:nvSpPr>
          <p:cNvPr id="203" name="Google Shape;203;p24"/>
          <p:cNvSpPr txBox="1"/>
          <p:nvPr>
            <p:ph type="title"/>
          </p:nvPr>
        </p:nvSpPr>
        <p:spPr>
          <a:xfrm>
            <a:off x="321000" y="247100"/>
            <a:ext cx="3913800" cy="1072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it" sz="3611">
                <a:solidFill>
                  <a:srgbClr val="434343"/>
                </a:solidFill>
                <a:latin typeface="Nunito"/>
                <a:ea typeface="Nunito"/>
                <a:cs typeface="Nunito"/>
                <a:sym typeface="Nunito"/>
              </a:rPr>
              <a:t>Results</a:t>
            </a:r>
            <a:endParaRPr sz="3611">
              <a:solidFill>
                <a:srgbClr val="434343"/>
              </a:solidFill>
              <a:latin typeface="Nunito"/>
              <a:ea typeface="Nunito"/>
              <a:cs typeface="Nunito"/>
              <a:sym typeface="Nunito"/>
            </a:endParaRPr>
          </a:p>
        </p:txBody>
      </p:sp>
      <p:cxnSp>
        <p:nvCxnSpPr>
          <p:cNvPr id="204" name="Google Shape;204;p24"/>
          <p:cNvCxnSpPr/>
          <p:nvPr/>
        </p:nvCxnSpPr>
        <p:spPr>
          <a:xfrm flipH="1" rot="10800000">
            <a:off x="252178" y="234500"/>
            <a:ext cx="1692300" cy="1098000"/>
          </a:xfrm>
          <a:prstGeom prst="bentConnector3">
            <a:avLst>
              <a:gd fmla="val -436" name="adj1"/>
            </a:avLst>
          </a:prstGeom>
          <a:noFill/>
          <a:ln cap="flat" cmpd="sng" w="38100">
            <a:solidFill>
              <a:srgbClr val="E9F1F8"/>
            </a:solidFill>
            <a:prstDash val="solid"/>
            <a:round/>
            <a:headEnd len="med" w="med" type="none"/>
            <a:tailEnd len="med" w="med" type="none"/>
          </a:ln>
        </p:spPr>
      </p:cxnSp>
      <p:sp>
        <p:nvSpPr>
          <p:cNvPr id="205" name="Google Shape;205;p24"/>
          <p:cNvSpPr txBox="1"/>
          <p:nvPr/>
        </p:nvSpPr>
        <p:spPr>
          <a:xfrm>
            <a:off x="5732400" y="4737750"/>
            <a:ext cx="3380700" cy="301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it" sz="900">
                <a:solidFill>
                  <a:schemeClr val="dk2"/>
                </a:solidFill>
                <a:latin typeface="Lato"/>
                <a:ea typeface="Lato"/>
                <a:cs typeface="Lato"/>
                <a:sym typeface="Lato"/>
              </a:rPr>
              <a:t>A Reproducible Analysis of Sequential Recommender Systems</a:t>
            </a:r>
            <a:endParaRPr sz="900">
              <a:solidFill>
                <a:schemeClr val="dk2"/>
              </a:solidFill>
              <a:latin typeface="Lato"/>
              <a:ea typeface="Lato"/>
              <a:cs typeface="Lato"/>
              <a:sym typeface="Lato"/>
            </a:endParaRPr>
          </a:p>
          <a:p>
            <a:pPr indent="0" lvl="0" marL="0" rtl="0" algn="l">
              <a:spcBef>
                <a:spcPts val="0"/>
              </a:spcBef>
              <a:spcAft>
                <a:spcPts val="0"/>
              </a:spcAft>
              <a:buClr>
                <a:schemeClr val="dk1"/>
              </a:buClr>
              <a:buSzPts val="1100"/>
              <a:buFont typeface="Arial"/>
              <a:buNone/>
            </a:pPr>
            <a:r>
              <a:t/>
            </a:r>
            <a:endParaRPr sz="900">
              <a:solidFill>
                <a:schemeClr val="dk2"/>
              </a:solidFill>
              <a:latin typeface="Lato"/>
              <a:ea typeface="Lato"/>
              <a:cs typeface="Lato"/>
              <a:sym typeface="Lato"/>
            </a:endParaRPr>
          </a:p>
          <a:p>
            <a:pPr indent="0" lvl="0" marL="0" rtl="0" algn="l">
              <a:spcBef>
                <a:spcPts val="0"/>
              </a:spcBef>
              <a:spcAft>
                <a:spcPts val="0"/>
              </a:spcAft>
              <a:buClr>
                <a:schemeClr val="dk1"/>
              </a:buClr>
              <a:buSzPts val="1100"/>
              <a:buFont typeface="Arial"/>
              <a:buNone/>
            </a:pPr>
            <a:r>
              <a:t/>
            </a:r>
            <a:endParaRPr sz="900">
              <a:solidFill>
                <a:schemeClr val="dk2"/>
              </a:solidFill>
              <a:latin typeface="Lato"/>
              <a:ea typeface="Lato"/>
              <a:cs typeface="Lato"/>
              <a:sym typeface="Lato"/>
            </a:endParaRPr>
          </a:p>
          <a:p>
            <a:pPr indent="0" lvl="0" marL="0" rtl="0" algn="l">
              <a:spcBef>
                <a:spcPts val="0"/>
              </a:spcBef>
              <a:spcAft>
                <a:spcPts val="0"/>
              </a:spcAft>
              <a:buClr>
                <a:schemeClr val="dk1"/>
              </a:buClr>
              <a:buSzPts val="1100"/>
              <a:buFont typeface="Arial"/>
              <a:buNone/>
            </a:pPr>
            <a:r>
              <a:t/>
            </a:r>
            <a:endParaRPr sz="900">
              <a:solidFill>
                <a:schemeClr val="dk2"/>
              </a:solidFill>
              <a:latin typeface="Lato"/>
              <a:ea typeface="Lato"/>
              <a:cs typeface="Lato"/>
              <a:sym typeface="Lato"/>
            </a:endParaRPr>
          </a:p>
          <a:p>
            <a:pPr indent="0" lvl="0" marL="0" rtl="0" algn="l">
              <a:spcBef>
                <a:spcPts val="0"/>
              </a:spcBef>
              <a:spcAft>
                <a:spcPts val="0"/>
              </a:spcAft>
              <a:buNone/>
            </a:pPr>
            <a:r>
              <a:t/>
            </a:r>
            <a:endParaRPr sz="900">
              <a:solidFill>
                <a:schemeClr val="dk2"/>
              </a:solidFill>
              <a:latin typeface="Lato"/>
              <a:ea typeface="Lato"/>
              <a:cs typeface="Lato"/>
              <a:sym typeface="Lato"/>
            </a:endParaRPr>
          </a:p>
          <a:p>
            <a:pPr indent="0" lvl="0" marL="0" rtl="0" algn="l">
              <a:spcBef>
                <a:spcPts val="0"/>
              </a:spcBef>
              <a:spcAft>
                <a:spcPts val="0"/>
              </a:spcAft>
              <a:buNone/>
            </a:pPr>
            <a:r>
              <a:t/>
            </a:r>
            <a:endParaRPr>
              <a:solidFill>
                <a:schemeClr val="dk2"/>
              </a:solidFill>
              <a:latin typeface="Lato"/>
              <a:ea typeface="Lato"/>
              <a:cs typeface="Lato"/>
              <a:sym typeface="Lato"/>
            </a:endParaRPr>
          </a:p>
          <a:p>
            <a:pPr indent="0" lvl="0" marL="0" rtl="0" algn="l">
              <a:spcBef>
                <a:spcPts val="0"/>
              </a:spcBef>
              <a:spcAft>
                <a:spcPts val="0"/>
              </a:spcAft>
              <a:buNone/>
            </a:pPr>
            <a:r>
              <a:t/>
            </a:r>
            <a:endParaRPr>
              <a:solidFill>
                <a:schemeClr val="dk2"/>
              </a:solidFill>
              <a:latin typeface="Lato"/>
              <a:ea typeface="Lato"/>
              <a:cs typeface="Lato"/>
              <a:sym typeface="Lato"/>
            </a:endParaRPr>
          </a:p>
        </p:txBody>
      </p:sp>
      <p:cxnSp>
        <p:nvCxnSpPr>
          <p:cNvPr id="206" name="Google Shape;206;p24"/>
          <p:cNvCxnSpPr/>
          <p:nvPr/>
        </p:nvCxnSpPr>
        <p:spPr>
          <a:xfrm flipH="1" rot="-1219">
            <a:off x="7178675" y="234509"/>
            <a:ext cx="1692300" cy="1098000"/>
          </a:xfrm>
          <a:prstGeom prst="bentConnector3">
            <a:avLst>
              <a:gd fmla="val -1470" name="adj1"/>
            </a:avLst>
          </a:prstGeom>
          <a:noFill/>
          <a:ln cap="flat" cmpd="sng" w="38100">
            <a:solidFill>
              <a:srgbClr val="E9F1F8"/>
            </a:solidFill>
            <a:prstDash val="solid"/>
            <a:round/>
            <a:headEnd len="med" w="med" type="none"/>
            <a:tailEnd len="med" w="med" type="none"/>
          </a:ln>
        </p:spPr>
      </p:cxnSp>
      <p:pic>
        <p:nvPicPr>
          <p:cNvPr id="207" name="Google Shape;207;p24"/>
          <p:cNvPicPr preferRelativeResize="0"/>
          <p:nvPr/>
        </p:nvPicPr>
        <p:blipFill>
          <a:blip r:embed="rId4">
            <a:alphaModFix/>
          </a:blip>
          <a:stretch>
            <a:fillRect/>
          </a:stretch>
        </p:blipFill>
        <p:spPr>
          <a:xfrm>
            <a:off x="662900" y="1347125"/>
            <a:ext cx="4756502" cy="350402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1" name="Shape 211"/>
        <p:cNvGrpSpPr/>
        <p:nvPr/>
      </p:nvGrpSpPr>
      <p:grpSpPr>
        <a:xfrm>
          <a:off x="0" y="0"/>
          <a:ext cx="0" cy="0"/>
          <a:chOff x="0" y="0"/>
          <a:chExt cx="0" cy="0"/>
        </a:xfrm>
      </p:grpSpPr>
      <p:pic>
        <p:nvPicPr>
          <p:cNvPr id="212" name="Google Shape;212;p25"/>
          <p:cNvPicPr preferRelativeResize="0"/>
          <p:nvPr/>
        </p:nvPicPr>
        <p:blipFill>
          <a:blip r:embed="rId3">
            <a:alphaModFix/>
          </a:blip>
          <a:stretch>
            <a:fillRect/>
          </a:stretch>
        </p:blipFill>
        <p:spPr>
          <a:xfrm>
            <a:off x="938100" y="1204240"/>
            <a:ext cx="3633901" cy="3649685"/>
          </a:xfrm>
          <a:prstGeom prst="rect">
            <a:avLst/>
          </a:prstGeom>
          <a:noFill/>
          <a:ln>
            <a:noFill/>
          </a:ln>
        </p:spPr>
      </p:pic>
      <p:sp>
        <p:nvSpPr>
          <p:cNvPr id="213" name="Google Shape;213;p25"/>
          <p:cNvSpPr/>
          <p:nvPr/>
        </p:nvSpPr>
        <p:spPr>
          <a:xfrm>
            <a:off x="0" y="4199700"/>
            <a:ext cx="938100" cy="943800"/>
          </a:xfrm>
          <a:prstGeom prst="rtTriangle">
            <a:avLst/>
          </a:prstGeom>
          <a:solidFill>
            <a:schemeClr val="lt1"/>
          </a:solidFill>
          <a:ln cap="flat" cmpd="sng" w="9525">
            <a:solidFill>
              <a:srgbClr val="E7EDF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214" name="Google Shape;214;p25"/>
          <p:cNvPicPr preferRelativeResize="0"/>
          <p:nvPr/>
        </p:nvPicPr>
        <p:blipFill rotWithShape="1">
          <a:blip r:embed="rId4">
            <a:alphaModFix/>
          </a:blip>
          <a:srcRect b="0" l="0" r="63913" t="0"/>
          <a:stretch/>
        </p:blipFill>
        <p:spPr>
          <a:xfrm>
            <a:off x="-150800" y="4499450"/>
            <a:ext cx="675748" cy="778099"/>
          </a:xfrm>
          <a:prstGeom prst="rect">
            <a:avLst/>
          </a:prstGeom>
          <a:noFill/>
          <a:ln>
            <a:noFill/>
          </a:ln>
        </p:spPr>
      </p:pic>
      <p:cxnSp>
        <p:nvCxnSpPr>
          <p:cNvPr id="215" name="Google Shape;215;p25"/>
          <p:cNvCxnSpPr/>
          <p:nvPr/>
        </p:nvCxnSpPr>
        <p:spPr>
          <a:xfrm flipH="1" rot="10800000">
            <a:off x="5701975" y="4669350"/>
            <a:ext cx="3441900" cy="16200"/>
          </a:xfrm>
          <a:prstGeom prst="straightConnector1">
            <a:avLst/>
          </a:prstGeom>
          <a:noFill/>
          <a:ln cap="flat" cmpd="sng" w="19050">
            <a:solidFill>
              <a:srgbClr val="822433"/>
            </a:solidFill>
            <a:prstDash val="solid"/>
            <a:round/>
            <a:headEnd len="med" w="med" type="none"/>
            <a:tailEnd len="med" w="med" type="none"/>
          </a:ln>
        </p:spPr>
      </p:cxnSp>
      <p:sp>
        <p:nvSpPr>
          <p:cNvPr id="216" name="Google Shape;216;p25"/>
          <p:cNvSpPr txBox="1"/>
          <p:nvPr>
            <p:ph idx="1" type="body"/>
          </p:nvPr>
        </p:nvSpPr>
        <p:spPr>
          <a:xfrm>
            <a:off x="5470075" y="1856650"/>
            <a:ext cx="3746100" cy="2108100"/>
          </a:xfrm>
          <a:prstGeom prst="rect">
            <a:avLst/>
          </a:prstGeom>
        </p:spPr>
        <p:txBody>
          <a:bodyPr anchorCtr="0" anchor="t" bIns="91425" lIns="91425" spcFirstLastPara="1" rIns="91425" wrap="square" tIns="91425">
            <a:noAutofit/>
          </a:bodyPr>
          <a:lstStyle/>
          <a:p>
            <a:pPr indent="0" lvl="0" marL="0" rtl="0" algn="l">
              <a:spcBef>
                <a:spcPts val="0"/>
              </a:spcBef>
              <a:spcAft>
                <a:spcPts val="1200"/>
              </a:spcAft>
              <a:buNone/>
            </a:pPr>
            <a:r>
              <a:rPr lang="it">
                <a:latin typeface="Lato"/>
                <a:ea typeface="Lato"/>
                <a:cs typeface="Lato"/>
                <a:sym typeface="Lato"/>
              </a:rPr>
              <a:t>Performance gains for transformer-based models are more pronounced at higher embedding dimensions compared to GRU-based models.</a:t>
            </a:r>
            <a:endParaRPr>
              <a:latin typeface="Lato"/>
              <a:ea typeface="Lato"/>
              <a:cs typeface="Lato"/>
              <a:sym typeface="Lato"/>
            </a:endParaRPr>
          </a:p>
        </p:txBody>
      </p:sp>
      <p:sp>
        <p:nvSpPr>
          <p:cNvPr id="217" name="Google Shape;217;p25"/>
          <p:cNvSpPr txBox="1"/>
          <p:nvPr/>
        </p:nvSpPr>
        <p:spPr>
          <a:xfrm>
            <a:off x="5732400" y="4737750"/>
            <a:ext cx="3380700" cy="301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it" sz="900">
                <a:solidFill>
                  <a:schemeClr val="dk2"/>
                </a:solidFill>
                <a:latin typeface="Lato"/>
                <a:ea typeface="Lato"/>
                <a:cs typeface="Lato"/>
                <a:sym typeface="Lato"/>
              </a:rPr>
              <a:t>A Reproducible Analysis of Sequential Recommender Systems</a:t>
            </a:r>
            <a:endParaRPr sz="900">
              <a:solidFill>
                <a:schemeClr val="dk2"/>
              </a:solidFill>
              <a:latin typeface="Lato"/>
              <a:ea typeface="Lato"/>
              <a:cs typeface="Lato"/>
              <a:sym typeface="Lato"/>
            </a:endParaRPr>
          </a:p>
          <a:p>
            <a:pPr indent="0" lvl="0" marL="0" rtl="0" algn="l">
              <a:spcBef>
                <a:spcPts val="0"/>
              </a:spcBef>
              <a:spcAft>
                <a:spcPts val="0"/>
              </a:spcAft>
              <a:buClr>
                <a:schemeClr val="dk1"/>
              </a:buClr>
              <a:buSzPts val="1100"/>
              <a:buFont typeface="Arial"/>
              <a:buNone/>
            </a:pPr>
            <a:r>
              <a:t/>
            </a:r>
            <a:endParaRPr sz="900">
              <a:solidFill>
                <a:schemeClr val="dk2"/>
              </a:solidFill>
              <a:latin typeface="Lato"/>
              <a:ea typeface="Lato"/>
              <a:cs typeface="Lato"/>
              <a:sym typeface="Lato"/>
            </a:endParaRPr>
          </a:p>
          <a:p>
            <a:pPr indent="0" lvl="0" marL="0" rtl="0" algn="l">
              <a:spcBef>
                <a:spcPts val="0"/>
              </a:spcBef>
              <a:spcAft>
                <a:spcPts val="0"/>
              </a:spcAft>
              <a:buClr>
                <a:schemeClr val="dk1"/>
              </a:buClr>
              <a:buSzPts val="1100"/>
              <a:buFont typeface="Arial"/>
              <a:buNone/>
            </a:pPr>
            <a:r>
              <a:t/>
            </a:r>
            <a:endParaRPr sz="900">
              <a:solidFill>
                <a:schemeClr val="dk2"/>
              </a:solidFill>
              <a:latin typeface="Lato"/>
              <a:ea typeface="Lato"/>
              <a:cs typeface="Lato"/>
              <a:sym typeface="Lato"/>
            </a:endParaRPr>
          </a:p>
          <a:p>
            <a:pPr indent="0" lvl="0" marL="0" rtl="0" algn="l">
              <a:spcBef>
                <a:spcPts val="0"/>
              </a:spcBef>
              <a:spcAft>
                <a:spcPts val="0"/>
              </a:spcAft>
              <a:buClr>
                <a:schemeClr val="dk1"/>
              </a:buClr>
              <a:buSzPts val="1100"/>
              <a:buFont typeface="Arial"/>
              <a:buNone/>
            </a:pPr>
            <a:r>
              <a:t/>
            </a:r>
            <a:endParaRPr sz="900">
              <a:solidFill>
                <a:schemeClr val="dk2"/>
              </a:solidFill>
              <a:latin typeface="Lato"/>
              <a:ea typeface="Lato"/>
              <a:cs typeface="Lato"/>
              <a:sym typeface="Lato"/>
            </a:endParaRPr>
          </a:p>
          <a:p>
            <a:pPr indent="0" lvl="0" marL="0" rtl="0" algn="l">
              <a:spcBef>
                <a:spcPts val="0"/>
              </a:spcBef>
              <a:spcAft>
                <a:spcPts val="0"/>
              </a:spcAft>
              <a:buNone/>
            </a:pPr>
            <a:r>
              <a:t/>
            </a:r>
            <a:endParaRPr sz="900">
              <a:solidFill>
                <a:schemeClr val="dk2"/>
              </a:solidFill>
              <a:latin typeface="Lato"/>
              <a:ea typeface="Lato"/>
              <a:cs typeface="Lato"/>
              <a:sym typeface="Lato"/>
            </a:endParaRPr>
          </a:p>
          <a:p>
            <a:pPr indent="0" lvl="0" marL="0" rtl="0" algn="l">
              <a:spcBef>
                <a:spcPts val="0"/>
              </a:spcBef>
              <a:spcAft>
                <a:spcPts val="0"/>
              </a:spcAft>
              <a:buNone/>
            </a:pPr>
            <a:r>
              <a:t/>
            </a:r>
            <a:endParaRPr>
              <a:solidFill>
                <a:schemeClr val="dk2"/>
              </a:solidFill>
              <a:latin typeface="Lato"/>
              <a:ea typeface="Lato"/>
              <a:cs typeface="Lato"/>
              <a:sym typeface="Lato"/>
            </a:endParaRPr>
          </a:p>
          <a:p>
            <a:pPr indent="0" lvl="0" marL="0" rtl="0" algn="l">
              <a:spcBef>
                <a:spcPts val="0"/>
              </a:spcBef>
              <a:spcAft>
                <a:spcPts val="0"/>
              </a:spcAft>
              <a:buNone/>
            </a:pPr>
            <a:r>
              <a:t/>
            </a:r>
            <a:endParaRPr>
              <a:solidFill>
                <a:schemeClr val="dk2"/>
              </a:solidFill>
              <a:latin typeface="Lato"/>
              <a:ea typeface="Lato"/>
              <a:cs typeface="Lato"/>
              <a:sym typeface="Lato"/>
            </a:endParaRPr>
          </a:p>
        </p:txBody>
      </p:sp>
      <p:cxnSp>
        <p:nvCxnSpPr>
          <p:cNvPr id="218" name="Google Shape;218;p25"/>
          <p:cNvCxnSpPr/>
          <p:nvPr/>
        </p:nvCxnSpPr>
        <p:spPr>
          <a:xfrm flipH="1" rot="10800000">
            <a:off x="252178" y="234500"/>
            <a:ext cx="1692300" cy="1098000"/>
          </a:xfrm>
          <a:prstGeom prst="bentConnector3">
            <a:avLst>
              <a:gd fmla="val -436" name="adj1"/>
            </a:avLst>
          </a:prstGeom>
          <a:noFill/>
          <a:ln cap="flat" cmpd="sng" w="38100">
            <a:solidFill>
              <a:srgbClr val="E9F1F8"/>
            </a:solidFill>
            <a:prstDash val="solid"/>
            <a:round/>
            <a:headEnd len="med" w="med" type="none"/>
            <a:tailEnd len="med" w="med" type="none"/>
          </a:ln>
        </p:spPr>
      </p:cxnSp>
      <p:cxnSp>
        <p:nvCxnSpPr>
          <p:cNvPr id="219" name="Google Shape;219;p25"/>
          <p:cNvCxnSpPr/>
          <p:nvPr/>
        </p:nvCxnSpPr>
        <p:spPr>
          <a:xfrm flipH="1" rot="-1219">
            <a:off x="7178675" y="234509"/>
            <a:ext cx="1692300" cy="1098000"/>
          </a:xfrm>
          <a:prstGeom prst="bentConnector3">
            <a:avLst>
              <a:gd fmla="val -1470" name="adj1"/>
            </a:avLst>
          </a:prstGeom>
          <a:noFill/>
          <a:ln cap="flat" cmpd="sng" w="38100">
            <a:solidFill>
              <a:srgbClr val="E9F1F8"/>
            </a:solidFill>
            <a:prstDash val="solid"/>
            <a:round/>
            <a:headEnd len="med" w="med" type="none"/>
            <a:tailEnd len="med" w="med" type="none"/>
          </a:ln>
        </p:spPr>
      </p:cxnSp>
      <p:sp>
        <p:nvSpPr>
          <p:cNvPr id="220" name="Google Shape;220;p25"/>
          <p:cNvSpPr txBox="1"/>
          <p:nvPr>
            <p:ph type="title"/>
          </p:nvPr>
        </p:nvSpPr>
        <p:spPr>
          <a:xfrm>
            <a:off x="321000" y="247100"/>
            <a:ext cx="7968000" cy="1072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it" sz="3611">
                <a:solidFill>
                  <a:srgbClr val="434343"/>
                </a:solidFill>
                <a:latin typeface="Nunito"/>
                <a:ea typeface="Nunito"/>
                <a:cs typeface="Nunito"/>
                <a:sym typeface="Nunito"/>
              </a:rPr>
              <a:t>Our insights - Embedding Size</a:t>
            </a:r>
            <a:r>
              <a:rPr lang="it" sz="2411">
                <a:solidFill>
                  <a:srgbClr val="434343"/>
                </a:solidFill>
                <a:latin typeface="Nunito"/>
                <a:ea typeface="Nunito"/>
                <a:cs typeface="Nunito"/>
                <a:sym typeface="Nunito"/>
              </a:rPr>
              <a:t> </a:t>
            </a:r>
            <a:endParaRPr sz="3611">
              <a:solidFill>
                <a:srgbClr val="434343"/>
              </a:solidFill>
              <a:latin typeface="Nunito"/>
              <a:ea typeface="Nunito"/>
              <a:cs typeface="Nunito"/>
              <a:sym typeface="Nunito"/>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4" name="Shape 224"/>
        <p:cNvGrpSpPr/>
        <p:nvPr/>
      </p:nvGrpSpPr>
      <p:grpSpPr>
        <a:xfrm>
          <a:off x="0" y="0"/>
          <a:ext cx="0" cy="0"/>
          <a:chOff x="0" y="0"/>
          <a:chExt cx="0" cy="0"/>
        </a:xfrm>
      </p:grpSpPr>
      <p:sp>
        <p:nvSpPr>
          <p:cNvPr id="225" name="Google Shape;225;p26"/>
          <p:cNvSpPr/>
          <p:nvPr/>
        </p:nvSpPr>
        <p:spPr>
          <a:xfrm>
            <a:off x="0" y="4199700"/>
            <a:ext cx="938100" cy="943800"/>
          </a:xfrm>
          <a:prstGeom prst="rtTriangle">
            <a:avLst/>
          </a:prstGeom>
          <a:solidFill>
            <a:schemeClr val="lt1"/>
          </a:solidFill>
          <a:ln cap="flat" cmpd="sng" w="9525">
            <a:solidFill>
              <a:srgbClr val="E7EDF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226" name="Google Shape;226;p26"/>
          <p:cNvPicPr preferRelativeResize="0"/>
          <p:nvPr/>
        </p:nvPicPr>
        <p:blipFill rotWithShape="1">
          <a:blip r:embed="rId3">
            <a:alphaModFix/>
          </a:blip>
          <a:srcRect b="0" l="0" r="63913" t="0"/>
          <a:stretch/>
        </p:blipFill>
        <p:spPr>
          <a:xfrm>
            <a:off x="-150800" y="4499450"/>
            <a:ext cx="675748" cy="778099"/>
          </a:xfrm>
          <a:prstGeom prst="rect">
            <a:avLst/>
          </a:prstGeom>
          <a:noFill/>
          <a:ln>
            <a:noFill/>
          </a:ln>
        </p:spPr>
      </p:pic>
      <p:cxnSp>
        <p:nvCxnSpPr>
          <p:cNvPr id="227" name="Google Shape;227;p26"/>
          <p:cNvCxnSpPr/>
          <p:nvPr/>
        </p:nvCxnSpPr>
        <p:spPr>
          <a:xfrm flipH="1" rot="10800000">
            <a:off x="5701975" y="4669350"/>
            <a:ext cx="3441900" cy="16200"/>
          </a:xfrm>
          <a:prstGeom prst="straightConnector1">
            <a:avLst/>
          </a:prstGeom>
          <a:noFill/>
          <a:ln cap="flat" cmpd="sng" w="19050">
            <a:solidFill>
              <a:srgbClr val="822433"/>
            </a:solidFill>
            <a:prstDash val="solid"/>
            <a:round/>
            <a:headEnd len="med" w="med" type="none"/>
            <a:tailEnd len="med" w="med" type="none"/>
          </a:ln>
        </p:spPr>
      </p:cxnSp>
      <p:sp>
        <p:nvSpPr>
          <p:cNvPr id="228" name="Google Shape;228;p26"/>
          <p:cNvSpPr txBox="1"/>
          <p:nvPr>
            <p:ph idx="1" type="body"/>
          </p:nvPr>
        </p:nvSpPr>
        <p:spPr>
          <a:xfrm>
            <a:off x="5116500" y="1765200"/>
            <a:ext cx="4027500" cy="2108100"/>
          </a:xfrm>
          <a:prstGeom prst="rect">
            <a:avLst/>
          </a:prstGeom>
        </p:spPr>
        <p:txBody>
          <a:bodyPr anchorCtr="0" anchor="t" bIns="91425" lIns="91425" spcFirstLastPara="1" rIns="91425" wrap="square" tIns="91425">
            <a:noAutofit/>
          </a:bodyPr>
          <a:lstStyle/>
          <a:p>
            <a:pPr indent="0" lvl="0" marL="0" rtl="0" algn="l">
              <a:spcBef>
                <a:spcPts val="0"/>
              </a:spcBef>
              <a:spcAft>
                <a:spcPts val="1200"/>
              </a:spcAft>
              <a:buNone/>
            </a:pPr>
            <a:r>
              <a:rPr lang="it">
                <a:latin typeface="Lato"/>
                <a:ea typeface="Lato"/>
                <a:cs typeface="Lato"/>
                <a:sym typeface="Lato"/>
              </a:rPr>
              <a:t>The optimal input sequence length is closely related to the average user sequence length of each dataset.</a:t>
            </a:r>
            <a:endParaRPr>
              <a:latin typeface="Lato"/>
              <a:ea typeface="Lato"/>
              <a:cs typeface="Lato"/>
              <a:sym typeface="Lato"/>
            </a:endParaRPr>
          </a:p>
        </p:txBody>
      </p:sp>
      <p:sp>
        <p:nvSpPr>
          <p:cNvPr id="229" name="Google Shape;229;p26"/>
          <p:cNvSpPr txBox="1"/>
          <p:nvPr/>
        </p:nvSpPr>
        <p:spPr>
          <a:xfrm>
            <a:off x="5732400" y="4737750"/>
            <a:ext cx="3380700" cy="301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it" sz="900">
                <a:solidFill>
                  <a:schemeClr val="dk2"/>
                </a:solidFill>
                <a:latin typeface="Lato"/>
                <a:ea typeface="Lato"/>
                <a:cs typeface="Lato"/>
                <a:sym typeface="Lato"/>
              </a:rPr>
              <a:t>A Reproducible Analysis of Sequential Recommender Systems</a:t>
            </a:r>
            <a:endParaRPr sz="900">
              <a:solidFill>
                <a:schemeClr val="dk2"/>
              </a:solidFill>
              <a:latin typeface="Lato"/>
              <a:ea typeface="Lato"/>
              <a:cs typeface="Lato"/>
              <a:sym typeface="Lato"/>
            </a:endParaRPr>
          </a:p>
          <a:p>
            <a:pPr indent="0" lvl="0" marL="0" rtl="0" algn="l">
              <a:spcBef>
                <a:spcPts val="0"/>
              </a:spcBef>
              <a:spcAft>
                <a:spcPts val="0"/>
              </a:spcAft>
              <a:buClr>
                <a:schemeClr val="dk1"/>
              </a:buClr>
              <a:buSzPts val="1100"/>
              <a:buFont typeface="Arial"/>
              <a:buNone/>
            </a:pPr>
            <a:r>
              <a:t/>
            </a:r>
            <a:endParaRPr sz="900">
              <a:solidFill>
                <a:schemeClr val="dk2"/>
              </a:solidFill>
              <a:latin typeface="Lato"/>
              <a:ea typeface="Lato"/>
              <a:cs typeface="Lato"/>
              <a:sym typeface="Lato"/>
            </a:endParaRPr>
          </a:p>
          <a:p>
            <a:pPr indent="0" lvl="0" marL="0" rtl="0" algn="l">
              <a:spcBef>
                <a:spcPts val="0"/>
              </a:spcBef>
              <a:spcAft>
                <a:spcPts val="0"/>
              </a:spcAft>
              <a:buClr>
                <a:schemeClr val="dk1"/>
              </a:buClr>
              <a:buSzPts val="1100"/>
              <a:buFont typeface="Arial"/>
              <a:buNone/>
            </a:pPr>
            <a:r>
              <a:t/>
            </a:r>
            <a:endParaRPr sz="900">
              <a:solidFill>
                <a:schemeClr val="dk2"/>
              </a:solidFill>
              <a:latin typeface="Lato"/>
              <a:ea typeface="Lato"/>
              <a:cs typeface="Lato"/>
              <a:sym typeface="Lato"/>
            </a:endParaRPr>
          </a:p>
          <a:p>
            <a:pPr indent="0" lvl="0" marL="0" rtl="0" algn="l">
              <a:spcBef>
                <a:spcPts val="0"/>
              </a:spcBef>
              <a:spcAft>
                <a:spcPts val="0"/>
              </a:spcAft>
              <a:buClr>
                <a:schemeClr val="dk1"/>
              </a:buClr>
              <a:buSzPts val="1100"/>
              <a:buFont typeface="Arial"/>
              <a:buNone/>
            </a:pPr>
            <a:r>
              <a:t/>
            </a:r>
            <a:endParaRPr sz="900">
              <a:solidFill>
                <a:schemeClr val="dk2"/>
              </a:solidFill>
              <a:latin typeface="Lato"/>
              <a:ea typeface="Lato"/>
              <a:cs typeface="Lato"/>
              <a:sym typeface="Lato"/>
            </a:endParaRPr>
          </a:p>
          <a:p>
            <a:pPr indent="0" lvl="0" marL="0" rtl="0" algn="l">
              <a:spcBef>
                <a:spcPts val="0"/>
              </a:spcBef>
              <a:spcAft>
                <a:spcPts val="0"/>
              </a:spcAft>
              <a:buNone/>
            </a:pPr>
            <a:r>
              <a:t/>
            </a:r>
            <a:endParaRPr sz="900">
              <a:solidFill>
                <a:schemeClr val="dk2"/>
              </a:solidFill>
              <a:latin typeface="Lato"/>
              <a:ea typeface="Lato"/>
              <a:cs typeface="Lato"/>
              <a:sym typeface="Lato"/>
            </a:endParaRPr>
          </a:p>
          <a:p>
            <a:pPr indent="0" lvl="0" marL="0" rtl="0" algn="l">
              <a:spcBef>
                <a:spcPts val="0"/>
              </a:spcBef>
              <a:spcAft>
                <a:spcPts val="0"/>
              </a:spcAft>
              <a:buNone/>
            </a:pPr>
            <a:r>
              <a:t/>
            </a:r>
            <a:endParaRPr>
              <a:solidFill>
                <a:schemeClr val="dk2"/>
              </a:solidFill>
              <a:latin typeface="Lato"/>
              <a:ea typeface="Lato"/>
              <a:cs typeface="Lato"/>
              <a:sym typeface="Lato"/>
            </a:endParaRPr>
          </a:p>
          <a:p>
            <a:pPr indent="0" lvl="0" marL="0" rtl="0" algn="l">
              <a:spcBef>
                <a:spcPts val="0"/>
              </a:spcBef>
              <a:spcAft>
                <a:spcPts val="0"/>
              </a:spcAft>
              <a:buNone/>
            </a:pPr>
            <a:r>
              <a:t/>
            </a:r>
            <a:endParaRPr>
              <a:solidFill>
                <a:schemeClr val="dk2"/>
              </a:solidFill>
              <a:latin typeface="Lato"/>
              <a:ea typeface="Lato"/>
              <a:cs typeface="Lato"/>
              <a:sym typeface="Lato"/>
            </a:endParaRPr>
          </a:p>
        </p:txBody>
      </p:sp>
      <p:cxnSp>
        <p:nvCxnSpPr>
          <p:cNvPr id="230" name="Google Shape;230;p26"/>
          <p:cNvCxnSpPr/>
          <p:nvPr/>
        </p:nvCxnSpPr>
        <p:spPr>
          <a:xfrm flipH="1" rot="10800000">
            <a:off x="252178" y="234500"/>
            <a:ext cx="1692300" cy="1098000"/>
          </a:xfrm>
          <a:prstGeom prst="bentConnector3">
            <a:avLst>
              <a:gd fmla="val -436" name="adj1"/>
            </a:avLst>
          </a:prstGeom>
          <a:noFill/>
          <a:ln cap="flat" cmpd="sng" w="38100">
            <a:solidFill>
              <a:srgbClr val="E9F1F8"/>
            </a:solidFill>
            <a:prstDash val="solid"/>
            <a:round/>
            <a:headEnd len="med" w="med" type="none"/>
            <a:tailEnd len="med" w="med" type="none"/>
          </a:ln>
        </p:spPr>
      </p:cxnSp>
      <p:cxnSp>
        <p:nvCxnSpPr>
          <p:cNvPr id="231" name="Google Shape;231;p26"/>
          <p:cNvCxnSpPr/>
          <p:nvPr/>
        </p:nvCxnSpPr>
        <p:spPr>
          <a:xfrm flipH="1" rot="-1219">
            <a:off x="7178675" y="234509"/>
            <a:ext cx="1692300" cy="1098000"/>
          </a:xfrm>
          <a:prstGeom prst="bentConnector3">
            <a:avLst>
              <a:gd fmla="val -1470" name="adj1"/>
            </a:avLst>
          </a:prstGeom>
          <a:noFill/>
          <a:ln cap="flat" cmpd="sng" w="38100">
            <a:solidFill>
              <a:srgbClr val="E9F1F8"/>
            </a:solidFill>
            <a:prstDash val="solid"/>
            <a:round/>
            <a:headEnd len="med" w="med" type="none"/>
            <a:tailEnd len="med" w="med" type="none"/>
          </a:ln>
        </p:spPr>
      </p:cxnSp>
      <p:pic>
        <p:nvPicPr>
          <p:cNvPr id="232" name="Google Shape;232;p26"/>
          <p:cNvPicPr preferRelativeResize="0"/>
          <p:nvPr/>
        </p:nvPicPr>
        <p:blipFill>
          <a:blip r:embed="rId4">
            <a:alphaModFix/>
          </a:blip>
          <a:stretch>
            <a:fillRect/>
          </a:stretch>
        </p:blipFill>
        <p:spPr>
          <a:xfrm>
            <a:off x="432900" y="1120250"/>
            <a:ext cx="3676176" cy="3842526"/>
          </a:xfrm>
          <a:prstGeom prst="rect">
            <a:avLst/>
          </a:prstGeom>
          <a:noFill/>
          <a:ln>
            <a:noFill/>
          </a:ln>
        </p:spPr>
      </p:pic>
      <p:sp>
        <p:nvSpPr>
          <p:cNvPr id="233" name="Google Shape;233;p26"/>
          <p:cNvSpPr txBox="1"/>
          <p:nvPr>
            <p:ph type="title"/>
          </p:nvPr>
        </p:nvSpPr>
        <p:spPr>
          <a:xfrm>
            <a:off x="321000" y="247100"/>
            <a:ext cx="7630500" cy="1072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it" sz="3611">
                <a:solidFill>
                  <a:srgbClr val="434343"/>
                </a:solidFill>
                <a:latin typeface="Nunito"/>
                <a:ea typeface="Nunito"/>
                <a:cs typeface="Nunito"/>
                <a:sym typeface="Nunito"/>
              </a:rPr>
              <a:t>Our insights - Sequence </a:t>
            </a:r>
            <a:r>
              <a:rPr lang="it" sz="3611">
                <a:solidFill>
                  <a:srgbClr val="434343"/>
                </a:solidFill>
                <a:latin typeface="Nunito"/>
                <a:ea typeface="Nunito"/>
                <a:cs typeface="Nunito"/>
                <a:sym typeface="Nunito"/>
              </a:rPr>
              <a:t>Length</a:t>
            </a:r>
            <a:r>
              <a:rPr lang="it" sz="2411">
                <a:solidFill>
                  <a:srgbClr val="434343"/>
                </a:solidFill>
                <a:latin typeface="Nunito"/>
                <a:ea typeface="Nunito"/>
                <a:cs typeface="Nunito"/>
                <a:sym typeface="Nunito"/>
              </a:rPr>
              <a:t> </a:t>
            </a:r>
            <a:endParaRPr sz="3611">
              <a:solidFill>
                <a:srgbClr val="434343"/>
              </a:solidFill>
              <a:latin typeface="Nunito"/>
              <a:ea typeface="Nunito"/>
              <a:cs typeface="Nunito"/>
              <a:sym typeface="Nunito"/>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7" name="Shape 237"/>
        <p:cNvGrpSpPr/>
        <p:nvPr/>
      </p:nvGrpSpPr>
      <p:grpSpPr>
        <a:xfrm>
          <a:off x="0" y="0"/>
          <a:ext cx="0" cy="0"/>
          <a:chOff x="0" y="0"/>
          <a:chExt cx="0" cy="0"/>
        </a:xfrm>
      </p:grpSpPr>
      <p:pic>
        <p:nvPicPr>
          <p:cNvPr id="238" name="Google Shape;238;p27"/>
          <p:cNvPicPr preferRelativeResize="0"/>
          <p:nvPr/>
        </p:nvPicPr>
        <p:blipFill>
          <a:blip r:embed="rId3">
            <a:alphaModFix/>
          </a:blip>
          <a:stretch>
            <a:fillRect/>
          </a:stretch>
        </p:blipFill>
        <p:spPr>
          <a:xfrm>
            <a:off x="4805400" y="1291600"/>
            <a:ext cx="3299050" cy="3388022"/>
          </a:xfrm>
          <a:prstGeom prst="rect">
            <a:avLst/>
          </a:prstGeom>
          <a:noFill/>
          <a:ln>
            <a:noFill/>
          </a:ln>
        </p:spPr>
      </p:pic>
      <p:sp>
        <p:nvSpPr>
          <p:cNvPr id="239" name="Google Shape;239;p27"/>
          <p:cNvSpPr/>
          <p:nvPr/>
        </p:nvSpPr>
        <p:spPr>
          <a:xfrm>
            <a:off x="0" y="4199700"/>
            <a:ext cx="938100" cy="943800"/>
          </a:xfrm>
          <a:prstGeom prst="rtTriangle">
            <a:avLst/>
          </a:prstGeom>
          <a:solidFill>
            <a:schemeClr val="lt1"/>
          </a:solidFill>
          <a:ln cap="flat" cmpd="sng" w="9525">
            <a:solidFill>
              <a:srgbClr val="E7EDF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240" name="Google Shape;240;p27"/>
          <p:cNvPicPr preferRelativeResize="0"/>
          <p:nvPr/>
        </p:nvPicPr>
        <p:blipFill rotWithShape="1">
          <a:blip r:embed="rId4">
            <a:alphaModFix/>
          </a:blip>
          <a:srcRect b="0" l="0" r="63913" t="0"/>
          <a:stretch/>
        </p:blipFill>
        <p:spPr>
          <a:xfrm>
            <a:off x="-150800" y="4499450"/>
            <a:ext cx="675748" cy="778099"/>
          </a:xfrm>
          <a:prstGeom prst="rect">
            <a:avLst/>
          </a:prstGeom>
          <a:noFill/>
          <a:ln>
            <a:noFill/>
          </a:ln>
        </p:spPr>
      </p:pic>
      <p:cxnSp>
        <p:nvCxnSpPr>
          <p:cNvPr id="241" name="Google Shape;241;p27"/>
          <p:cNvCxnSpPr/>
          <p:nvPr/>
        </p:nvCxnSpPr>
        <p:spPr>
          <a:xfrm flipH="1" rot="10800000">
            <a:off x="5701975" y="4669350"/>
            <a:ext cx="3441900" cy="16200"/>
          </a:xfrm>
          <a:prstGeom prst="straightConnector1">
            <a:avLst/>
          </a:prstGeom>
          <a:noFill/>
          <a:ln cap="flat" cmpd="sng" w="19050">
            <a:solidFill>
              <a:srgbClr val="822433"/>
            </a:solidFill>
            <a:prstDash val="solid"/>
            <a:round/>
            <a:headEnd len="med" w="med" type="none"/>
            <a:tailEnd len="med" w="med" type="none"/>
          </a:ln>
        </p:spPr>
      </p:cxnSp>
      <p:sp>
        <p:nvSpPr>
          <p:cNvPr id="242" name="Google Shape;242;p27"/>
          <p:cNvSpPr txBox="1"/>
          <p:nvPr/>
        </p:nvSpPr>
        <p:spPr>
          <a:xfrm>
            <a:off x="5732400" y="4737750"/>
            <a:ext cx="3380700" cy="301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it" sz="900">
                <a:solidFill>
                  <a:schemeClr val="dk2"/>
                </a:solidFill>
                <a:latin typeface="Lato"/>
                <a:ea typeface="Lato"/>
                <a:cs typeface="Lato"/>
                <a:sym typeface="Lato"/>
              </a:rPr>
              <a:t>A Reproducible Analysis of Sequential Recommender Systems</a:t>
            </a:r>
            <a:endParaRPr sz="900">
              <a:solidFill>
                <a:schemeClr val="dk2"/>
              </a:solidFill>
              <a:latin typeface="Lato"/>
              <a:ea typeface="Lato"/>
              <a:cs typeface="Lato"/>
              <a:sym typeface="Lato"/>
            </a:endParaRPr>
          </a:p>
          <a:p>
            <a:pPr indent="0" lvl="0" marL="0" rtl="0" algn="l">
              <a:spcBef>
                <a:spcPts val="0"/>
              </a:spcBef>
              <a:spcAft>
                <a:spcPts val="0"/>
              </a:spcAft>
              <a:buClr>
                <a:schemeClr val="dk1"/>
              </a:buClr>
              <a:buSzPts val="1100"/>
              <a:buFont typeface="Arial"/>
              <a:buNone/>
            </a:pPr>
            <a:r>
              <a:t/>
            </a:r>
            <a:endParaRPr sz="900">
              <a:solidFill>
                <a:schemeClr val="dk2"/>
              </a:solidFill>
              <a:latin typeface="Lato"/>
              <a:ea typeface="Lato"/>
              <a:cs typeface="Lato"/>
              <a:sym typeface="Lato"/>
            </a:endParaRPr>
          </a:p>
          <a:p>
            <a:pPr indent="0" lvl="0" marL="0" rtl="0" algn="l">
              <a:spcBef>
                <a:spcPts val="0"/>
              </a:spcBef>
              <a:spcAft>
                <a:spcPts val="0"/>
              </a:spcAft>
              <a:buClr>
                <a:schemeClr val="dk1"/>
              </a:buClr>
              <a:buSzPts val="1100"/>
              <a:buFont typeface="Arial"/>
              <a:buNone/>
            </a:pPr>
            <a:r>
              <a:t/>
            </a:r>
            <a:endParaRPr sz="900">
              <a:solidFill>
                <a:schemeClr val="dk2"/>
              </a:solidFill>
              <a:latin typeface="Lato"/>
              <a:ea typeface="Lato"/>
              <a:cs typeface="Lato"/>
              <a:sym typeface="Lato"/>
            </a:endParaRPr>
          </a:p>
          <a:p>
            <a:pPr indent="0" lvl="0" marL="0" rtl="0" algn="l">
              <a:spcBef>
                <a:spcPts val="0"/>
              </a:spcBef>
              <a:spcAft>
                <a:spcPts val="0"/>
              </a:spcAft>
              <a:buClr>
                <a:schemeClr val="dk1"/>
              </a:buClr>
              <a:buSzPts val="1100"/>
              <a:buFont typeface="Arial"/>
              <a:buNone/>
            </a:pPr>
            <a:r>
              <a:t/>
            </a:r>
            <a:endParaRPr sz="900">
              <a:solidFill>
                <a:schemeClr val="dk2"/>
              </a:solidFill>
              <a:latin typeface="Lato"/>
              <a:ea typeface="Lato"/>
              <a:cs typeface="Lato"/>
              <a:sym typeface="Lato"/>
            </a:endParaRPr>
          </a:p>
          <a:p>
            <a:pPr indent="0" lvl="0" marL="0" rtl="0" algn="l">
              <a:spcBef>
                <a:spcPts val="0"/>
              </a:spcBef>
              <a:spcAft>
                <a:spcPts val="0"/>
              </a:spcAft>
              <a:buNone/>
            </a:pPr>
            <a:r>
              <a:t/>
            </a:r>
            <a:endParaRPr sz="900">
              <a:solidFill>
                <a:schemeClr val="dk2"/>
              </a:solidFill>
              <a:latin typeface="Lato"/>
              <a:ea typeface="Lato"/>
              <a:cs typeface="Lato"/>
              <a:sym typeface="Lato"/>
            </a:endParaRPr>
          </a:p>
          <a:p>
            <a:pPr indent="0" lvl="0" marL="0" rtl="0" algn="l">
              <a:spcBef>
                <a:spcPts val="0"/>
              </a:spcBef>
              <a:spcAft>
                <a:spcPts val="0"/>
              </a:spcAft>
              <a:buNone/>
            </a:pPr>
            <a:r>
              <a:t/>
            </a:r>
            <a:endParaRPr>
              <a:solidFill>
                <a:schemeClr val="dk2"/>
              </a:solidFill>
              <a:latin typeface="Lato"/>
              <a:ea typeface="Lato"/>
              <a:cs typeface="Lato"/>
              <a:sym typeface="Lato"/>
            </a:endParaRPr>
          </a:p>
          <a:p>
            <a:pPr indent="0" lvl="0" marL="0" rtl="0" algn="l">
              <a:spcBef>
                <a:spcPts val="0"/>
              </a:spcBef>
              <a:spcAft>
                <a:spcPts val="0"/>
              </a:spcAft>
              <a:buNone/>
            </a:pPr>
            <a:r>
              <a:t/>
            </a:r>
            <a:endParaRPr>
              <a:solidFill>
                <a:schemeClr val="dk2"/>
              </a:solidFill>
              <a:latin typeface="Lato"/>
              <a:ea typeface="Lato"/>
              <a:cs typeface="Lato"/>
              <a:sym typeface="Lato"/>
            </a:endParaRPr>
          </a:p>
        </p:txBody>
      </p:sp>
      <p:cxnSp>
        <p:nvCxnSpPr>
          <p:cNvPr id="243" name="Google Shape;243;p27"/>
          <p:cNvCxnSpPr/>
          <p:nvPr/>
        </p:nvCxnSpPr>
        <p:spPr>
          <a:xfrm flipH="1" rot="10800000">
            <a:off x="252178" y="234500"/>
            <a:ext cx="1692300" cy="1098000"/>
          </a:xfrm>
          <a:prstGeom prst="bentConnector3">
            <a:avLst>
              <a:gd fmla="val -436" name="adj1"/>
            </a:avLst>
          </a:prstGeom>
          <a:noFill/>
          <a:ln cap="flat" cmpd="sng" w="38100">
            <a:solidFill>
              <a:srgbClr val="E9F1F8"/>
            </a:solidFill>
            <a:prstDash val="solid"/>
            <a:round/>
            <a:headEnd len="med" w="med" type="none"/>
            <a:tailEnd len="med" w="med" type="none"/>
          </a:ln>
        </p:spPr>
      </p:cxnSp>
      <p:cxnSp>
        <p:nvCxnSpPr>
          <p:cNvPr id="244" name="Google Shape;244;p27"/>
          <p:cNvCxnSpPr/>
          <p:nvPr/>
        </p:nvCxnSpPr>
        <p:spPr>
          <a:xfrm flipH="1" rot="-1219">
            <a:off x="7178675" y="234509"/>
            <a:ext cx="1692300" cy="1098000"/>
          </a:xfrm>
          <a:prstGeom prst="bentConnector3">
            <a:avLst>
              <a:gd fmla="val -1470" name="adj1"/>
            </a:avLst>
          </a:prstGeom>
          <a:noFill/>
          <a:ln cap="flat" cmpd="sng" w="38100">
            <a:solidFill>
              <a:srgbClr val="E9F1F8"/>
            </a:solidFill>
            <a:prstDash val="solid"/>
            <a:round/>
            <a:headEnd len="med" w="med" type="none"/>
            <a:tailEnd len="med" w="med" type="none"/>
          </a:ln>
        </p:spPr>
      </p:cxnSp>
      <p:pic>
        <p:nvPicPr>
          <p:cNvPr id="245" name="Google Shape;245;p27"/>
          <p:cNvPicPr preferRelativeResize="0"/>
          <p:nvPr/>
        </p:nvPicPr>
        <p:blipFill>
          <a:blip r:embed="rId5">
            <a:alphaModFix/>
          </a:blip>
          <a:stretch>
            <a:fillRect/>
          </a:stretch>
        </p:blipFill>
        <p:spPr>
          <a:xfrm>
            <a:off x="587550" y="1239150"/>
            <a:ext cx="3380700" cy="3492905"/>
          </a:xfrm>
          <a:prstGeom prst="rect">
            <a:avLst/>
          </a:prstGeom>
          <a:noFill/>
          <a:ln>
            <a:noFill/>
          </a:ln>
        </p:spPr>
      </p:pic>
      <p:sp>
        <p:nvSpPr>
          <p:cNvPr id="246" name="Google Shape;246;p27"/>
          <p:cNvSpPr txBox="1"/>
          <p:nvPr>
            <p:ph type="title"/>
          </p:nvPr>
        </p:nvSpPr>
        <p:spPr>
          <a:xfrm>
            <a:off x="321000" y="247100"/>
            <a:ext cx="7783500" cy="1072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it" sz="3611">
                <a:solidFill>
                  <a:srgbClr val="434343"/>
                </a:solidFill>
                <a:latin typeface="Nunito"/>
                <a:ea typeface="Nunito"/>
                <a:cs typeface="Nunito"/>
                <a:sym typeface="Nunito"/>
              </a:rPr>
              <a:t>Our insights - CO</a:t>
            </a:r>
            <a:r>
              <a:rPr baseline="-25000" lang="it" sz="3611">
                <a:solidFill>
                  <a:srgbClr val="434343"/>
                </a:solidFill>
                <a:latin typeface="Nunito"/>
                <a:ea typeface="Nunito"/>
                <a:cs typeface="Nunito"/>
                <a:sym typeface="Nunito"/>
              </a:rPr>
              <a:t>2</a:t>
            </a:r>
            <a:r>
              <a:rPr lang="it" sz="3611">
                <a:solidFill>
                  <a:srgbClr val="434343"/>
                </a:solidFill>
                <a:latin typeface="Nunito"/>
                <a:ea typeface="Nunito"/>
                <a:cs typeface="Nunito"/>
                <a:sym typeface="Nunito"/>
              </a:rPr>
              <a:t> Impact</a:t>
            </a:r>
            <a:endParaRPr sz="3611">
              <a:solidFill>
                <a:srgbClr val="434343"/>
              </a:solidFill>
              <a:latin typeface="Nunito"/>
              <a:ea typeface="Nunito"/>
              <a:cs typeface="Nunito"/>
              <a:sym typeface="Nunito"/>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0" name="Shape 250"/>
        <p:cNvGrpSpPr/>
        <p:nvPr/>
      </p:nvGrpSpPr>
      <p:grpSpPr>
        <a:xfrm>
          <a:off x="0" y="0"/>
          <a:ext cx="0" cy="0"/>
          <a:chOff x="0" y="0"/>
          <a:chExt cx="0" cy="0"/>
        </a:xfrm>
      </p:grpSpPr>
      <p:sp>
        <p:nvSpPr>
          <p:cNvPr id="251" name="Google Shape;251;p28"/>
          <p:cNvSpPr/>
          <p:nvPr/>
        </p:nvSpPr>
        <p:spPr>
          <a:xfrm>
            <a:off x="4866875" y="0"/>
            <a:ext cx="4277100" cy="5143500"/>
          </a:xfrm>
          <a:prstGeom prst="rect">
            <a:avLst/>
          </a:prstGeom>
          <a:solidFill>
            <a:srgbClr val="E7EDF3"/>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52" name="Google Shape;252;p28"/>
          <p:cNvSpPr/>
          <p:nvPr/>
        </p:nvSpPr>
        <p:spPr>
          <a:xfrm>
            <a:off x="0" y="4199700"/>
            <a:ext cx="938100" cy="943800"/>
          </a:xfrm>
          <a:prstGeom prst="rtTriangle">
            <a:avLst/>
          </a:prstGeom>
          <a:solidFill>
            <a:srgbClr val="E7EDF3"/>
          </a:solidFill>
          <a:ln cap="flat" cmpd="sng" w="9525">
            <a:solidFill>
              <a:srgbClr val="E7EDF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253" name="Google Shape;253;p28"/>
          <p:cNvPicPr preferRelativeResize="0"/>
          <p:nvPr/>
        </p:nvPicPr>
        <p:blipFill rotWithShape="1">
          <a:blip r:embed="rId3">
            <a:alphaModFix/>
          </a:blip>
          <a:srcRect b="0" l="0" r="63913" t="0"/>
          <a:stretch/>
        </p:blipFill>
        <p:spPr>
          <a:xfrm>
            <a:off x="-150800" y="4499450"/>
            <a:ext cx="675748" cy="778099"/>
          </a:xfrm>
          <a:prstGeom prst="rect">
            <a:avLst/>
          </a:prstGeom>
          <a:noFill/>
          <a:ln>
            <a:noFill/>
          </a:ln>
        </p:spPr>
      </p:pic>
      <p:cxnSp>
        <p:nvCxnSpPr>
          <p:cNvPr id="254" name="Google Shape;254;p28"/>
          <p:cNvCxnSpPr/>
          <p:nvPr/>
        </p:nvCxnSpPr>
        <p:spPr>
          <a:xfrm flipH="1" rot="10800000">
            <a:off x="5701975" y="4669350"/>
            <a:ext cx="3441900" cy="16200"/>
          </a:xfrm>
          <a:prstGeom prst="straightConnector1">
            <a:avLst/>
          </a:prstGeom>
          <a:noFill/>
          <a:ln cap="flat" cmpd="sng" w="19050">
            <a:solidFill>
              <a:srgbClr val="822433"/>
            </a:solidFill>
            <a:prstDash val="solid"/>
            <a:round/>
            <a:headEnd len="med" w="med" type="none"/>
            <a:tailEnd len="med" w="med" type="none"/>
          </a:ln>
        </p:spPr>
      </p:cxnSp>
      <p:sp>
        <p:nvSpPr>
          <p:cNvPr id="255" name="Google Shape;255;p28"/>
          <p:cNvSpPr txBox="1"/>
          <p:nvPr>
            <p:ph type="title"/>
          </p:nvPr>
        </p:nvSpPr>
        <p:spPr>
          <a:xfrm>
            <a:off x="311700" y="328025"/>
            <a:ext cx="80373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it" sz="3611">
                <a:solidFill>
                  <a:srgbClr val="434343"/>
                </a:solidFill>
                <a:latin typeface="Nunito"/>
                <a:ea typeface="Nunito"/>
                <a:cs typeface="Nunito"/>
                <a:sym typeface="Nunito"/>
              </a:rPr>
              <a:t>Conclusions</a:t>
            </a:r>
            <a:endParaRPr sz="3611">
              <a:solidFill>
                <a:srgbClr val="434343"/>
              </a:solidFill>
              <a:latin typeface="Nunito"/>
              <a:ea typeface="Nunito"/>
              <a:cs typeface="Nunito"/>
              <a:sym typeface="Nunito"/>
            </a:endParaRPr>
          </a:p>
        </p:txBody>
      </p:sp>
      <p:sp>
        <p:nvSpPr>
          <p:cNvPr id="256" name="Google Shape;256;p28"/>
          <p:cNvSpPr txBox="1"/>
          <p:nvPr/>
        </p:nvSpPr>
        <p:spPr>
          <a:xfrm>
            <a:off x="5732400" y="4737750"/>
            <a:ext cx="3380700" cy="301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it" sz="900">
                <a:solidFill>
                  <a:schemeClr val="dk2"/>
                </a:solidFill>
                <a:latin typeface="Lato"/>
                <a:ea typeface="Lato"/>
                <a:cs typeface="Lato"/>
                <a:sym typeface="Lato"/>
              </a:rPr>
              <a:t>A Reproducible Analysis of Sequential Recommender Systems</a:t>
            </a:r>
            <a:endParaRPr sz="900">
              <a:solidFill>
                <a:schemeClr val="dk2"/>
              </a:solidFill>
              <a:latin typeface="Lato"/>
              <a:ea typeface="Lato"/>
              <a:cs typeface="Lato"/>
              <a:sym typeface="Lato"/>
            </a:endParaRPr>
          </a:p>
          <a:p>
            <a:pPr indent="0" lvl="0" marL="0" rtl="0" algn="l">
              <a:spcBef>
                <a:spcPts val="0"/>
              </a:spcBef>
              <a:spcAft>
                <a:spcPts val="0"/>
              </a:spcAft>
              <a:buClr>
                <a:schemeClr val="dk1"/>
              </a:buClr>
              <a:buSzPts val="1100"/>
              <a:buFont typeface="Arial"/>
              <a:buNone/>
            </a:pPr>
            <a:r>
              <a:t/>
            </a:r>
            <a:endParaRPr sz="900">
              <a:solidFill>
                <a:schemeClr val="dk2"/>
              </a:solidFill>
              <a:latin typeface="Lato"/>
              <a:ea typeface="Lato"/>
              <a:cs typeface="Lato"/>
              <a:sym typeface="Lato"/>
            </a:endParaRPr>
          </a:p>
          <a:p>
            <a:pPr indent="0" lvl="0" marL="0" rtl="0" algn="l">
              <a:spcBef>
                <a:spcPts val="0"/>
              </a:spcBef>
              <a:spcAft>
                <a:spcPts val="0"/>
              </a:spcAft>
              <a:buClr>
                <a:schemeClr val="dk1"/>
              </a:buClr>
              <a:buSzPts val="1100"/>
              <a:buFont typeface="Arial"/>
              <a:buNone/>
            </a:pPr>
            <a:r>
              <a:t/>
            </a:r>
            <a:endParaRPr sz="900">
              <a:solidFill>
                <a:schemeClr val="dk2"/>
              </a:solidFill>
              <a:latin typeface="Lato"/>
              <a:ea typeface="Lato"/>
              <a:cs typeface="Lato"/>
              <a:sym typeface="Lato"/>
            </a:endParaRPr>
          </a:p>
          <a:p>
            <a:pPr indent="0" lvl="0" marL="0" rtl="0" algn="l">
              <a:spcBef>
                <a:spcPts val="0"/>
              </a:spcBef>
              <a:spcAft>
                <a:spcPts val="0"/>
              </a:spcAft>
              <a:buClr>
                <a:schemeClr val="dk1"/>
              </a:buClr>
              <a:buSzPts val="1100"/>
              <a:buFont typeface="Arial"/>
              <a:buNone/>
            </a:pPr>
            <a:r>
              <a:t/>
            </a:r>
            <a:endParaRPr sz="900">
              <a:solidFill>
                <a:schemeClr val="dk2"/>
              </a:solidFill>
              <a:latin typeface="Lato"/>
              <a:ea typeface="Lato"/>
              <a:cs typeface="Lato"/>
              <a:sym typeface="Lato"/>
            </a:endParaRPr>
          </a:p>
          <a:p>
            <a:pPr indent="0" lvl="0" marL="0" rtl="0" algn="l">
              <a:spcBef>
                <a:spcPts val="0"/>
              </a:spcBef>
              <a:spcAft>
                <a:spcPts val="0"/>
              </a:spcAft>
              <a:buNone/>
            </a:pPr>
            <a:r>
              <a:t/>
            </a:r>
            <a:endParaRPr sz="900">
              <a:solidFill>
                <a:schemeClr val="dk2"/>
              </a:solidFill>
              <a:latin typeface="Lato"/>
              <a:ea typeface="Lato"/>
              <a:cs typeface="Lato"/>
              <a:sym typeface="Lato"/>
            </a:endParaRPr>
          </a:p>
          <a:p>
            <a:pPr indent="0" lvl="0" marL="0" rtl="0" algn="l">
              <a:spcBef>
                <a:spcPts val="0"/>
              </a:spcBef>
              <a:spcAft>
                <a:spcPts val="0"/>
              </a:spcAft>
              <a:buNone/>
            </a:pPr>
            <a:r>
              <a:t/>
            </a:r>
            <a:endParaRPr>
              <a:solidFill>
                <a:schemeClr val="dk2"/>
              </a:solidFill>
              <a:latin typeface="Lato"/>
              <a:ea typeface="Lato"/>
              <a:cs typeface="Lato"/>
              <a:sym typeface="Lato"/>
            </a:endParaRPr>
          </a:p>
          <a:p>
            <a:pPr indent="0" lvl="0" marL="0" rtl="0" algn="l">
              <a:spcBef>
                <a:spcPts val="0"/>
              </a:spcBef>
              <a:spcAft>
                <a:spcPts val="0"/>
              </a:spcAft>
              <a:buNone/>
            </a:pPr>
            <a:r>
              <a:t/>
            </a:r>
            <a:endParaRPr>
              <a:solidFill>
                <a:schemeClr val="dk2"/>
              </a:solidFill>
              <a:latin typeface="Lato"/>
              <a:ea typeface="Lato"/>
              <a:cs typeface="Lato"/>
              <a:sym typeface="Lato"/>
            </a:endParaRPr>
          </a:p>
        </p:txBody>
      </p:sp>
      <p:sp>
        <p:nvSpPr>
          <p:cNvPr id="257" name="Google Shape;257;p28"/>
          <p:cNvSpPr txBox="1"/>
          <p:nvPr>
            <p:ph idx="1" type="body"/>
          </p:nvPr>
        </p:nvSpPr>
        <p:spPr>
          <a:xfrm>
            <a:off x="246725" y="1201750"/>
            <a:ext cx="4325400" cy="2996700"/>
          </a:xfrm>
          <a:prstGeom prst="rect">
            <a:avLst/>
          </a:prstGeom>
        </p:spPr>
        <p:txBody>
          <a:bodyPr anchorCtr="0" anchor="t" bIns="91425" lIns="91425" spcFirstLastPara="1" rIns="91425" wrap="square" tIns="91425">
            <a:noAutofit/>
          </a:bodyPr>
          <a:lstStyle/>
          <a:p>
            <a:pPr indent="-323850" lvl="0" marL="457200" rtl="0" algn="l">
              <a:spcBef>
                <a:spcPts val="0"/>
              </a:spcBef>
              <a:spcAft>
                <a:spcPts val="0"/>
              </a:spcAft>
              <a:buSzPts val="1500"/>
              <a:buFont typeface="Lato"/>
              <a:buChar char="●"/>
            </a:pPr>
            <a:r>
              <a:rPr lang="it" sz="1500">
                <a:latin typeface="Lato"/>
                <a:ea typeface="Lato"/>
                <a:cs typeface="Lato"/>
                <a:sym typeface="Lato"/>
              </a:rPr>
              <a:t>New </a:t>
            </a:r>
            <a:r>
              <a:rPr lang="it" sz="1500" u="sng">
                <a:solidFill>
                  <a:schemeClr val="hlink"/>
                </a:solidFill>
                <a:latin typeface="Lato"/>
                <a:ea typeface="Lato"/>
                <a:cs typeface="Lato"/>
                <a:sym typeface="Lato"/>
                <a:hlinkClick r:id="rId4"/>
              </a:rPr>
              <a:t>RecSys library</a:t>
            </a:r>
            <a:r>
              <a:rPr lang="it" sz="1500">
                <a:latin typeface="Lato"/>
                <a:ea typeface="Lato"/>
                <a:cs typeface="Lato"/>
                <a:sym typeface="Lato"/>
              </a:rPr>
              <a:t> easy to use, fast, scalable that outperforms current libraries.</a:t>
            </a:r>
            <a:endParaRPr sz="1500">
              <a:latin typeface="Lato"/>
              <a:ea typeface="Lato"/>
              <a:cs typeface="Lato"/>
              <a:sym typeface="Lato"/>
            </a:endParaRPr>
          </a:p>
          <a:p>
            <a:pPr indent="0" lvl="0" marL="457200" rtl="0" algn="l">
              <a:spcBef>
                <a:spcPts val="1200"/>
              </a:spcBef>
              <a:spcAft>
                <a:spcPts val="0"/>
              </a:spcAft>
              <a:buNone/>
            </a:pPr>
            <a:r>
              <a:t/>
            </a:r>
            <a:endParaRPr sz="1500">
              <a:latin typeface="Lato"/>
              <a:ea typeface="Lato"/>
              <a:cs typeface="Lato"/>
              <a:sym typeface="Lato"/>
            </a:endParaRPr>
          </a:p>
          <a:p>
            <a:pPr indent="-323850" lvl="0" marL="457200" rtl="0" algn="l">
              <a:spcBef>
                <a:spcPts val="1200"/>
              </a:spcBef>
              <a:spcAft>
                <a:spcPts val="0"/>
              </a:spcAft>
              <a:buSzPts val="1500"/>
              <a:buFont typeface="Lato"/>
              <a:buChar char="●"/>
            </a:pPr>
            <a:r>
              <a:rPr lang="it" sz="1500">
                <a:latin typeface="Lato"/>
                <a:ea typeface="Lato"/>
                <a:cs typeface="Lato"/>
                <a:sym typeface="Lato"/>
              </a:rPr>
              <a:t>Transformer-based models exhibit exponential growth in size with increasing embedding dimensions, but performance improvements do not scale similarly.</a:t>
            </a:r>
            <a:endParaRPr sz="1500">
              <a:latin typeface="Lato"/>
              <a:ea typeface="Lato"/>
              <a:cs typeface="Lato"/>
              <a:sym typeface="Lato"/>
            </a:endParaRPr>
          </a:p>
          <a:p>
            <a:pPr indent="0" lvl="0" marL="457200" rtl="0" algn="l">
              <a:spcBef>
                <a:spcPts val="1200"/>
              </a:spcBef>
              <a:spcAft>
                <a:spcPts val="0"/>
              </a:spcAft>
              <a:buNone/>
            </a:pPr>
            <a:r>
              <a:t/>
            </a:r>
            <a:endParaRPr sz="1500">
              <a:latin typeface="Lato"/>
              <a:ea typeface="Lato"/>
              <a:cs typeface="Lato"/>
              <a:sym typeface="Lato"/>
            </a:endParaRPr>
          </a:p>
          <a:p>
            <a:pPr indent="-323850" lvl="0" marL="457200" rtl="0" algn="l">
              <a:spcBef>
                <a:spcPts val="1200"/>
              </a:spcBef>
              <a:spcAft>
                <a:spcPts val="0"/>
              </a:spcAft>
              <a:buSzPts val="1500"/>
              <a:buFont typeface="Lato"/>
              <a:buChar char="●"/>
            </a:pPr>
            <a:r>
              <a:rPr lang="it" sz="1500">
                <a:latin typeface="Lato"/>
                <a:ea typeface="Lato"/>
                <a:cs typeface="Lato"/>
                <a:sym typeface="Lato"/>
              </a:rPr>
              <a:t>Emissions are significantly higher for models that require longer training times.</a:t>
            </a:r>
            <a:endParaRPr sz="1500">
              <a:latin typeface="Lato"/>
              <a:ea typeface="Lato"/>
              <a:cs typeface="Lato"/>
              <a:sym typeface="Lato"/>
            </a:endParaRPr>
          </a:p>
        </p:txBody>
      </p:sp>
      <p:sp>
        <p:nvSpPr>
          <p:cNvPr id="258" name="Google Shape;258;p28"/>
          <p:cNvSpPr txBox="1"/>
          <p:nvPr/>
        </p:nvSpPr>
        <p:spPr>
          <a:xfrm>
            <a:off x="4908700" y="621500"/>
            <a:ext cx="4887900" cy="1202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0" i="0" lang="it" sz="1800" u="none" cap="none" strike="noStrike">
                <a:solidFill>
                  <a:srgbClr val="595959"/>
                </a:solidFill>
                <a:latin typeface="Arial"/>
                <a:ea typeface="Arial"/>
                <a:cs typeface="Arial"/>
                <a:sym typeface="Arial"/>
              </a:rPr>
              <a:t>✉️ </a:t>
            </a:r>
            <a:r>
              <a:rPr b="0" i="0" lang="it" u="none" cap="none" strike="noStrike">
                <a:solidFill>
                  <a:srgbClr val="595959"/>
                </a:solidFill>
                <a:latin typeface="Arial"/>
                <a:ea typeface="Arial"/>
                <a:cs typeface="Arial"/>
                <a:sym typeface="Arial"/>
              </a:rPr>
              <a:t>{</a:t>
            </a:r>
            <a:r>
              <a:rPr b="0" i="0" lang="it" u="sng" cap="none" strike="noStrike">
                <a:solidFill>
                  <a:srgbClr val="0097A7"/>
                </a:solidFill>
                <a:latin typeface="Arial"/>
                <a:ea typeface="Arial"/>
                <a:cs typeface="Arial"/>
                <a:sym typeface="Arial"/>
                <a:hlinkClick r:id="rId5">
                  <a:extLst>
                    <a:ext uri="{A12FA001-AC4F-418D-AE19-62706E023703}">
                      <ahyp:hlinkClr val="tx"/>
                    </a:ext>
                  </a:extLst>
                </a:hlinkClick>
              </a:rPr>
              <a:t>betello, purificato, sicil</a:t>
            </a:r>
            <a:r>
              <a:rPr lang="it" u="sng">
                <a:solidFill>
                  <a:srgbClr val="0097A7"/>
                </a:solidFill>
                <a:hlinkClick r:id="rId6">
                  <a:extLst>
                    <a:ext uri="{A12FA001-AC4F-418D-AE19-62706E023703}">
                      <ahyp:hlinkClr val="tx"/>
                    </a:ext>
                  </a:extLst>
                </a:hlinkClick>
              </a:rPr>
              <a:t>iano} </a:t>
            </a:r>
            <a:r>
              <a:rPr b="0" i="0" lang="it" u="sng" cap="none" strike="noStrike">
                <a:solidFill>
                  <a:srgbClr val="0097A7"/>
                </a:solidFill>
                <a:latin typeface="Arial"/>
                <a:ea typeface="Arial"/>
                <a:cs typeface="Arial"/>
                <a:sym typeface="Arial"/>
                <a:hlinkClick r:id="rId7">
                  <a:extLst>
                    <a:ext uri="{A12FA001-AC4F-418D-AE19-62706E023703}">
                      <ahyp:hlinkClr val="tx"/>
                    </a:ext>
                  </a:extLst>
                </a:hlinkClick>
              </a:rPr>
              <a:t>@diag.uniroma1.it</a:t>
            </a:r>
            <a:endParaRPr>
              <a:solidFill>
                <a:srgbClr val="595959"/>
              </a:solidFill>
            </a:endParaRPr>
          </a:p>
          <a:p>
            <a:pPr indent="0" lvl="0" marL="0" marR="0" rtl="0" algn="l">
              <a:lnSpc>
                <a:spcPct val="100000"/>
              </a:lnSpc>
              <a:spcBef>
                <a:spcPts val="0"/>
              </a:spcBef>
              <a:spcAft>
                <a:spcPts val="0"/>
              </a:spcAft>
              <a:buClr>
                <a:srgbClr val="000000"/>
              </a:buClr>
              <a:buSzPts val="1800"/>
              <a:buFont typeface="Arial"/>
              <a:buNone/>
            </a:pPr>
            <a:r>
              <a:t/>
            </a:r>
            <a:endParaRPr>
              <a:solidFill>
                <a:srgbClr val="595959"/>
              </a:solidFill>
            </a:endParaRPr>
          </a:p>
          <a:p>
            <a:pPr indent="0" lvl="0" marL="0" marR="0" rtl="0" algn="l">
              <a:lnSpc>
                <a:spcPct val="100000"/>
              </a:lnSpc>
              <a:spcBef>
                <a:spcPts val="0"/>
              </a:spcBef>
              <a:spcAft>
                <a:spcPts val="0"/>
              </a:spcAft>
              <a:buClr>
                <a:srgbClr val="000000"/>
              </a:buClr>
              <a:buSzPts val="1800"/>
              <a:buFont typeface="Arial"/>
              <a:buNone/>
            </a:pPr>
            <a:r>
              <a:rPr b="0" i="0" lang="it" sz="1800" u="none" cap="none" strike="noStrike">
                <a:solidFill>
                  <a:srgbClr val="595959"/>
                </a:solidFill>
                <a:latin typeface="Arial"/>
                <a:ea typeface="Arial"/>
                <a:cs typeface="Arial"/>
                <a:sym typeface="Arial"/>
              </a:rPr>
              <a:t>🌐 </a:t>
            </a:r>
            <a:r>
              <a:rPr b="0" i="0" lang="it" sz="1800" u="sng" cap="none" strike="noStrike">
                <a:solidFill>
                  <a:srgbClr val="0097A7"/>
                </a:solidFill>
                <a:latin typeface="Arial"/>
                <a:ea typeface="Arial"/>
                <a:cs typeface="Arial"/>
                <a:sym typeface="Arial"/>
                <a:hlinkClick r:id="rId8">
                  <a:extLst>
                    <a:ext uri="{A12FA001-AC4F-418D-AE19-62706E023703}">
                      <ahyp:hlinkClr val="tx"/>
                    </a:ext>
                  </a:extLst>
                </a:hlinkClick>
              </a:rPr>
              <a:t>https://rstless.it/</a:t>
            </a:r>
            <a:r>
              <a:rPr b="0" i="0" lang="it" sz="1800" u="none" cap="none" strike="noStrike">
                <a:solidFill>
                  <a:srgbClr val="595959"/>
                </a:solidFill>
                <a:latin typeface="Arial"/>
                <a:ea typeface="Arial"/>
                <a:cs typeface="Arial"/>
                <a:sym typeface="Arial"/>
              </a:rPr>
              <a:t> </a:t>
            </a:r>
            <a:endParaRPr sz="1800">
              <a:solidFill>
                <a:srgbClr val="595959"/>
              </a:solidFill>
            </a:endParaRPr>
          </a:p>
          <a:p>
            <a:pPr indent="0" lvl="0" marL="0" marR="0" rtl="0" algn="l">
              <a:lnSpc>
                <a:spcPct val="100000"/>
              </a:lnSpc>
              <a:spcBef>
                <a:spcPts val="0"/>
              </a:spcBef>
              <a:spcAft>
                <a:spcPts val="0"/>
              </a:spcAft>
              <a:buClr>
                <a:srgbClr val="000000"/>
              </a:buClr>
              <a:buSzPts val="1800"/>
              <a:buFont typeface="Arial"/>
              <a:buNone/>
            </a:pPr>
            <a:r>
              <a:t/>
            </a:r>
            <a:endParaRPr sz="1800">
              <a:solidFill>
                <a:srgbClr val="595959"/>
              </a:solidFill>
            </a:endParaRPr>
          </a:p>
          <a:p>
            <a:pPr indent="457200" lvl="0" marL="0" marR="0" rtl="0" algn="l">
              <a:lnSpc>
                <a:spcPct val="100000"/>
              </a:lnSpc>
              <a:spcBef>
                <a:spcPts val="0"/>
              </a:spcBef>
              <a:spcAft>
                <a:spcPts val="0"/>
              </a:spcAft>
              <a:buClr>
                <a:srgbClr val="000000"/>
              </a:buClr>
              <a:buSzPts val="1800"/>
              <a:buFont typeface="Arial"/>
              <a:buNone/>
            </a:pPr>
            <a:r>
              <a:rPr b="0" i="0" lang="it" sz="1800" u="none" cap="none" strike="noStrike">
                <a:solidFill>
                  <a:srgbClr val="595959"/>
                </a:solidFill>
                <a:latin typeface="Arial"/>
                <a:ea typeface="Arial"/>
                <a:cs typeface="Arial"/>
                <a:sym typeface="Arial"/>
              </a:rPr>
              <a:t>@</a:t>
            </a:r>
            <a:r>
              <a:rPr lang="it" sz="1800">
                <a:solidFill>
                  <a:srgbClr val="595959"/>
                </a:solidFill>
              </a:rPr>
              <a:t>RSTLessGroup</a:t>
            </a:r>
            <a:r>
              <a:rPr b="0" i="0" lang="it" sz="1800" u="none" cap="none" strike="noStrike">
                <a:solidFill>
                  <a:srgbClr val="595959"/>
                </a:solidFill>
                <a:latin typeface="Arial"/>
                <a:ea typeface="Arial"/>
                <a:cs typeface="Arial"/>
                <a:sym typeface="Arial"/>
              </a:rPr>
              <a:t> 	</a:t>
            </a:r>
            <a:endParaRPr b="0" i="0" sz="1800" u="none" cap="none" strike="noStrike">
              <a:solidFill>
                <a:srgbClr val="595959"/>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600"/>
              <a:buFont typeface="Arial"/>
              <a:buNone/>
            </a:pPr>
            <a:r>
              <a:t/>
            </a:r>
            <a:endParaRPr b="0" i="0" sz="2600" u="none" cap="none" strike="noStrike">
              <a:solidFill>
                <a:srgbClr val="595959"/>
              </a:solidFill>
              <a:latin typeface="Arial"/>
              <a:ea typeface="Arial"/>
              <a:cs typeface="Arial"/>
              <a:sym typeface="Arial"/>
            </a:endParaRPr>
          </a:p>
        </p:txBody>
      </p:sp>
      <p:pic>
        <p:nvPicPr>
          <p:cNvPr id="259" name="Google Shape;259;p28"/>
          <p:cNvPicPr preferRelativeResize="0"/>
          <p:nvPr/>
        </p:nvPicPr>
        <p:blipFill>
          <a:blip r:embed="rId9">
            <a:alphaModFix/>
          </a:blip>
          <a:stretch>
            <a:fillRect/>
          </a:stretch>
        </p:blipFill>
        <p:spPr>
          <a:xfrm>
            <a:off x="4908700" y="1750200"/>
            <a:ext cx="483754" cy="301500"/>
          </a:xfrm>
          <a:prstGeom prst="rect">
            <a:avLst/>
          </a:prstGeom>
          <a:noFill/>
          <a:ln>
            <a:noFill/>
          </a:ln>
        </p:spPr>
      </p:pic>
      <p:pic>
        <p:nvPicPr>
          <p:cNvPr id="260" name="Google Shape;260;p28"/>
          <p:cNvPicPr preferRelativeResize="0"/>
          <p:nvPr/>
        </p:nvPicPr>
        <p:blipFill>
          <a:blip r:embed="rId10">
            <a:alphaModFix/>
          </a:blip>
          <a:stretch>
            <a:fillRect/>
          </a:stretch>
        </p:blipFill>
        <p:spPr>
          <a:xfrm>
            <a:off x="7228575" y="2131775"/>
            <a:ext cx="1260000" cy="1260000"/>
          </a:xfrm>
          <a:prstGeom prst="rect">
            <a:avLst/>
          </a:prstGeom>
          <a:solidFill>
            <a:srgbClr val="E7EDF3"/>
          </a:solidFill>
          <a:ln cap="flat" cmpd="sng" w="9525">
            <a:solidFill>
              <a:schemeClr val="lt2"/>
            </a:solidFill>
            <a:prstDash val="solid"/>
            <a:round/>
            <a:headEnd len="sm" w="sm" type="none"/>
            <a:tailEnd len="sm" w="sm" type="none"/>
          </a:ln>
        </p:spPr>
      </p:pic>
      <p:pic>
        <p:nvPicPr>
          <p:cNvPr id="261" name="Google Shape;261;p28"/>
          <p:cNvPicPr preferRelativeResize="0"/>
          <p:nvPr/>
        </p:nvPicPr>
        <p:blipFill>
          <a:blip r:embed="rId11">
            <a:alphaModFix/>
          </a:blip>
          <a:stretch>
            <a:fillRect/>
          </a:stretch>
        </p:blipFill>
        <p:spPr>
          <a:xfrm>
            <a:off x="5392450" y="2131775"/>
            <a:ext cx="1260000" cy="1260000"/>
          </a:xfrm>
          <a:prstGeom prst="rect">
            <a:avLst/>
          </a:prstGeom>
          <a:solidFill>
            <a:srgbClr val="E7EDF3"/>
          </a:solidFill>
          <a:ln cap="flat" cmpd="sng" w="9525">
            <a:solidFill>
              <a:schemeClr val="lt2"/>
            </a:solidFill>
            <a:prstDash val="solid"/>
            <a:round/>
            <a:headEnd len="sm" w="sm" type="none"/>
            <a:tailEnd len="sm" w="sm" type="none"/>
          </a:ln>
        </p:spPr>
      </p:pic>
      <p:sp>
        <p:nvSpPr>
          <p:cNvPr id="262" name="Google Shape;262;p28"/>
          <p:cNvSpPr txBox="1"/>
          <p:nvPr/>
        </p:nvSpPr>
        <p:spPr>
          <a:xfrm>
            <a:off x="5466400" y="3471550"/>
            <a:ext cx="1112100" cy="3693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1" i="0" lang="it" sz="1200" u="none" cap="none" strike="noStrike">
                <a:solidFill>
                  <a:srgbClr val="595959"/>
                </a:solidFill>
              </a:rPr>
              <a:t>Paper</a:t>
            </a:r>
            <a:endParaRPr b="1" i="0" sz="1200" u="none" cap="none" strike="noStrike">
              <a:solidFill>
                <a:srgbClr val="595959"/>
              </a:solidFill>
            </a:endParaRPr>
          </a:p>
        </p:txBody>
      </p:sp>
      <p:sp>
        <p:nvSpPr>
          <p:cNvPr id="263" name="Google Shape;263;p28"/>
          <p:cNvSpPr txBox="1"/>
          <p:nvPr/>
        </p:nvSpPr>
        <p:spPr>
          <a:xfrm>
            <a:off x="7302525" y="3471550"/>
            <a:ext cx="1112100" cy="3693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1" lang="it" sz="1200">
                <a:solidFill>
                  <a:srgbClr val="595959"/>
                </a:solidFill>
              </a:rPr>
              <a:t>Github Code</a:t>
            </a:r>
            <a:endParaRPr b="1" i="0" sz="1200" u="none" cap="none" strike="noStrike">
              <a:solidFill>
                <a:srgbClr val="595959"/>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7" name="Shape 267"/>
        <p:cNvGrpSpPr/>
        <p:nvPr/>
      </p:nvGrpSpPr>
      <p:grpSpPr>
        <a:xfrm>
          <a:off x="0" y="0"/>
          <a:ext cx="0" cy="0"/>
          <a:chOff x="0" y="0"/>
          <a:chExt cx="0" cy="0"/>
        </a:xfrm>
      </p:grpSpPr>
      <p:sp>
        <p:nvSpPr>
          <p:cNvPr id="268" name="Google Shape;268;p29"/>
          <p:cNvSpPr/>
          <p:nvPr/>
        </p:nvSpPr>
        <p:spPr>
          <a:xfrm>
            <a:off x="0" y="155475"/>
            <a:ext cx="9144000" cy="3998400"/>
          </a:xfrm>
          <a:prstGeom prst="rect">
            <a:avLst/>
          </a:prstGeom>
          <a:solidFill>
            <a:srgbClr val="E7EDF3"/>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69" name="Google Shape;269;p29"/>
          <p:cNvSpPr txBox="1"/>
          <p:nvPr>
            <p:ph type="title"/>
          </p:nvPr>
        </p:nvSpPr>
        <p:spPr>
          <a:xfrm>
            <a:off x="311700" y="1282350"/>
            <a:ext cx="8520600" cy="12894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it" sz="3000">
                <a:solidFill>
                  <a:srgbClr val="822433"/>
                </a:solidFill>
                <a:latin typeface="Nunito Medium"/>
                <a:ea typeface="Nunito Medium"/>
                <a:cs typeface="Nunito Medium"/>
                <a:sym typeface="Nunito Medium"/>
              </a:rPr>
              <a:t>Are Convolutional Sequential Recommender</a:t>
            </a:r>
            <a:endParaRPr sz="3000">
              <a:solidFill>
                <a:srgbClr val="822433"/>
              </a:solidFill>
              <a:latin typeface="Nunito Medium"/>
              <a:ea typeface="Nunito Medium"/>
              <a:cs typeface="Nunito Medium"/>
              <a:sym typeface="Nunito Medium"/>
            </a:endParaRPr>
          </a:p>
          <a:p>
            <a:pPr indent="0" lvl="0" marL="0" rtl="0" algn="ctr">
              <a:spcBef>
                <a:spcPts val="0"/>
              </a:spcBef>
              <a:spcAft>
                <a:spcPts val="0"/>
              </a:spcAft>
              <a:buClr>
                <a:schemeClr val="dk1"/>
              </a:buClr>
              <a:buSzPts val="1100"/>
              <a:buFont typeface="Arial"/>
              <a:buNone/>
            </a:pPr>
            <a:r>
              <a:rPr lang="it" sz="3000">
                <a:solidFill>
                  <a:srgbClr val="822433"/>
                </a:solidFill>
                <a:latin typeface="Nunito Medium"/>
                <a:ea typeface="Nunito Medium"/>
                <a:cs typeface="Nunito Medium"/>
                <a:sym typeface="Nunito Medium"/>
              </a:rPr>
              <a:t>Systems Still Competitive? Introducing New</a:t>
            </a:r>
            <a:endParaRPr sz="3000">
              <a:solidFill>
                <a:srgbClr val="822433"/>
              </a:solidFill>
              <a:latin typeface="Nunito Medium"/>
              <a:ea typeface="Nunito Medium"/>
              <a:cs typeface="Nunito Medium"/>
              <a:sym typeface="Nunito Medium"/>
            </a:endParaRPr>
          </a:p>
          <a:p>
            <a:pPr indent="0" lvl="0" marL="0" rtl="0" algn="ctr">
              <a:spcBef>
                <a:spcPts val="0"/>
              </a:spcBef>
              <a:spcAft>
                <a:spcPts val="0"/>
              </a:spcAft>
              <a:buClr>
                <a:schemeClr val="dk1"/>
              </a:buClr>
              <a:buSzPts val="1100"/>
              <a:buFont typeface="Arial"/>
              <a:buNone/>
            </a:pPr>
            <a:r>
              <a:rPr lang="it" sz="3000">
                <a:solidFill>
                  <a:srgbClr val="822433"/>
                </a:solidFill>
                <a:latin typeface="Nunito Medium"/>
                <a:ea typeface="Nunito Medium"/>
                <a:cs typeface="Nunito Medium"/>
                <a:sym typeface="Nunito Medium"/>
              </a:rPr>
              <a:t>Models and Insights</a:t>
            </a:r>
            <a:endParaRPr sz="3000">
              <a:solidFill>
                <a:srgbClr val="822433"/>
              </a:solidFill>
              <a:latin typeface="Nunito Medium"/>
              <a:ea typeface="Nunito Medium"/>
              <a:cs typeface="Nunito Medium"/>
              <a:sym typeface="Nunito Medium"/>
            </a:endParaRPr>
          </a:p>
          <a:p>
            <a:pPr indent="0" lvl="0" marL="0" rtl="0" algn="ctr">
              <a:spcBef>
                <a:spcPts val="0"/>
              </a:spcBef>
              <a:spcAft>
                <a:spcPts val="0"/>
              </a:spcAft>
              <a:buNone/>
            </a:pPr>
            <a:r>
              <a:t/>
            </a:r>
            <a:endParaRPr sz="3000">
              <a:solidFill>
                <a:srgbClr val="822433"/>
              </a:solidFill>
              <a:latin typeface="Nunito Medium"/>
              <a:ea typeface="Nunito Medium"/>
              <a:cs typeface="Nunito Medium"/>
              <a:sym typeface="Nunito Medium"/>
            </a:endParaRPr>
          </a:p>
        </p:txBody>
      </p:sp>
      <p:pic>
        <p:nvPicPr>
          <p:cNvPr id="270" name="Google Shape;270;p29"/>
          <p:cNvPicPr preferRelativeResize="0"/>
          <p:nvPr/>
        </p:nvPicPr>
        <p:blipFill>
          <a:blip r:embed="rId3">
            <a:alphaModFix/>
          </a:blip>
          <a:stretch>
            <a:fillRect/>
          </a:stretch>
        </p:blipFill>
        <p:spPr>
          <a:xfrm>
            <a:off x="0" y="4085625"/>
            <a:ext cx="2568950" cy="1067475"/>
          </a:xfrm>
          <a:prstGeom prst="rect">
            <a:avLst/>
          </a:prstGeom>
          <a:noFill/>
          <a:ln>
            <a:noFill/>
          </a:ln>
        </p:spPr>
      </p:pic>
      <p:sp>
        <p:nvSpPr>
          <p:cNvPr id="271" name="Google Shape;271;p29"/>
          <p:cNvSpPr txBox="1"/>
          <p:nvPr/>
        </p:nvSpPr>
        <p:spPr>
          <a:xfrm>
            <a:off x="311700" y="3229125"/>
            <a:ext cx="8410500" cy="856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it" sz="2300">
                <a:solidFill>
                  <a:srgbClr val="822433"/>
                </a:solidFill>
                <a:latin typeface="Lato"/>
                <a:ea typeface="Lato"/>
                <a:cs typeface="Lato"/>
                <a:sym typeface="Lato"/>
              </a:rPr>
              <a:t>Federico Siciliano*, Antonio Purificato*, Filippo Betello*, Nicola Tonellotto, Fabrizio Silvestri</a:t>
            </a:r>
            <a:endParaRPr i="1" sz="1900">
              <a:solidFill>
                <a:srgbClr val="822433"/>
              </a:solidFill>
              <a:latin typeface="Lato"/>
              <a:ea typeface="Lato"/>
              <a:cs typeface="Lato"/>
              <a:sym typeface="Lato"/>
            </a:endParaRPr>
          </a:p>
        </p:txBody>
      </p:sp>
      <p:cxnSp>
        <p:nvCxnSpPr>
          <p:cNvPr id="272" name="Google Shape;272;p29"/>
          <p:cNvCxnSpPr/>
          <p:nvPr/>
        </p:nvCxnSpPr>
        <p:spPr>
          <a:xfrm>
            <a:off x="0" y="155475"/>
            <a:ext cx="7218000" cy="0"/>
          </a:xfrm>
          <a:prstGeom prst="straightConnector1">
            <a:avLst/>
          </a:prstGeom>
          <a:noFill/>
          <a:ln cap="flat" cmpd="sng" w="19050">
            <a:solidFill>
              <a:srgbClr val="822433"/>
            </a:solidFill>
            <a:prstDash val="solid"/>
            <a:round/>
            <a:headEnd len="med" w="med" type="none"/>
            <a:tailEnd len="med" w="med" type="none"/>
          </a:ln>
        </p:spPr>
      </p:cxnSp>
      <p:cxnSp>
        <p:nvCxnSpPr>
          <p:cNvPr id="273" name="Google Shape;273;p29"/>
          <p:cNvCxnSpPr/>
          <p:nvPr/>
        </p:nvCxnSpPr>
        <p:spPr>
          <a:xfrm flipH="1" rot="10800000">
            <a:off x="2707100" y="4149450"/>
            <a:ext cx="6396000" cy="4500"/>
          </a:xfrm>
          <a:prstGeom prst="straightConnector1">
            <a:avLst/>
          </a:prstGeom>
          <a:noFill/>
          <a:ln cap="flat" cmpd="sng" w="19050">
            <a:solidFill>
              <a:srgbClr val="822433"/>
            </a:solidFill>
            <a:prstDash val="solid"/>
            <a:round/>
            <a:headEnd len="med" w="med" type="none"/>
            <a:tailEnd len="med" w="med" type="none"/>
          </a:ln>
        </p:spPr>
      </p:cxnSp>
      <p:pic>
        <p:nvPicPr>
          <p:cNvPr id="274" name="Google Shape;274;p29"/>
          <p:cNvPicPr preferRelativeResize="0"/>
          <p:nvPr/>
        </p:nvPicPr>
        <p:blipFill rotWithShape="1">
          <a:blip r:embed="rId4">
            <a:alphaModFix/>
          </a:blip>
          <a:srcRect b="0" l="0" r="0" t="0"/>
          <a:stretch/>
        </p:blipFill>
        <p:spPr>
          <a:xfrm>
            <a:off x="7891500" y="4103788"/>
            <a:ext cx="1146000" cy="1146000"/>
          </a:xfrm>
          <a:prstGeom prst="rect">
            <a:avLst/>
          </a:prstGeom>
          <a:noFill/>
          <a:ln>
            <a:noFill/>
          </a:ln>
        </p:spPr>
      </p:pic>
      <p:pic>
        <p:nvPicPr>
          <p:cNvPr id="275" name="Google Shape;275;p29" title="FNUNM_034_university-pisa_logo-Photoroom.png"/>
          <p:cNvPicPr preferRelativeResize="0"/>
          <p:nvPr/>
        </p:nvPicPr>
        <p:blipFill>
          <a:blip r:embed="rId5">
            <a:alphaModFix/>
          </a:blip>
          <a:stretch>
            <a:fillRect/>
          </a:stretch>
        </p:blipFill>
        <p:spPr>
          <a:xfrm>
            <a:off x="2707100" y="4199648"/>
            <a:ext cx="980049" cy="889627"/>
          </a:xfrm>
          <a:prstGeom prst="rect">
            <a:avLst/>
          </a:prstGeom>
          <a:noFill/>
          <a:ln>
            <a:noFill/>
          </a:ln>
        </p:spPr>
      </p:pic>
      <p:sp>
        <p:nvSpPr>
          <p:cNvPr id="276" name="Google Shape;276;p29"/>
          <p:cNvSpPr txBox="1"/>
          <p:nvPr/>
        </p:nvSpPr>
        <p:spPr>
          <a:xfrm>
            <a:off x="41700" y="2749250"/>
            <a:ext cx="8950500" cy="461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it" sz="1800">
                <a:solidFill>
                  <a:srgbClr val="822433"/>
                </a:solidFill>
                <a:latin typeface="Lato"/>
                <a:ea typeface="Lato"/>
                <a:cs typeface="Lato"/>
                <a:sym typeface="Lato"/>
              </a:rPr>
              <a:t>International Joint Conference on Neural Networks (IJCNN), 2025</a:t>
            </a:r>
            <a:endParaRPr b="1" sz="1800">
              <a:solidFill>
                <a:srgbClr val="822433"/>
              </a:solidFill>
              <a:latin typeface="Lato"/>
              <a:ea typeface="Lato"/>
              <a:cs typeface="Lato"/>
              <a:sym typeface="Lato"/>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0" name="Shape 280"/>
        <p:cNvGrpSpPr/>
        <p:nvPr/>
      </p:nvGrpSpPr>
      <p:grpSpPr>
        <a:xfrm>
          <a:off x="0" y="0"/>
          <a:ext cx="0" cy="0"/>
          <a:chOff x="0" y="0"/>
          <a:chExt cx="0" cy="0"/>
        </a:xfrm>
      </p:grpSpPr>
      <p:sp>
        <p:nvSpPr>
          <p:cNvPr id="281" name="Google Shape;281;p30"/>
          <p:cNvSpPr/>
          <p:nvPr/>
        </p:nvSpPr>
        <p:spPr>
          <a:xfrm>
            <a:off x="0" y="4199700"/>
            <a:ext cx="938100" cy="943800"/>
          </a:xfrm>
          <a:prstGeom prst="rtTriangle">
            <a:avLst/>
          </a:prstGeom>
          <a:solidFill>
            <a:srgbClr val="E7EDF3"/>
          </a:solidFill>
          <a:ln cap="flat" cmpd="sng" w="9525">
            <a:solidFill>
              <a:srgbClr val="E7EDF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282" name="Google Shape;282;p30"/>
          <p:cNvPicPr preferRelativeResize="0"/>
          <p:nvPr/>
        </p:nvPicPr>
        <p:blipFill rotWithShape="1">
          <a:blip r:embed="rId3">
            <a:alphaModFix/>
          </a:blip>
          <a:srcRect b="0" l="0" r="63913" t="0"/>
          <a:stretch/>
        </p:blipFill>
        <p:spPr>
          <a:xfrm>
            <a:off x="-150800" y="4499450"/>
            <a:ext cx="675748" cy="778099"/>
          </a:xfrm>
          <a:prstGeom prst="rect">
            <a:avLst/>
          </a:prstGeom>
          <a:noFill/>
          <a:ln>
            <a:noFill/>
          </a:ln>
        </p:spPr>
      </p:pic>
      <p:cxnSp>
        <p:nvCxnSpPr>
          <p:cNvPr id="283" name="Google Shape;283;p30"/>
          <p:cNvCxnSpPr/>
          <p:nvPr/>
        </p:nvCxnSpPr>
        <p:spPr>
          <a:xfrm flipH="1" rot="10800000">
            <a:off x="2748000" y="4669350"/>
            <a:ext cx="6396000" cy="4500"/>
          </a:xfrm>
          <a:prstGeom prst="straightConnector1">
            <a:avLst/>
          </a:prstGeom>
          <a:noFill/>
          <a:ln cap="flat" cmpd="sng" w="19050">
            <a:solidFill>
              <a:srgbClr val="822433"/>
            </a:solidFill>
            <a:prstDash val="solid"/>
            <a:round/>
            <a:headEnd len="med" w="med" type="none"/>
            <a:tailEnd len="med" w="med" type="none"/>
          </a:ln>
        </p:spPr>
      </p:cxnSp>
      <p:cxnSp>
        <p:nvCxnSpPr>
          <p:cNvPr id="284" name="Google Shape;284;p30"/>
          <p:cNvCxnSpPr/>
          <p:nvPr/>
        </p:nvCxnSpPr>
        <p:spPr>
          <a:xfrm flipH="1" rot="10800000">
            <a:off x="223375" y="245800"/>
            <a:ext cx="1692300" cy="737100"/>
          </a:xfrm>
          <a:prstGeom prst="bentConnector3">
            <a:avLst>
              <a:gd fmla="val 0" name="adj1"/>
            </a:avLst>
          </a:prstGeom>
          <a:noFill/>
          <a:ln cap="flat" cmpd="sng" w="38100">
            <a:solidFill>
              <a:srgbClr val="E9F1F8"/>
            </a:solidFill>
            <a:prstDash val="solid"/>
            <a:round/>
            <a:headEnd len="med" w="med" type="none"/>
            <a:tailEnd len="med" w="med" type="none"/>
          </a:ln>
        </p:spPr>
      </p:cxnSp>
      <p:cxnSp>
        <p:nvCxnSpPr>
          <p:cNvPr id="285" name="Google Shape;285;p30"/>
          <p:cNvCxnSpPr/>
          <p:nvPr/>
        </p:nvCxnSpPr>
        <p:spPr>
          <a:xfrm flipH="1" rot="10800000">
            <a:off x="7211450" y="414950"/>
            <a:ext cx="1692300" cy="737100"/>
          </a:xfrm>
          <a:prstGeom prst="bentConnector3">
            <a:avLst>
              <a:gd fmla="val 99897" name="adj1"/>
            </a:avLst>
          </a:prstGeom>
          <a:noFill/>
          <a:ln cap="flat" cmpd="sng" w="38100">
            <a:solidFill>
              <a:srgbClr val="E9F1F8"/>
            </a:solidFill>
            <a:prstDash val="solid"/>
            <a:round/>
            <a:headEnd len="med" w="med" type="none"/>
            <a:tailEnd len="med" w="med" type="none"/>
          </a:ln>
        </p:spPr>
      </p:cxnSp>
      <p:sp>
        <p:nvSpPr>
          <p:cNvPr id="286" name="Google Shape;286;p30"/>
          <p:cNvSpPr txBox="1"/>
          <p:nvPr>
            <p:ph type="title"/>
          </p:nvPr>
        </p:nvSpPr>
        <p:spPr>
          <a:xfrm>
            <a:off x="311700" y="328025"/>
            <a:ext cx="80373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it" sz="3611">
                <a:solidFill>
                  <a:srgbClr val="434343"/>
                </a:solidFill>
                <a:latin typeface="Nunito"/>
                <a:ea typeface="Nunito"/>
                <a:cs typeface="Nunito"/>
                <a:sym typeface="Nunito"/>
              </a:rPr>
              <a:t>Standard vs Convolutional</a:t>
            </a:r>
            <a:endParaRPr sz="3611">
              <a:solidFill>
                <a:srgbClr val="434343"/>
              </a:solidFill>
              <a:latin typeface="Nunito"/>
              <a:ea typeface="Nunito"/>
              <a:cs typeface="Nunito"/>
              <a:sym typeface="Nunito"/>
            </a:endParaRPr>
          </a:p>
        </p:txBody>
      </p:sp>
      <p:sp>
        <p:nvSpPr>
          <p:cNvPr id="287" name="Google Shape;287;p30"/>
          <p:cNvSpPr txBox="1"/>
          <p:nvPr/>
        </p:nvSpPr>
        <p:spPr>
          <a:xfrm>
            <a:off x="1008900" y="4774300"/>
            <a:ext cx="8037300" cy="3015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it" sz="1150">
                <a:solidFill>
                  <a:schemeClr val="dk2"/>
                </a:solidFill>
                <a:latin typeface="Lato"/>
                <a:ea typeface="Lato"/>
                <a:cs typeface="Lato"/>
                <a:sym typeface="Lato"/>
              </a:rPr>
              <a:t>Are Convolutional Sequential Recommender Systems Still Competitive? Introducing New Models and Insights</a:t>
            </a:r>
            <a:endParaRPr sz="1150">
              <a:solidFill>
                <a:schemeClr val="dk2"/>
              </a:solidFill>
              <a:latin typeface="Lato"/>
              <a:ea typeface="Lato"/>
              <a:cs typeface="Lato"/>
              <a:sym typeface="Lato"/>
            </a:endParaRPr>
          </a:p>
          <a:p>
            <a:pPr indent="0" lvl="0" marL="0" rtl="0" algn="l">
              <a:spcBef>
                <a:spcPts val="0"/>
              </a:spcBef>
              <a:spcAft>
                <a:spcPts val="0"/>
              </a:spcAft>
              <a:buNone/>
            </a:pPr>
            <a:r>
              <a:t/>
            </a:r>
            <a:endParaRPr sz="1150">
              <a:solidFill>
                <a:schemeClr val="dk2"/>
              </a:solidFill>
              <a:latin typeface="Lato"/>
              <a:ea typeface="Lato"/>
              <a:cs typeface="Lato"/>
              <a:sym typeface="Lato"/>
            </a:endParaRPr>
          </a:p>
          <a:p>
            <a:pPr indent="0" lvl="0" marL="0" rtl="0" algn="l">
              <a:spcBef>
                <a:spcPts val="0"/>
              </a:spcBef>
              <a:spcAft>
                <a:spcPts val="0"/>
              </a:spcAft>
              <a:buNone/>
            </a:pPr>
            <a:r>
              <a:t/>
            </a:r>
            <a:endParaRPr sz="1150">
              <a:solidFill>
                <a:schemeClr val="dk2"/>
              </a:solidFill>
              <a:latin typeface="Lato"/>
              <a:ea typeface="Lato"/>
              <a:cs typeface="Lato"/>
              <a:sym typeface="Lato"/>
            </a:endParaRPr>
          </a:p>
        </p:txBody>
      </p:sp>
      <p:sp>
        <p:nvSpPr>
          <p:cNvPr id="288" name="Google Shape;288;p30"/>
          <p:cNvSpPr txBox="1"/>
          <p:nvPr>
            <p:ph idx="12" type="sldNum"/>
          </p:nvPr>
        </p:nvSpPr>
        <p:spPr>
          <a:xfrm>
            <a:off x="8497508" y="-8"/>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it"/>
              <a:t>‹#›</a:t>
            </a:fld>
            <a:endParaRPr/>
          </a:p>
        </p:txBody>
      </p:sp>
      <p:pic>
        <p:nvPicPr>
          <p:cNvPr id="289" name="Google Shape;289;p30" title="sasrec_recbole.png"/>
          <p:cNvPicPr preferRelativeResize="0"/>
          <p:nvPr/>
        </p:nvPicPr>
        <p:blipFill>
          <a:blip r:embed="rId4">
            <a:alphaModFix/>
          </a:blip>
          <a:stretch>
            <a:fillRect/>
          </a:stretch>
        </p:blipFill>
        <p:spPr>
          <a:xfrm>
            <a:off x="5494500" y="1968112"/>
            <a:ext cx="3074826" cy="2325875"/>
          </a:xfrm>
          <a:prstGeom prst="rect">
            <a:avLst/>
          </a:prstGeom>
          <a:noFill/>
          <a:ln>
            <a:noFill/>
          </a:ln>
        </p:spPr>
      </p:pic>
      <p:pic>
        <p:nvPicPr>
          <p:cNvPr id="290" name="Google Shape;290;p30" title="caser_recbole.png"/>
          <p:cNvPicPr preferRelativeResize="0"/>
          <p:nvPr/>
        </p:nvPicPr>
        <p:blipFill>
          <a:blip r:embed="rId5">
            <a:alphaModFix/>
          </a:blip>
          <a:stretch>
            <a:fillRect/>
          </a:stretch>
        </p:blipFill>
        <p:spPr>
          <a:xfrm>
            <a:off x="126013" y="1968100"/>
            <a:ext cx="4135565" cy="1918900"/>
          </a:xfrm>
          <a:prstGeom prst="rect">
            <a:avLst/>
          </a:prstGeom>
          <a:noFill/>
          <a:ln>
            <a:noFill/>
          </a:ln>
        </p:spPr>
      </p:pic>
      <p:sp>
        <p:nvSpPr>
          <p:cNvPr id="291" name="Google Shape;291;p30"/>
          <p:cNvSpPr txBox="1"/>
          <p:nvPr>
            <p:ph idx="1" type="body"/>
          </p:nvPr>
        </p:nvSpPr>
        <p:spPr>
          <a:xfrm>
            <a:off x="1515338" y="1386625"/>
            <a:ext cx="1356900" cy="5727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b="1" lang="it" sz="2400">
                <a:solidFill>
                  <a:schemeClr val="dk1"/>
                </a:solidFill>
                <a:latin typeface="Lato"/>
                <a:ea typeface="Lato"/>
                <a:cs typeface="Lato"/>
                <a:sym typeface="Lato"/>
              </a:rPr>
              <a:t>Caser</a:t>
            </a:r>
            <a:endParaRPr b="1" sz="2400">
              <a:solidFill>
                <a:schemeClr val="dk1"/>
              </a:solidFill>
              <a:latin typeface="Lato"/>
              <a:ea typeface="Lato"/>
              <a:cs typeface="Lato"/>
              <a:sym typeface="Lato"/>
            </a:endParaRPr>
          </a:p>
        </p:txBody>
      </p:sp>
      <p:sp>
        <p:nvSpPr>
          <p:cNvPr id="292" name="Google Shape;292;p30"/>
          <p:cNvSpPr txBox="1"/>
          <p:nvPr>
            <p:ph idx="1" type="body"/>
          </p:nvPr>
        </p:nvSpPr>
        <p:spPr>
          <a:xfrm>
            <a:off x="6635738" y="1386625"/>
            <a:ext cx="1356900" cy="5727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b="1" lang="it" sz="2400">
                <a:solidFill>
                  <a:schemeClr val="dk1"/>
                </a:solidFill>
                <a:latin typeface="Lato"/>
                <a:ea typeface="Lato"/>
                <a:cs typeface="Lato"/>
                <a:sym typeface="Lato"/>
              </a:rPr>
              <a:t>SASRec</a:t>
            </a:r>
            <a:endParaRPr b="1" sz="2400">
              <a:solidFill>
                <a:schemeClr val="dk1"/>
              </a:solidFill>
              <a:latin typeface="Lato"/>
              <a:ea typeface="Lato"/>
              <a:cs typeface="Lato"/>
              <a:sym typeface="Lato"/>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6" name="Shape 296"/>
        <p:cNvGrpSpPr/>
        <p:nvPr/>
      </p:nvGrpSpPr>
      <p:grpSpPr>
        <a:xfrm>
          <a:off x="0" y="0"/>
          <a:ext cx="0" cy="0"/>
          <a:chOff x="0" y="0"/>
          <a:chExt cx="0" cy="0"/>
        </a:xfrm>
      </p:grpSpPr>
      <p:sp>
        <p:nvSpPr>
          <p:cNvPr id="297" name="Google Shape;297;p31"/>
          <p:cNvSpPr/>
          <p:nvPr/>
        </p:nvSpPr>
        <p:spPr>
          <a:xfrm>
            <a:off x="0" y="4199700"/>
            <a:ext cx="938100" cy="943800"/>
          </a:xfrm>
          <a:prstGeom prst="rtTriangle">
            <a:avLst/>
          </a:prstGeom>
          <a:solidFill>
            <a:srgbClr val="E7EDF3"/>
          </a:solidFill>
          <a:ln cap="flat" cmpd="sng" w="9525">
            <a:solidFill>
              <a:srgbClr val="E7EDF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298" name="Google Shape;298;p31"/>
          <p:cNvPicPr preferRelativeResize="0"/>
          <p:nvPr/>
        </p:nvPicPr>
        <p:blipFill rotWithShape="1">
          <a:blip r:embed="rId3">
            <a:alphaModFix/>
          </a:blip>
          <a:srcRect b="0" l="0" r="63913" t="0"/>
          <a:stretch/>
        </p:blipFill>
        <p:spPr>
          <a:xfrm>
            <a:off x="-150800" y="4499450"/>
            <a:ext cx="675748" cy="778099"/>
          </a:xfrm>
          <a:prstGeom prst="rect">
            <a:avLst/>
          </a:prstGeom>
          <a:noFill/>
          <a:ln>
            <a:noFill/>
          </a:ln>
        </p:spPr>
      </p:pic>
      <p:cxnSp>
        <p:nvCxnSpPr>
          <p:cNvPr id="299" name="Google Shape;299;p31"/>
          <p:cNvCxnSpPr/>
          <p:nvPr/>
        </p:nvCxnSpPr>
        <p:spPr>
          <a:xfrm flipH="1" rot="10800000">
            <a:off x="2748000" y="4669350"/>
            <a:ext cx="6396000" cy="4500"/>
          </a:xfrm>
          <a:prstGeom prst="straightConnector1">
            <a:avLst/>
          </a:prstGeom>
          <a:noFill/>
          <a:ln cap="flat" cmpd="sng" w="19050">
            <a:solidFill>
              <a:srgbClr val="822433"/>
            </a:solidFill>
            <a:prstDash val="solid"/>
            <a:round/>
            <a:headEnd len="med" w="med" type="none"/>
            <a:tailEnd len="med" w="med" type="none"/>
          </a:ln>
        </p:spPr>
      </p:cxnSp>
      <p:cxnSp>
        <p:nvCxnSpPr>
          <p:cNvPr id="300" name="Google Shape;300;p31"/>
          <p:cNvCxnSpPr/>
          <p:nvPr/>
        </p:nvCxnSpPr>
        <p:spPr>
          <a:xfrm flipH="1" rot="10800000">
            <a:off x="223375" y="245800"/>
            <a:ext cx="1692300" cy="737100"/>
          </a:xfrm>
          <a:prstGeom prst="bentConnector3">
            <a:avLst>
              <a:gd fmla="val 0" name="adj1"/>
            </a:avLst>
          </a:prstGeom>
          <a:noFill/>
          <a:ln cap="flat" cmpd="sng" w="38100">
            <a:solidFill>
              <a:srgbClr val="E9F1F8"/>
            </a:solidFill>
            <a:prstDash val="solid"/>
            <a:round/>
            <a:headEnd len="med" w="med" type="none"/>
            <a:tailEnd len="med" w="med" type="none"/>
          </a:ln>
        </p:spPr>
      </p:cxnSp>
      <p:cxnSp>
        <p:nvCxnSpPr>
          <p:cNvPr id="301" name="Google Shape;301;p31"/>
          <p:cNvCxnSpPr/>
          <p:nvPr/>
        </p:nvCxnSpPr>
        <p:spPr>
          <a:xfrm flipH="1" rot="10800000">
            <a:off x="7211450" y="414950"/>
            <a:ext cx="1692300" cy="737100"/>
          </a:xfrm>
          <a:prstGeom prst="bentConnector3">
            <a:avLst>
              <a:gd fmla="val 99897" name="adj1"/>
            </a:avLst>
          </a:prstGeom>
          <a:noFill/>
          <a:ln cap="flat" cmpd="sng" w="38100">
            <a:solidFill>
              <a:srgbClr val="E9F1F8"/>
            </a:solidFill>
            <a:prstDash val="solid"/>
            <a:round/>
            <a:headEnd len="med" w="med" type="none"/>
            <a:tailEnd len="med" w="med" type="none"/>
          </a:ln>
        </p:spPr>
      </p:cxnSp>
      <p:sp>
        <p:nvSpPr>
          <p:cNvPr id="302" name="Google Shape;302;p31"/>
          <p:cNvSpPr txBox="1"/>
          <p:nvPr>
            <p:ph type="title"/>
          </p:nvPr>
        </p:nvSpPr>
        <p:spPr>
          <a:xfrm>
            <a:off x="311700" y="328025"/>
            <a:ext cx="80373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it" sz="3611">
                <a:solidFill>
                  <a:srgbClr val="434343"/>
                </a:solidFill>
                <a:latin typeface="Nunito"/>
                <a:ea typeface="Nunito"/>
                <a:cs typeface="Nunito"/>
                <a:sym typeface="Nunito"/>
              </a:rPr>
              <a:t>Caser</a:t>
            </a:r>
            <a:endParaRPr sz="3611">
              <a:solidFill>
                <a:srgbClr val="434343"/>
              </a:solidFill>
              <a:latin typeface="Nunito"/>
              <a:ea typeface="Nunito"/>
              <a:cs typeface="Nunito"/>
              <a:sym typeface="Nunito"/>
            </a:endParaRPr>
          </a:p>
        </p:txBody>
      </p:sp>
      <p:sp>
        <p:nvSpPr>
          <p:cNvPr id="303" name="Google Shape;303;p31"/>
          <p:cNvSpPr txBox="1"/>
          <p:nvPr/>
        </p:nvSpPr>
        <p:spPr>
          <a:xfrm>
            <a:off x="1008900" y="4774300"/>
            <a:ext cx="8037300" cy="3015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it" sz="1150">
                <a:solidFill>
                  <a:schemeClr val="dk2"/>
                </a:solidFill>
                <a:latin typeface="Lato"/>
                <a:ea typeface="Lato"/>
                <a:cs typeface="Lato"/>
                <a:sym typeface="Lato"/>
              </a:rPr>
              <a:t>Are Convolutional Sequential Recommender Systems Still Competitive? Introducing New Models and Insights</a:t>
            </a:r>
            <a:endParaRPr sz="1150">
              <a:solidFill>
                <a:schemeClr val="dk2"/>
              </a:solidFill>
              <a:latin typeface="Lato"/>
              <a:ea typeface="Lato"/>
              <a:cs typeface="Lato"/>
              <a:sym typeface="Lato"/>
            </a:endParaRPr>
          </a:p>
          <a:p>
            <a:pPr indent="0" lvl="0" marL="0" rtl="0" algn="l">
              <a:spcBef>
                <a:spcPts val="0"/>
              </a:spcBef>
              <a:spcAft>
                <a:spcPts val="0"/>
              </a:spcAft>
              <a:buNone/>
            </a:pPr>
            <a:r>
              <a:t/>
            </a:r>
            <a:endParaRPr sz="1150">
              <a:solidFill>
                <a:schemeClr val="dk2"/>
              </a:solidFill>
              <a:latin typeface="Lato"/>
              <a:ea typeface="Lato"/>
              <a:cs typeface="Lato"/>
              <a:sym typeface="Lato"/>
            </a:endParaRPr>
          </a:p>
          <a:p>
            <a:pPr indent="0" lvl="0" marL="0" rtl="0" algn="l">
              <a:spcBef>
                <a:spcPts val="0"/>
              </a:spcBef>
              <a:spcAft>
                <a:spcPts val="0"/>
              </a:spcAft>
              <a:buNone/>
            </a:pPr>
            <a:r>
              <a:t/>
            </a:r>
            <a:endParaRPr sz="1150">
              <a:solidFill>
                <a:schemeClr val="dk2"/>
              </a:solidFill>
              <a:latin typeface="Lato"/>
              <a:ea typeface="Lato"/>
              <a:cs typeface="Lato"/>
              <a:sym typeface="Lato"/>
            </a:endParaRPr>
          </a:p>
        </p:txBody>
      </p:sp>
      <p:sp>
        <p:nvSpPr>
          <p:cNvPr id="304" name="Google Shape;304;p31"/>
          <p:cNvSpPr txBox="1"/>
          <p:nvPr>
            <p:ph idx="12" type="sldNum"/>
          </p:nvPr>
        </p:nvSpPr>
        <p:spPr>
          <a:xfrm>
            <a:off x="8497508" y="-8"/>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it"/>
              <a:t>‹#›</a:t>
            </a:fld>
            <a:endParaRPr/>
          </a:p>
        </p:txBody>
      </p:sp>
      <p:pic>
        <p:nvPicPr>
          <p:cNvPr id="305" name="Google Shape;305;p31" title="caser.png"/>
          <p:cNvPicPr preferRelativeResize="0"/>
          <p:nvPr/>
        </p:nvPicPr>
        <p:blipFill>
          <a:blip r:embed="rId4">
            <a:alphaModFix/>
          </a:blip>
          <a:stretch>
            <a:fillRect/>
          </a:stretch>
        </p:blipFill>
        <p:spPr>
          <a:xfrm>
            <a:off x="311700" y="1018317"/>
            <a:ext cx="3595124" cy="3445707"/>
          </a:xfrm>
          <a:prstGeom prst="rect">
            <a:avLst/>
          </a:prstGeom>
          <a:noFill/>
          <a:ln>
            <a:noFill/>
          </a:ln>
        </p:spPr>
      </p:pic>
      <p:sp>
        <p:nvSpPr>
          <p:cNvPr id="306" name="Google Shape;306;p31"/>
          <p:cNvSpPr txBox="1"/>
          <p:nvPr>
            <p:ph idx="1" type="body"/>
          </p:nvPr>
        </p:nvSpPr>
        <p:spPr>
          <a:xfrm>
            <a:off x="4495500" y="1460100"/>
            <a:ext cx="4252500" cy="25305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Clr>
                <a:schemeClr val="dk1"/>
              </a:buClr>
              <a:buSzPts val="1800"/>
              <a:buFont typeface="Lato"/>
              <a:buChar char="●"/>
            </a:pPr>
            <a:r>
              <a:rPr lang="it">
                <a:solidFill>
                  <a:schemeClr val="dk1"/>
                </a:solidFill>
                <a:latin typeface="Lato"/>
                <a:ea typeface="Lato"/>
                <a:cs typeface="Lato"/>
                <a:sym typeface="Lato"/>
              </a:rPr>
              <a:t>In the vertical layer, each filter of length </a:t>
            </a:r>
            <a:r>
              <a:rPr i="1" lang="it">
                <a:solidFill>
                  <a:schemeClr val="dk1"/>
                </a:solidFill>
                <a:latin typeface="Lato"/>
                <a:ea typeface="Lato"/>
                <a:cs typeface="Lato"/>
                <a:sym typeface="Lato"/>
              </a:rPr>
              <a:t>l</a:t>
            </a:r>
            <a:r>
              <a:rPr lang="it">
                <a:solidFill>
                  <a:schemeClr val="dk1"/>
                </a:solidFill>
                <a:latin typeface="Lato"/>
                <a:ea typeface="Lato"/>
                <a:cs typeface="Lato"/>
                <a:sym typeface="Lato"/>
              </a:rPr>
              <a:t> aggregates a single dimension of the embeddings of all items in the sequence.</a:t>
            </a:r>
            <a:endParaRPr>
              <a:solidFill>
                <a:schemeClr val="dk1"/>
              </a:solidFill>
              <a:latin typeface="Lato"/>
              <a:ea typeface="Lato"/>
              <a:cs typeface="Lato"/>
              <a:sym typeface="Lato"/>
            </a:endParaRPr>
          </a:p>
          <a:p>
            <a:pPr indent="-342900" lvl="0" marL="457200" rtl="0" algn="l">
              <a:spcBef>
                <a:spcPts val="0"/>
              </a:spcBef>
              <a:spcAft>
                <a:spcPts val="0"/>
              </a:spcAft>
              <a:buClr>
                <a:schemeClr val="dk1"/>
              </a:buClr>
              <a:buSzPts val="1800"/>
              <a:buFont typeface="Lato"/>
              <a:buChar char="●"/>
            </a:pPr>
            <a:r>
              <a:rPr lang="it">
                <a:solidFill>
                  <a:schemeClr val="dk1"/>
                </a:solidFill>
                <a:latin typeface="Lato"/>
                <a:ea typeface="Lato"/>
                <a:cs typeface="Lato"/>
                <a:sym typeface="Lato"/>
              </a:rPr>
              <a:t>The horizontal convolution consists of several convolutional layers, one for each sequence length.</a:t>
            </a:r>
            <a:endParaRPr>
              <a:solidFill>
                <a:schemeClr val="dk1"/>
              </a:solidFill>
              <a:latin typeface="Lato"/>
              <a:ea typeface="Lato"/>
              <a:cs typeface="Lato"/>
              <a:sym typeface="Lato"/>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 name="Shape 66"/>
        <p:cNvGrpSpPr/>
        <p:nvPr/>
      </p:nvGrpSpPr>
      <p:grpSpPr>
        <a:xfrm>
          <a:off x="0" y="0"/>
          <a:ext cx="0" cy="0"/>
          <a:chOff x="0" y="0"/>
          <a:chExt cx="0" cy="0"/>
        </a:xfrm>
      </p:grpSpPr>
      <p:sp>
        <p:nvSpPr>
          <p:cNvPr id="67" name="Google Shape;67;p14"/>
          <p:cNvSpPr/>
          <p:nvPr/>
        </p:nvSpPr>
        <p:spPr>
          <a:xfrm>
            <a:off x="0" y="155475"/>
            <a:ext cx="9144000" cy="3998400"/>
          </a:xfrm>
          <a:prstGeom prst="rect">
            <a:avLst/>
          </a:prstGeom>
          <a:solidFill>
            <a:srgbClr val="E7EDF3"/>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68" name="Google Shape;68;p14"/>
          <p:cNvSpPr txBox="1"/>
          <p:nvPr>
            <p:ph type="title"/>
          </p:nvPr>
        </p:nvSpPr>
        <p:spPr>
          <a:xfrm>
            <a:off x="189000" y="1168500"/>
            <a:ext cx="8643300" cy="8304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it" sz="2300">
                <a:solidFill>
                  <a:srgbClr val="822433"/>
                </a:solidFill>
                <a:latin typeface="Nunito"/>
                <a:ea typeface="Nunito"/>
                <a:cs typeface="Nunito"/>
                <a:sym typeface="Nunito"/>
              </a:rPr>
              <a:t>A Reproducible Analysis of Sequential Recommender Systems</a:t>
            </a:r>
            <a:endParaRPr b="1" sz="2300">
              <a:solidFill>
                <a:srgbClr val="822433"/>
              </a:solidFill>
              <a:latin typeface="Nunito"/>
              <a:ea typeface="Nunito"/>
              <a:cs typeface="Nunito"/>
              <a:sym typeface="Nunito"/>
            </a:endParaRPr>
          </a:p>
          <a:p>
            <a:pPr indent="0" lvl="0" marL="0" rtl="0" algn="ctr">
              <a:spcBef>
                <a:spcPts val="0"/>
              </a:spcBef>
              <a:spcAft>
                <a:spcPts val="0"/>
              </a:spcAft>
              <a:buSzPts val="990"/>
              <a:buNone/>
            </a:pPr>
            <a:r>
              <a:t/>
            </a:r>
            <a:endParaRPr sz="2200">
              <a:solidFill>
                <a:srgbClr val="822433"/>
              </a:solidFill>
              <a:latin typeface="Nunito Medium"/>
              <a:ea typeface="Nunito Medium"/>
              <a:cs typeface="Nunito Medium"/>
              <a:sym typeface="Nunito Medium"/>
            </a:endParaRPr>
          </a:p>
        </p:txBody>
      </p:sp>
      <p:pic>
        <p:nvPicPr>
          <p:cNvPr id="69" name="Google Shape;69;p14"/>
          <p:cNvPicPr preferRelativeResize="0"/>
          <p:nvPr/>
        </p:nvPicPr>
        <p:blipFill>
          <a:blip r:embed="rId3">
            <a:alphaModFix/>
          </a:blip>
          <a:stretch>
            <a:fillRect/>
          </a:stretch>
        </p:blipFill>
        <p:spPr>
          <a:xfrm>
            <a:off x="0" y="4143050"/>
            <a:ext cx="2568950" cy="1067475"/>
          </a:xfrm>
          <a:prstGeom prst="rect">
            <a:avLst/>
          </a:prstGeom>
          <a:noFill/>
          <a:ln>
            <a:noFill/>
          </a:ln>
        </p:spPr>
      </p:pic>
      <p:sp>
        <p:nvSpPr>
          <p:cNvPr id="70" name="Google Shape;70;p14"/>
          <p:cNvSpPr txBox="1"/>
          <p:nvPr/>
        </p:nvSpPr>
        <p:spPr>
          <a:xfrm>
            <a:off x="311700" y="2852300"/>
            <a:ext cx="8520600" cy="1189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it" sz="2200">
                <a:solidFill>
                  <a:srgbClr val="822433"/>
                </a:solidFill>
                <a:latin typeface="Lato"/>
                <a:ea typeface="Lato"/>
                <a:cs typeface="Lato"/>
                <a:sym typeface="Lato"/>
              </a:rPr>
              <a:t>Filippo Betello</a:t>
            </a:r>
            <a:r>
              <a:rPr baseline="30000" lang="it" sz="2200">
                <a:solidFill>
                  <a:srgbClr val="822433"/>
                </a:solidFill>
                <a:latin typeface="Lato"/>
                <a:ea typeface="Lato"/>
                <a:cs typeface="Lato"/>
                <a:sym typeface="Lato"/>
              </a:rPr>
              <a:t>*</a:t>
            </a:r>
            <a:r>
              <a:rPr lang="it" sz="2200">
                <a:solidFill>
                  <a:srgbClr val="822433"/>
                </a:solidFill>
                <a:latin typeface="Lato"/>
                <a:ea typeface="Lato"/>
                <a:cs typeface="Lato"/>
                <a:sym typeface="Lato"/>
              </a:rPr>
              <a:t>, Antonio Purificato</a:t>
            </a:r>
            <a:r>
              <a:rPr baseline="30000" lang="it" sz="2200">
                <a:solidFill>
                  <a:srgbClr val="822433"/>
                </a:solidFill>
                <a:latin typeface="Lato"/>
                <a:ea typeface="Lato"/>
                <a:cs typeface="Lato"/>
                <a:sym typeface="Lato"/>
              </a:rPr>
              <a:t>*</a:t>
            </a:r>
            <a:r>
              <a:rPr lang="it" sz="2200">
                <a:solidFill>
                  <a:srgbClr val="822433"/>
                </a:solidFill>
                <a:latin typeface="Lato"/>
                <a:ea typeface="Lato"/>
                <a:cs typeface="Lato"/>
                <a:sym typeface="Lato"/>
              </a:rPr>
              <a:t>, Federico Siciliano</a:t>
            </a:r>
            <a:r>
              <a:rPr baseline="30000" lang="it" sz="2200">
                <a:solidFill>
                  <a:srgbClr val="822433"/>
                </a:solidFill>
                <a:latin typeface="Lato"/>
                <a:ea typeface="Lato"/>
                <a:cs typeface="Lato"/>
                <a:sym typeface="Lato"/>
              </a:rPr>
              <a:t>*</a:t>
            </a:r>
            <a:r>
              <a:rPr lang="it" sz="2200">
                <a:solidFill>
                  <a:srgbClr val="822433"/>
                </a:solidFill>
                <a:latin typeface="Lato"/>
                <a:ea typeface="Lato"/>
                <a:cs typeface="Lato"/>
                <a:sym typeface="Lato"/>
              </a:rPr>
              <a:t>, Giovanni Trappolini, Andrea Bacciu, Nicola Tonellotto, Fabrizio Silvestri</a:t>
            </a:r>
            <a:endParaRPr sz="2200">
              <a:solidFill>
                <a:srgbClr val="822433"/>
              </a:solidFill>
              <a:latin typeface="Lato"/>
              <a:ea typeface="Lato"/>
              <a:cs typeface="Lato"/>
              <a:sym typeface="Lato"/>
            </a:endParaRPr>
          </a:p>
        </p:txBody>
      </p:sp>
      <p:cxnSp>
        <p:nvCxnSpPr>
          <p:cNvPr id="71" name="Google Shape;71;p14"/>
          <p:cNvCxnSpPr/>
          <p:nvPr/>
        </p:nvCxnSpPr>
        <p:spPr>
          <a:xfrm>
            <a:off x="0" y="155475"/>
            <a:ext cx="7218000" cy="0"/>
          </a:xfrm>
          <a:prstGeom prst="straightConnector1">
            <a:avLst/>
          </a:prstGeom>
          <a:noFill/>
          <a:ln cap="flat" cmpd="sng" w="19050">
            <a:solidFill>
              <a:srgbClr val="822433"/>
            </a:solidFill>
            <a:prstDash val="solid"/>
            <a:round/>
            <a:headEnd len="med" w="med" type="none"/>
            <a:tailEnd len="med" w="med" type="none"/>
          </a:ln>
        </p:spPr>
      </p:cxnSp>
      <p:cxnSp>
        <p:nvCxnSpPr>
          <p:cNvPr id="72" name="Google Shape;72;p14"/>
          <p:cNvCxnSpPr/>
          <p:nvPr/>
        </p:nvCxnSpPr>
        <p:spPr>
          <a:xfrm flipH="1" rot="10800000">
            <a:off x="2707100" y="4149450"/>
            <a:ext cx="6396000" cy="4500"/>
          </a:xfrm>
          <a:prstGeom prst="straightConnector1">
            <a:avLst/>
          </a:prstGeom>
          <a:noFill/>
          <a:ln cap="flat" cmpd="sng" w="19050">
            <a:solidFill>
              <a:srgbClr val="822433"/>
            </a:solidFill>
            <a:prstDash val="solid"/>
            <a:round/>
            <a:headEnd len="med" w="med" type="none"/>
            <a:tailEnd len="med" w="med" type="none"/>
          </a:ln>
        </p:spPr>
      </p:cxnSp>
      <p:pic>
        <p:nvPicPr>
          <p:cNvPr id="73" name="Google Shape;73;p14"/>
          <p:cNvPicPr preferRelativeResize="0"/>
          <p:nvPr/>
        </p:nvPicPr>
        <p:blipFill rotWithShape="1">
          <a:blip r:embed="rId4">
            <a:alphaModFix/>
          </a:blip>
          <a:srcRect b="0" l="0" r="0" t="0"/>
          <a:stretch/>
        </p:blipFill>
        <p:spPr>
          <a:xfrm>
            <a:off x="7891500" y="4103788"/>
            <a:ext cx="1146000" cy="1146000"/>
          </a:xfrm>
          <a:prstGeom prst="rect">
            <a:avLst/>
          </a:prstGeom>
          <a:noFill/>
          <a:ln>
            <a:noFill/>
          </a:ln>
        </p:spPr>
      </p:pic>
      <p:pic>
        <p:nvPicPr>
          <p:cNvPr id="74" name="Google Shape;74;p14"/>
          <p:cNvPicPr preferRelativeResize="0"/>
          <p:nvPr/>
        </p:nvPicPr>
        <p:blipFill>
          <a:blip r:embed="rId5">
            <a:alphaModFix/>
          </a:blip>
          <a:stretch>
            <a:fillRect/>
          </a:stretch>
        </p:blipFill>
        <p:spPr>
          <a:xfrm>
            <a:off x="4251575" y="4261600"/>
            <a:ext cx="913453" cy="830400"/>
          </a:xfrm>
          <a:prstGeom prst="rect">
            <a:avLst/>
          </a:prstGeom>
          <a:noFill/>
          <a:ln>
            <a:noFill/>
          </a:ln>
        </p:spPr>
      </p:pic>
      <p:sp>
        <p:nvSpPr>
          <p:cNvPr id="75" name="Google Shape;75;p14"/>
          <p:cNvSpPr txBox="1"/>
          <p:nvPr/>
        </p:nvSpPr>
        <p:spPr>
          <a:xfrm>
            <a:off x="96750" y="2194750"/>
            <a:ext cx="8950500" cy="461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it" sz="1800">
                <a:solidFill>
                  <a:srgbClr val="822433"/>
                </a:solidFill>
                <a:latin typeface="Lato"/>
                <a:ea typeface="Lato"/>
                <a:cs typeface="Lato"/>
                <a:sym typeface="Lato"/>
              </a:rPr>
              <a:t>IEEE Access Journal, 2024</a:t>
            </a:r>
            <a:endParaRPr b="1" sz="1800">
              <a:solidFill>
                <a:srgbClr val="822433"/>
              </a:solidFill>
              <a:latin typeface="Lato"/>
              <a:ea typeface="Lato"/>
              <a:cs typeface="Lato"/>
              <a:sym typeface="Lato"/>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0" name="Shape 310"/>
        <p:cNvGrpSpPr/>
        <p:nvPr/>
      </p:nvGrpSpPr>
      <p:grpSpPr>
        <a:xfrm>
          <a:off x="0" y="0"/>
          <a:ext cx="0" cy="0"/>
          <a:chOff x="0" y="0"/>
          <a:chExt cx="0" cy="0"/>
        </a:xfrm>
      </p:grpSpPr>
      <p:sp>
        <p:nvSpPr>
          <p:cNvPr id="311" name="Google Shape;311;p32"/>
          <p:cNvSpPr/>
          <p:nvPr/>
        </p:nvSpPr>
        <p:spPr>
          <a:xfrm>
            <a:off x="0" y="4199700"/>
            <a:ext cx="938100" cy="943800"/>
          </a:xfrm>
          <a:prstGeom prst="rtTriangle">
            <a:avLst/>
          </a:prstGeom>
          <a:solidFill>
            <a:srgbClr val="E7EDF3"/>
          </a:solidFill>
          <a:ln cap="flat" cmpd="sng" w="9525">
            <a:solidFill>
              <a:srgbClr val="E7EDF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312" name="Google Shape;312;p32"/>
          <p:cNvPicPr preferRelativeResize="0"/>
          <p:nvPr/>
        </p:nvPicPr>
        <p:blipFill rotWithShape="1">
          <a:blip r:embed="rId3">
            <a:alphaModFix/>
          </a:blip>
          <a:srcRect b="0" l="0" r="63913" t="0"/>
          <a:stretch/>
        </p:blipFill>
        <p:spPr>
          <a:xfrm>
            <a:off x="-150800" y="4499450"/>
            <a:ext cx="675748" cy="778099"/>
          </a:xfrm>
          <a:prstGeom prst="rect">
            <a:avLst/>
          </a:prstGeom>
          <a:noFill/>
          <a:ln>
            <a:noFill/>
          </a:ln>
        </p:spPr>
      </p:pic>
      <p:cxnSp>
        <p:nvCxnSpPr>
          <p:cNvPr id="313" name="Google Shape;313;p32"/>
          <p:cNvCxnSpPr/>
          <p:nvPr/>
        </p:nvCxnSpPr>
        <p:spPr>
          <a:xfrm flipH="1" rot="10800000">
            <a:off x="2748000" y="4669350"/>
            <a:ext cx="6396000" cy="4500"/>
          </a:xfrm>
          <a:prstGeom prst="straightConnector1">
            <a:avLst/>
          </a:prstGeom>
          <a:noFill/>
          <a:ln cap="flat" cmpd="sng" w="19050">
            <a:solidFill>
              <a:srgbClr val="822433"/>
            </a:solidFill>
            <a:prstDash val="solid"/>
            <a:round/>
            <a:headEnd len="med" w="med" type="none"/>
            <a:tailEnd len="med" w="med" type="none"/>
          </a:ln>
        </p:spPr>
      </p:cxnSp>
      <p:cxnSp>
        <p:nvCxnSpPr>
          <p:cNvPr id="314" name="Google Shape;314;p32"/>
          <p:cNvCxnSpPr/>
          <p:nvPr/>
        </p:nvCxnSpPr>
        <p:spPr>
          <a:xfrm flipH="1" rot="10800000">
            <a:off x="223375" y="245800"/>
            <a:ext cx="1692300" cy="737100"/>
          </a:xfrm>
          <a:prstGeom prst="bentConnector3">
            <a:avLst>
              <a:gd fmla="val 0" name="adj1"/>
            </a:avLst>
          </a:prstGeom>
          <a:noFill/>
          <a:ln cap="flat" cmpd="sng" w="38100">
            <a:solidFill>
              <a:srgbClr val="E9F1F8"/>
            </a:solidFill>
            <a:prstDash val="solid"/>
            <a:round/>
            <a:headEnd len="med" w="med" type="none"/>
            <a:tailEnd len="med" w="med" type="none"/>
          </a:ln>
        </p:spPr>
      </p:cxnSp>
      <p:sp>
        <p:nvSpPr>
          <p:cNvPr id="315" name="Google Shape;315;p32"/>
          <p:cNvSpPr txBox="1"/>
          <p:nvPr>
            <p:ph type="title"/>
          </p:nvPr>
        </p:nvSpPr>
        <p:spPr>
          <a:xfrm>
            <a:off x="311700" y="328025"/>
            <a:ext cx="80373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it" sz="3611">
                <a:solidFill>
                  <a:srgbClr val="434343"/>
                </a:solidFill>
                <a:latin typeface="Nunito"/>
                <a:ea typeface="Nunito"/>
                <a:cs typeface="Nunito"/>
                <a:sym typeface="Nunito"/>
              </a:rPr>
              <a:t>Caser+</a:t>
            </a:r>
            <a:endParaRPr sz="3611">
              <a:solidFill>
                <a:srgbClr val="434343"/>
              </a:solidFill>
              <a:latin typeface="Nunito"/>
              <a:ea typeface="Nunito"/>
              <a:cs typeface="Nunito"/>
              <a:sym typeface="Nunito"/>
            </a:endParaRPr>
          </a:p>
        </p:txBody>
      </p:sp>
      <p:sp>
        <p:nvSpPr>
          <p:cNvPr id="316" name="Google Shape;316;p32"/>
          <p:cNvSpPr txBox="1"/>
          <p:nvPr/>
        </p:nvSpPr>
        <p:spPr>
          <a:xfrm>
            <a:off x="1008900" y="4774300"/>
            <a:ext cx="8037300" cy="3015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it" sz="1150">
                <a:solidFill>
                  <a:schemeClr val="dk2"/>
                </a:solidFill>
                <a:latin typeface="Lato"/>
                <a:ea typeface="Lato"/>
                <a:cs typeface="Lato"/>
                <a:sym typeface="Lato"/>
              </a:rPr>
              <a:t>Are Convolutional Sequential Recommender Systems Still Competitive? Introducing New Models and Insights</a:t>
            </a:r>
            <a:endParaRPr sz="1150">
              <a:solidFill>
                <a:schemeClr val="dk2"/>
              </a:solidFill>
              <a:latin typeface="Lato"/>
              <a:ea typeface="Lato"/>
              <a:cs typeface="Lato"/>
              <a:sym typeface="Lato"/>
            </a:endParaRPr>
          </a:p>
          <a:p>
            <a:pPr indent="0" lvl="0" marL="0" rtl="0" algn="l">
              <a:spcBef>
                <a:spcPts val="0"/>
              </a:spcBef>
              <a:spcAft>
                <a:spcPts val="0"/>
              </a:spcAft>
              <a:buNone/>
            </a:pPr>
            <a:r>
              <a:t/>
            </a:r>
            <a:endParaRPr sz="1150">
              <a:solidFill>
                <a:schemeClr val="dk2"/>
              </a:solidFill>
              <a:latin typeface="Lato"/>
              <a:ea typeface="Lato"/>
              <a:cs typeface="Lato"/>
              <a:sym typeface="Lato"/>
            </a:endParaRPr>
          </a:p>
          <a:p>
            <a:pPr indent="0" lvl="0" marL="0" rtl="0" algn="l">
              <a:spcBef>
                <a:spcPts val="0"/>
              </a:spcBef>
              <a:spcAft>
                <a:spcPts val="0"/>
              </a:spcAft>
              <a:buNone/>
            </a:pPr>
            <a:r>
              <a:t/>
            </a:r>
            <a:endParaRPr sz="1150">
              <a:solidFill>
                <a:schemeClr val="dk2"/>
              </a:solidFill>
              <a:latin typeface="Lato"/>
              <a:ea typeface="Lato"/>
              <a:cs typeface="Lato"/>
              <a:sym typeface="Lato"/>
            </a:endParaRPr>
          </a:p>
        </p:txBody>
      </p:sp>
      <p:sp>
        <p:nvSpPr>
          <p:cNvPr id="317" name="Google Shape;317;p32"/>
          <p:cNvSpPr txBox="1"/>
          <p:nvPr>
            <p:ph idx="12" type="sldNum"/>
          </p:nvPr>
        </p:nvSpPr>
        <p:spPr>
          <a:xfrm>
            <a:off x="8370448" y="0"/>
            <a:ext cx="6759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it"/>
              <a:t>‹#›</a:t>
            </a:fld>
            <a:endParaRPr/>
          </a:p>
        </p:txBody>
      </p:sp>
      <p:pic>
        <p:nvPicPr>
          <p:cNvPr id="318" name="Google Shape;318;p32" title="caser.png"/>
          <p:cNvPicPr preferRelativeResize="0"/>
          <p:nvPr/>
        </p:nvPicPr>
        <p:blipFill>
          <a:blip r:embed="rId4">
            <a:alphaModFix/>
          </a:blip>
          <a:stretch>
            <a:fillRect/>
          </a:stretch>
        </p:blipFill>
        <p:spPr>
          <a:xfrm>
            <a:off x="376450" y="1207613"/>
            <a:ext cx="3200118" cy="3067124"/>
          </a:xfrm>
          <a:prstGeom prst="rect">
            <a:avLst/>
          </a:prstGeom>
          <a:noFill/>
          <a:ln>
            <a:noFill/>
          </a:ln>
        </p:spPr>
      </p:pic>
      <p:pic>
        <p:nvPicPr>
          <p:cNvPr id="319" name="Google Shape;319;p32" title="super-saiyan-aura-illustration-png-rdax7gvem4bb7tgh-rdax7gvem4bb7tgh.png"/>
          <p:cNvPicPr preferRelativeResize="0"/>
          <p:nvPr/>
        </p:nvPicPr>
        <p:blipFill>
          <a:blip r:embed="rId5">
            <a:alphaModFix amt="64000"/>
          </a:blip>
          <a:stretch>
            <a:fillRect/>
          </a:stretch>
        </p:blipFill>
        <p:spPr>
          <a:xfrm>
            <a:off x="4063350" y="245800"/>
            <a:ext cx="4117651" cy="4371350"/>
          </a:xfrm>
          <a:prstGeom prst="rect">
            <a:avLst/>
          </a:prstGeom>
          <a:noFill/>
          <a:ln>
            <a:noFill/>
          </a:ln>
        </p:spPr>
      </p:pic>
      <p:pic>
        <p:nvPicPr>
          <p:cNvPr id="320" name="Google Shape;320;p32" title="caser_plus-Photoroom.png"/>
          <p:cNvPicPr preferRelativeResize="0"/>
          <p:nvPr/>
        </p:nvPicPr>
        <p:blipFill>
          <a:blip r:embed="rId6">
            <a:alphaModFix/>
          </a:blip>
          <a:stretch>
            <a:fillRect/>
          </a:stretch>
        </p:blipFill>
        <p:spPr>
          <a:xfrm>
            <a:off x="4887125" y="775938"/>
            <a:ext cx="2505200" cy="3629149"/>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4" name="Shape 324"/>
        <p:cNvGrpSpPr/>
        <p:nvPr/>
      </p:nvGrpSpPr>
      <p:grpSpPr>
        <a:xfrm>
          <a:off x="0" y="0"/>
          <a:ext cx="0" cy="0"/>
          <a:chOff x="0" y="0"/>
          <a:chExt cx="0" cy="0"/>
        </a:xfrm>
      </p:grpSpPr>
      <p:sp>
        <p:nvSpPr>
          <p:cNvPr id="325" name="Google Shape;325;p33"/>
          <p:cNvSpPr/>
          <p:nvPr/>
        </p:nvSpPr>
        <p:spPr>
          <a:xfrm>
            <a:off x="0" y="4199700"/>
            <a:ext cx="938100" cy="943800"/>
          </a:xfrm>
          <a:prstGeom prst="rtTriangle">
            <a:avLst/>
          </a:prstGeom>
          <a:solidFill>
            <a:srgbClr val="E7EDF3"/>
          </a:solidFill>
          <a:ln cap="flat" cmpd="sng" w="9525">
            <a:solidFill>
              <a:srgbClr val="E7EDF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326" name="Google Shape;326;p33"/>
          <p:cNvPicPr preferRelativeResize="0"/>
          <p:nvPr/>
        </p:nvPicPr>
        <p:blipFill rotWithShape="1">
          <a:blip r:embed="rId3">
            <a:alphaModFix/>
          </a:blip>
          <a:srcRect b="0" l="0" r="63913" t="0"/>
          <a:stretch/>
        </p:blipFill>
        <p:spPr>
          <a:xfrm>
            <a:off x="-150800" y="4499450"/>
            <a:ext cx="675748" cy="778099"/>
          </a:xfrm>
          <a:prstGeom prst="rect">
            <a:avLst/>
          </a:prstGeom>
          <a:noFill/>
          <a:ln>
            <a:noFill/>
          </a:ln>
        </p:spPr>
      </p:pic>
      <p:cxnSp>
        <p:nvCxnSpPr>
          <p:cNvPr id="327" name="Google Shape;327;p33"/>
          <p:cNvCxnSpPr/>
          <p:nvPr/>
        </p:nvCxnSpPr>
        <p:spPr>
          <a:xfrm flipH="1" rot="10800000">
            <a:off x="2748000" y="4669350"/>
            <a:ext cx="6396000" cy="4500"/>
          </a:xfrm>
          <a:prstGeom prst="straightConnector1">
            <a:avLst/>
          </a:prstGeom>
          <a:noFill/>
          <a:ln cap="flat" cmpd="sng" w="19050">
            <a:solidFill>
              <a:srgbClr val="822433"/>
            </a:solidFill>
            <a:prstDash val="solid"/>
            <a:round/>
            <a:headEnd len="med" w="med" type="none"/>
            <a:tailEnd len="med" w="med" type="none"/>
          </a:ln>
        </p:spPr>
      </p:cxnSp>
      <p:cxnSp>
        <p:nvCxnSpPr>
          <p:cNvPr id="328" name="Google Shape;328;p33"/>
          <p:cNvCxnSpPr/>
          <p:nvPr/>
        </p:nvCxnSpPr>
        <p:spPr>
          <a:xfrm flipH="1" rot="10800000">
            <a:off x="223375" y="245800"/>
            <a:ext cx="1692300" cy="737100"/>
          </a:xfrm>
          <a:prstGeom prst="bentConnector3">
            <a:avLst>
              <a:gd fmla="val 0" name="adj1"/>
            </a:avLst>
          </a:prstGeom>
          <a:noFill/>
          <a:ln cap="flat" cmpd="sng" w="38100">
            <a:solidFill>
              <a:srgbClr val="E9F1F8"/>
            </a:solidFill>
            <a:prstDash val="solid"/>
            <a:round/>
            <a:headEnd len="med" w="med" type="none"/>
            <a:tailEnd len="med" w="med" type="none"/>
          </a:ln>
        </p:spPr>
      </p:cxnSp>
      <p:sp>
        <p:nvSpPr>
          <p:cNvPr id="329" name="Google Shape;329;p33"/>
          <p:cNvSpPr txBox="1"/>
          <p:nvPr>
            <p:ph type="title"/>
          </p:nvPr>
        </p:nvSpPr>
        <p:spPr>
          <a:xfrm>
            <a:off x="311700" y="328025"/>
            <a:ext cx="80373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it" sz="3611">
                <a:solidFill>
                  <a:srgbClr val="434343"/>
                </a:solidFill>
                <a:latin typeface="Nunito"/>
                <a:ea typeface="Nunito"/>
                <a:cs typeface="Nunito"/>
                <a:sym typeface="Nunito"/>
              </a:rPr>
              <a:t>Caser+</a:t>
            </a:r>
            <a:endParaRPr sz="3611">
              <a:solidFill>
                <a:srgbClr val="434343"/>
              </a:solidFill>
              <a:latin typeface="Nunito"/>
              <a:ea typeface="Nunito"/>
              <a:cs typeface="Nunito"/>
              <a:sym typeface="Nunito"/>
            </a:endParaRPr>
          </a:p>
        </p:txBody>
      </p:sp>
      <p:sp>
        <p:nvSpPr>
          <p:cNvPr id="330" name="Google Shape;330;p33"/>
          <p:cNvSpPr txBox="1"/>
          <p:nvPr/>
        </p:nvSpPr>
        <p:spPr>
          <a:xfrm>
            <a:off x="1008900" y="4774300"/>
            <a:ext cx="8037300" cy="3015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it" sz="1150">
                <a:solidFill>
                  <a:schemeClr val="dk2"/>
                </a:solidFill>
                <a:latin typeface="Lato"/>
                <a:ea typeface="Lato"/>
                <a:cs typeface="Lato"/>
                <a:sym typeface="Lato"/>
              </a:rPr>
              <a:t>Are Convolutional Sequential Recommender Systems Still Competitive? Introducing New Models and Insights</a:t>
            </a:r>
            <a:endParaRPr sz="1150">
              <a:solidFill>
                <a:schemeClr val="dk2"/>
              </a:solidFill>
              <a:latin typeface="Lato"/>
              <a:ea typeface="Lato"/>
              <a:cs typeface="Lato"/>
              <a:sym typeface="Lato"/>
            </a:endParaRPr>
          </a:p>
          <a:p>
            <a:pPr indent="0" lvl="0" marL="0" rtl="0" algn="l">
              <a:spcBef>
                <a:spcPts val="0"/>
              </a:spcBef>
              <a:spcAft>
                <a:spcPts val="0"/>
              </a:spcAft>
              <a:buNone/>
            </a:pPr>
            <a:r>
              <a:t/>
            </a:r>
            <a:endParaRPr sz="1150">
              <a:solidFill>
                <a:schemeClr val="dk2"/>
              </a:solidFill>
              <a:latin typeface="Lato"/>
              <a:ea typeface="Lato"/>
              <a:cs typeface="Lato"/>
              <a:sym typeface="Lato"/>
            </a:endParaRPr>
          </a:p>
          <a:p>
            <a:pPr indent="0" lvl="0" marL="0" rtl="0" algn="l">
              <a:spcBef>
                <a:spcPts val="0"/>
              </a:spcBef>
              <a:spcAft>
                <a:spcPts val="0"/>
              </a:spcAft>
              <a:buNone/>
            </a:pPr>
            <a:r>
              <a:t/>
            </a:r>
            <a:endParaRPr sz="1150">
              <a:solidFill>
                <a:schemeClr val="dk2"/>
              </a:solidFill>
              <a:latin typeface="Lato"/>
              <a:ea typeface="Lato"/>
              <a:cs typeface="Lato"/>
              <a:sym typeface="Lato"/>
            </a:endParaRPr>
          </a:p>
        </p:txBody>
      </p:sp>
      <p:sp>
        <p:nvSpPr>
          <p:cNvPr id="331" name="Google Shape;331;p33"/>
          <p:cNvSpPr txBox="1"/>
          <p:nvPr>
            <p:ph idx="12" type="sldNum"/>
          </p:nvPr>
        </p:nvSpPr>
        <p:spPr>
          <a:xfrm>
            <a:off x="8370448" y="0"/>
            <a:ext cx="6759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it"/>
              <a:t>‹#›</a:t>
            </a:fld>
            <a:endParaRPr/>
          </a:p>
        </p:txBody>
      </p:sp>
      <p:pic>
        <p:nvPicPr>
          <p:cNvPr id="332" name="Google Shape;332;p33" title="caser_plus.png"/>
          <p:cNvPicPr preferRelativeResize="0"/>
          <p:nvPr/>
        </p:nvPicPr>
        <p:blipFill>
          <a:blip r:embed="rId4">
            <a:alphaModFix/>
          </a:blip>
          <a:stretch>
            <a:fillRect/>
          </a:stretch>
        </p:blipFill>
        <p:spPr>
          <a:xfrm>
            <a:off x="5375153" y="160326"/>
            <a:ext cx="2995298" cy="4339124"/>
          </a:xfrm>
          <a:prstGeom prst="rect">
            <a:avLst/>
          </a:prstGeom>
          <a:noFill/>
          <a:ln>
            <a:noFill/>
          </a:ln>
        </p:spPr>
      </p:pic>
      <p:sp>
        <p:nvSpPr>
          <p:cNvPr id="333" name="Google Shape;333;p33"/>
          <p:cNvSpPr txBox="1"/>
          <p:nvPr>
            <p:ph idx="1" type="body"/>
          </p:nvPr>
        </p:nvSpPr>
        <p:spPr>
          <a:xfrm>
            <a:off x="378000" y="1519800"/>
            <a:ext cx="4725000" cy="25305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Clr>
                <a:schemeClr val="dk1"/>
              </a:buClr>
              <a:buSzPts val="1800"/>
              <a:buFont typeface="Lato"/>
              <a:buChar char="●"/>
            </a:pPr>
            <a:r>
              <a:rPr lang="it">
                <a:solidFill>
                  <a:schemeClr val="dk1"/>
                </a:solidFill>
                <a:latin typeface="Lato"/>
                <a:ea typeface="Lato"/>
                <a:cs typeface="Lato"/>
                <a:sym typeface="Lato"/>
              </a:rPr>
              <a:t>For the vertical convolutional layer, we add left-padding equal to the length of the sequence minus one.</a:t>
            </a:r>
            <a:endParaRPr>
              <a:solidFill>
                <a:schemeClr val="dk1"/>
              </a:solidFill>
              <a:latin typeface="Lato"/>
              <a:ea typeface="Lato"/>
              <a:cs typeface="Lato"/>
              <a:sym typeface="Lato"/>
            </a:endParaRPr>
          </a:p>
          <a:p>
            <a:pPr indent="-342900" lvl="0" marL="457200" rtl="0" algn="l">
              <a:spcBef>
                <a:spcPts val="0"/>
              </a:spcBef>
              <a:spcAft>
                <a:spcPts val="0"/>
              </a:spcAft>
              <a:buClr>
                <a:schemeClr val="dk1"/>
              </a:buClr>
              <a:buSzPts val="1800"/>
              <a:buFont typeface="Lato"/>
              <a:buChar char="●"/>
            </a:pPr>
            <a:r>
              <a:rPr lang="it">
                <a:solidFill>
                  <a:schemeClr val="dk1"/>
                </a:solidFill>
                <a:latin typeface="Lato"/>
                <a:ea typeface="Lato"/>
                <a:cs typeface="Lato"/>
                <a:sym typeface="Lato"/>
              </a:rPr>
              <a:t>For the horizontal convolution, we left-pad the sequence and then apply a cumulative maximum operator along the first dimension.</a:t>
            </a:r>
            <a:endParaRPr>
              <a:solidFill>
                <a:schemeClr val="dk1"/>
              </a:solidFill>
              <a:latin typeface="Lato"/>
              <a:ea typeface="Lato"/>
              <a:cs typeface="Lato"/>
              <a:sym typeface="Lato"/>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7" name="Shape 337"/>
        <p:cNvGrpSpPr/>
        <p:nvPr/>
      </p:nvGrpSpPr>
      <p:grpSpPr>
        <a:xfrm>
          <a:off x="0" y="0"/>
          <a:ext cx="0" cy="0"/>
          <a:chOff x="0" y="0"/>
          <a:chExt cx="0" cy="0"/>
        </a:xfrm>
      </p:grpSpPr>
      <p:sp>
        <p:nvSpPr>
          <p:cNvPr id="338" name="Google Shape;338;p34"/>
          <p:cNvSpPr/>
          <p:nvPr/>
        </p:nvSpPr>
        <p:spPr>
          <a:xfrm>
            <a:off x="0" y="4199700"/>
            <a:ext cx="938100" cy="943800"/>
          </a:xfrm>
          <a:prstGeom prst="rtTriangle">
            <a:avLst/>
          </a:prstGeom>
          <a:solidFill>
            <a:srgbClr val="E7EDF3"/>
          </a:solidFill>
          <a:ln cap="flat" cmpd="sng" w="9525">
            <a:solidFill>
              <a:srgbClr val="E7EDF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339" name="Google Shape;339;p34"/>
          <p:cNvPicPr preferRelativeResize="0"/>
          <p:nvPr/>
        </p:nvPicPr>
        <p:blipFill rotWithShape="1">
          <a:blip r:embed="rId3">
            <a:alphaModFix/>
          </a:blip>
          <a:srcRect b="0" l="0" r="63913" t="0"/>
          <a:stretch/>
        </p:blipFill>
        <p:spPr>
          <a:xfrm>
            <a:off x="-150800" y="4499450"/>
            <a:ext cx="675748" cy="778099"/>
          </a:xfrm>
          <a:prstGeom prst="rect">
            <a:avLst/>
          </a:prstGeom>
          <a:noFill/>
          <a:ln>
            <a:noFill/>
          </a:ln>
        </p:spPr>
      </p:pic>
      <p:cxnSp>
        <p:nvCxnSpPr>
          <p:cNvPr id="340" name="Google Shape;340;p34"/>
          <p:cNvCxnSpPr/>
          <p:nvPr/>
        </p:nvCxnSpPr>
        <p:spPr>
          <a:xfrm flipH="1" rot="10800000">
            <a:off x="2748000" y="4669350"/>
            <a:ext cx="6396000" cy="4500"/>
          </a:xfrm>
          <a:prstGeom prst="straightConnector1">
            <a:avLst/>
          </a:prstGeom>
          <a:noFill/>
          <a:ln cap="flat" cmpd="sng" w="19050">
            <a:solidFill>
              <a:srgbClr val="822433"/>
            </a:solidFill>
            <a:prstDash val="solid"/>
            <a:round/>
            <a:headEnd len="med" w="med" type="none"/>
            <a:tailEnd len="med" w="med" type="none"/>
          </a:ln>
        </p:spPr>
      </p:cxnSp>
      <p:cxnSp>
        <p:nvCxnSpPr>
          <p:cNvPr id="341" name="Google Shape;341;p34"/>
          <p:cNvCxnSpPr/>
          <p:nvPr/>
        </p:nvCxnSpPr>
        <p:spPr>
          <a:xfrm flipH="1" rot="10800000">
            <a:off x="223375" y="245800"/>
            <a:ext cx="1692300" cy="737100"/>
          </a:xfrm>
          <a:prstGeom prst="bentConnector3">
            <a:avLst>
              <a:gd fmla="val 0" name="adj1"/>
            </a:avLst>
          </a:prstGeom>
          <a:noFill/>
          <a:ln cap="flat" cmpd="sng" w="38100">
            <a:solidFill>
              <a:srgbClr val="E9F1F8"/>
            </a:solidFill>
            <a:prstDash val="solid"/>
            <a:round/>
            <a:headEnd len="med" w="med" type="none"/>
            <a:tailEnd len="med" w="med" type="none"/>
          </a:ln>
        </p:spPr>
      </p:cxnSp>
      <p:cxnSp>
        <p:nvCxnSpPr>
          <p:cNvPr id="342" name="Google Shape;342;p34"/>
          <p:cNvCxnSpPr/>
          <p:nvPr/>
        </p:nvCxnSpPr>
        <p:spPr>
          <a:xfrm flipH="1" rot="10800000">
            <a:off x="7211450" y="414950"/>
            <a:ext cx="1692300" cy="737100"/>
          </a:xfrm>
          <a:prstGeom prst="bentConnector3">
            <a:avLst>
              <a:gd fmla="val 99897" name="adj1"/>
            </a:avLst>
          </a:prstGeom>
          <a:noFill/>
          <a:ln cap="flat" cmpd="sng" w="38100">
            <a:solidFill>
              <a:srgbClr val="E9F1F8"/>
            </a:solidFill>
            <a:prstDash val="solid"/>
            <a:round/>
            <a:headEnd len="med" w="med" type="none"/>
            <a:tailEnd len="med" w="med" type="none"/>
          </a:ln>
        </p:spPr>
      </p:cxnSp>
      <p:sp>
        <p:nvSpPr>
          <p:cNvPr id="343" name="Google Shape;343;p34"/>
          <p:cNvSpPr txBox="1"/>
          <p:nvPr>
            <p:ph type="title"/>
          </p:nvPr>
        </p:nvSpPr>
        <p:spPr>
          <a:xfrm>
            <a:off x="311700" y="328025"/>
            <a:ext cx="80373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it" sz="3611">
                <a:solidFill>
                  <a:srgbClr val="434343"/>
                </a:solidFill>
                <a:latin typeface="Nunito"/>
                <a:ea typeface="Nunito"/>
                <a:cs typeface="Nunito"/>
                <a:sym typeface="Nunito"/>
              </a:rPr>
              <a:t>CosRec</a:t>
            </a:r>
            <a:endParaRPr sz="3611">
              <a:solidFill>
                <a:srgbClr val="434343"/>
              </a:solidFill>
              <a:latin typeface="Nunito"/>
              <a:ea typeface="Nunito"/>
              <a:cs typeface="Nunito"/>
              <a:sym typeface="Nunito"/>
            </a:endParaRPr>
          </a:p>
        </p:txBody>
      </p:sp>
      <p:sp>
        <p:nvSpPr>
          <p:cNvPr id="344" name="Google Shape;344;p34"/>
          <p:cNvSpPr txBox="1"/>
          <p:nvPr/>
        </p:nvSpPr>
        <p:spPr>
          <a:xfrm>
            <a:off x="1008900" y="4774300"/>
            <a:ext cx="8037300" cy="3015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it" sz="1150">
                <a:solidFill>
                  <a:schemeClr val="dk2"/>
                </a:solidFill>
                <a:latin typeface="Lato"/>
                <a:ea typeface="Lato"/>
                <a:cs typeface="Lato"/>
                <a:sym typeface="Lato"/>
              </a:rPr>
              <a:t>Are Convolutional Sequential Recommender Systems Still Competitive? Introducing New Models and Insights</a:t>
            </a:r>
            <a:endParaRPr sz="1150">
              <a:solidFill>
                <a:schemeClr val="dk2"/>
              </a:solidFill>
              <a:latin typeface="Lato"/>
              <a:ea typeface="Lato"/>
              <a:cs typeface="Lato"/>
              <a:sym typeface="Lato"/>
            </a:endParaRPr>
          </a:p>
          <a:p>
            <a:pPr indent="0" lvl="0" marL="0" rtl="0" algn="l">
              <a:spcBef>
                <a:spcPts val="0"/>
              </a:spcBef>
              <a:spcAft>
                <a:spcPts val="0"/>
              </a:spcAft>
              <a:buNone/>
            </a:pPr>
            <a:r>
              <a:t/>
            </a:r>
            <a:endParaRPr sz="1150">
              <a:solidFill>
                <a:schemeClr val="dk2"/>
              </a:solidFill>
              <a:latin typeface="Lato"/>
              <a:ea typeface="Lato"/>
              <a:cs typeface="Lato"/>
              <a:sym typeface="Lato"/>
            </a:endParaRPr>
          </a:p>
          <a:p>
            <a:pPr indent="0" lvl="0" marL="0" rtl="0" algn="l">
              <a:spcBef>
                <a:spcPts val="0"/>
              </a:spcBef>
              <a:spcAft>
                <a:spcPts val="0"/>
              </a:spcAft>
              <a:buNone/>
            </a:pPr>
            <a:r>
              <a:t/>
            </a:r>
            <a:endParaRPr sz="1150">
              <a:solidFill>
                <a:schemeClr val="dk2"/>
              </a:solidFill>
              <a:latin typeface="Lato"/>
              <a:ea typeface="Lato"/>
              <a:cs typeface="Lato"/>
              <a:sym typeface="Lato"/>
            </a:endParaRPr>
          </a:p>
        </p:txBody>
      </p:sp>
      <p:sp>
        <p:nvSpPr>
          <p:cNvPr id="345" name="Google Shape;345;p34"/>
          <p:cNvSpPr txBox="1"/>
          <p:nvPr>
            <p:ph idx="12" type="sldNum"/>
          </p:nvPr>
        </p:nvSpPr>
        <p:spPr>
          <a:xfrm>
            <a:off x="8370448" y="0"/>
            <a:ext cx="6756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it"/>
              <a:t>‹#›</a:t>
            </a:fld>
            <a:endParaRPr/>
          </a:p>
        </p:txBody>
      </p:sp>
      <p:pic>
        <p:nvPicPr>
          <p:cNvPr id="346" name="Google Shape;346;p34" title="cosrec.png"/>
          <p:cNvPicPr preferRelativeResize="0"/>
          <p:nvPr/>
        </p:nvPicPr>
        <p:blipFill>
          <a:blip r:embed="rId4">
            <a:alphaModFix/>
          </a:blip>
          <a:stretch>
            <a:fillRect/>
          </a:stretch>
        </p:blipFill>
        <p:spPr>
          <a:xfrm>
            <a:off x="311700" y="1836963"/>
            <a:ext cx="4588401" cy="1508687"/>
          </a:xfrm>
          <a:prstGeom prst="rect">
            <a:avLst/>
          </a:prstGeom>
          <a:noFill/>
          <a:ln>
            <a:noFill/>
          </a:ln>
        </p:spPr>
      </p:pic>
      <p:sp>
        <p:nvSpPr>
          <p:cNvPr id="347" name="Google Shape;347;p34"/>
          <p:cNvSpPr txBox="1"/>
          <p:nvPr>
            <p:ph idx="1" type="body"/>
          </p:nvPr>
        </p:nvSpPr>
        <p:spPr>
          <a:xfrm>
            <a:off x="4900100" y="1460100"/>
            <a:ext cx="4146000" cy="25305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Clr>
                <a:schemeClr val="dk1"/>
              </a:buClr>
              <a:buSzPts val="1800"/>
              <a:buFont typeface="Lato"/>
              <a:buChar char="●"/>
            </a:pPr>
            <a:r>
              <a:rPr lang="it">
                <a:solidFill>
                  <a:schemeClr val="dk1"/>
                </a:solidFill>
                <a:latin typeface="Lato"/>
                <a:ea typeface="Lato"/>
                <a:cs typeface="Lato"/>
                <a:sym typeface="Lato"/>
              </a:rPr>
              <a:t>CosRec pairs items together, generating a matrix of possible pairs of item embeddings in the input sequence.</a:t>
            </a:r>
            <a:endParaRPr>
              <a:solidFill>
                <a:schemeClr val="dk1"/>
              </a:solidFill>
              <a:latin typeface="Lato"/>
              <a:ea typeface="Lato"/>
              <a:cs typeface="Lato"/>
              <a:sym typeface="Lato"/>
            </a:endParaRPr>
          </a:p>
          <a:p>
            <a:pPr indent="-342900" lvl="0" marL="457200" rtl="0" algn="l">
              <a:spcBef>
                <a:spcPts val="0"/>
              </a:spcBef>
              <a:spcAft>
                <a:spcPts val="0"/>
              </a:spcAft>
              <a:buClr>
                <a:schemeClr val="dk1"/>
              </a:buClr>
              <a:buSzPts val="1800"/>
              <a:buFont typeface="Lato"/>
              <a:buChar char="●"/>
            </a:pPr>
            <a:r>
              <a:rPr lang="it">
                <a:solidFill>
                  <a:schemeClr val="dk1"/>
                </a:solidFill>
                <a:latin typeface="Lato"/>
                <a:ea typeface="Lato"/>
                <a:cs typeface="Lato"/>
                <a:sym typeface="Lato"/>
              </a:rPr>
              <a:t>This matrix is then passed through multiple convolutional layers.</a:t>
            </a:r>
            <a:endParaRPr>
              <a:solidFill>
                <a:schemeClr val="dk1"/>
              </a:solidFill>
              <a:latin typeface="Lato"/>
              <a:ea typeface="Lato"/>
              <a:cs typeface="Lato"/>
              <a:sym typeface="Lato"/>
            </a:endParaRPr>
          </a:p>
          <a:p>
            <a:pPr indent="0" lvl="0" marL="0" rtl="0" algn="l">
              <a:spcBef>
                <a:spcPts val="1200"/>
              </a:spcBef>
              <a:spcAft>
                <a:spcPts val="1200"/>
              </a:spcAft>
              <a:buNone/>
            </a:pPr>
            <a:r>
              <a:t/>
            </a:r>
            <a:endParaRPr>
              <a:solidFill>
                <a:schemeClr val="dk1"/>
              </a:solidFill>
              <a:latin typeface="Lato"/>
              <a:ea typeface="Lato"/>
              <a:cs typeface="Lato"/>
              <a:sym typeface="Lato"/>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1" name="Shape 351"/>
        <p:cNvGrpSpPr/>
        <p:nvPr/>
      </p:nvGrpSpPr>
      <p:grpSpPr>
        <a:xfrm>
          <a:off x="0" y="0"/>
          <a:ext cx="0" cy="0"/>
          <a:chOff x="0" y="0"/>
          <a:chExt cx="0" cy="0"/>
        </a:xfrm>
      </p:grpSpPr>
      <p:sp>
        <p:nvSpPr>
          <p:cNvPr id="352" name="Google Shape;352;p35"/>
          <p:cNvSpPr/>
          <p:nvPr/>
        </p:nvSpPr>
        <p:spPr>
          <a:xfrm>
            <a:off x="0" y="4199700"/>
            <a:ext cx="938100" cy="943800"/>
          </a:xfrm>
          <a:prstGeom prst="rtTriangle">
            <a:avLst/>
          </a:prstGeom>
          <a:solidFill>
            <a:srgbClr val="E7EDF3"/>
          </a:solidFill>
          <a:ln cap="flat" cmpd="sng" w="9525">
            <a:solidFill>
              <a:srgbClr val="E7EDF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353" name="Google Shape;353;p35"/>
          <p:cNvPicPr preferRelativeResize="0"/>
          <p:nvPr/>
        </p:nvPicPr>
        <p:blipFill rotWithShape="1">
          <a:blip r:embed="rId3">
            <a:alphaModFix/>
          </a:blip>
          <a:srcRect b="0" l="0" r="63913" t="0"/>
          <a:stretch/>
        </p:blipFill>
        <p:spPr>
          <a:xfrm>
            <a:off x="-150800" y="4499450"/>
            <a:ext cx="675748" cy="778099"/>
          </a:xfrm>
          <a:prstGeom prst="rect">
            <a:avLst/>
          </a:prstGeom>
          <a:noFill/>
          <a:ln>
            <a:noFill/>
          </a:ln>
        </p:spPr>
      </p:pic>
      <p:cxnSp>
        <p:nvCxnSpPr>
          <p:cNvPr id="354" name="Google Shape;354;p35"/>
          <p:cNvCxnSpPr/>
          <p:nvPr/>
        </p:nvCxnSpPr>
        <p:spPr>
          <a:xfrm flipH="1" rot="10800000">
            <a:off x="2748000" y="4669350"/>
            <a:ext cx="6396000" cy="4500"/>
          </a:xfrm>
          <a:prstGeom prst="straightConnector1">
            <a:avLst/>
          </a:prstGeom>
          <a:noFill/>
          <a:ln cap="flat" cmpd="sng" w="19050">
            <a:solidFill>
              <a:srgbClr val="822433"/>
            </a:solidFill>
            <a:prstDash val="solid"/>
            <a:round/>
            <a:headEnd len="med" w="med" type="none"/>
            <a:tailEnd len="med" w="med" type="none"/>
          </a:ln>
        </p:spPr>
      </p:cxnSp>
      <p:cxnSp>
        <p:nvCxnSpPr>
          <p:cNvPr id="355" name="Google Shape;355;p35"/>
          <p:cNvCxnSpPr/>
          <p:nvPr/>
        </p:nvCxnSpPr>
        <p:spPr>
          <a:xfrm flipH="1" rot="10800000">
            <a:off x="223375" y="245800"/>
            <a:ext cx="1692300" cy="737100"/>
          </a:xfrm>
          <a:prstGeom prst="bentConnector3">
            <a:avLst>
              <a:gd fmla="val 0" name="adj1"/>
            </a:avLst>
          </a:prstGeom>
          <a:noFill/>
          <a:ln cap="flat" cmpd="sng" w="38100">
            <a:solidFill>
              <a:srgbClr val="E9F1F8"/>
            </a:solidFill>
            <a:prstDash val="solid"/>
            <a:round/>
            <a:headEnd len="med" w="med" type="none"/>
            <a:tailEnd len="med" w="med" type="none"/>
          </a:ln>
        </p:spPr>
      </p:cxnSp>
      <p:sp>
        <p:nvSpPr>
          <p:cNvPr id="356" name="Google Shape;356;p35"/>
          <p:cNvSpPr txBox="1"/>
          <p:nvPr>
            <p:ph type="title"/>
          </p:nvPr>
        </p:nvSpPr>
        <p:spPr>
          <a:xfrm>
            <a:off x="311700" y="328025"/>
            <a:ext cx="80373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it" sz="3611">
                <a:solidFill>
                  <a:srgbClr val="434343"/>
                </a:solidFill>
                <a:latin typeface="Nunito"/>
                <a:ea typeface="Nunito"/>
                <a:cs typeface="Nunito"/>
                <a:sym typeface="Nunito"/>
              </a:rPr>
              <a:t>CosRec+</a:t>
            </a:r>
            <a:endParaRPr sz="3611">
              <a:solidFill>
                <a:srgbClr val="434343"/>
              </a:solidFill>
              <a:latin typeface="Nunito"/>
              <a:ea typeface="Nunito"/>
              <a:cs typeface="Nunito"/>
              <a:sym typeface="Nunito"/>
            </a:endParaRPr>
          </a:p>
        </p:txBody>
      </p:sp>
      <p:sp>
        <p:nvSpPr>
          <p:cNvPr id="357" name="Google Shape;357;p35"/>
          <p:cNvSpPr txBox="1"/>
          <p:nvPr/>
        </p:nvSpPr>
        <p:spPr>
          <a:xfrm>
            <a:off x="1008900" y="4774300"/>
            <a:ext cx="8037300" cy="3015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it" sz="1150">
                <a:solidFill>
                  <a:schemeClr val="dk2"/>
                </a:solidFill>
                <a:latin typeface="Lato"/>
                <a:ea typeface="Lato"/>
                <a:cs typeface="Lato"/>
                <a:sym typeface="Lato"/>
              </a:rPr>
              <a:t>Are Convolutional Sequential Recommender Systems Still Competitive? Introducing New Models and Insights</a:t>
            </a:r>
            <a:endParaRPr sz="1150">
              <a:solidFill>
                <a:schemeClr val="dk2"/>
              </a:solidFill>
              <a:latin typeface="Lato"/>
              <a:ea typeface="Lato"/>
              <a:cs typeface="Lato"/>
              <a:sym typeface="Lato"/>
            </a:endParaRPr>
          </a:p>
          <a:p>
            <a:pPr indent="0" lvl="0" marL="0" rtl="0" algn="l">
              <a:spcBef>
                <a:spcPts val="0"/>
              </a:spcBef>
              <a:spcAft>
                <a:spcPts val="0"/>
              </a:spcAft>
              <a:buNone/>
            </a:pPr>
            <a:r>
              <a:t/>
            </a:r>
            <a:endParaRPr sz="1150">
              <a:solidFill>
                <a:schemeClr val="dk2"/>
              </a:solidFill>
              <a:latin typeface="Lato"/>
              <a:ea typeface="Lato"/>
              <a:cs typeface="Lato"/>
              <a:sym typeface="Lato"/>
            </a:endParaRPr>
          </a:p>
          <a:p>
            <a:pPr indent="0" lvl="0" marL="0" rtl="0" algn="l">
              <a:spcBef>
                <a:spcPts val="0"/>
              </a:spcBef>
              <a:spcAft>
                <a:spcPts val="0"/>
              </a:spcAft>
              <a:buNone/>
            </a:pPr>
            <a:r>
              <a:t/>
            </a:r>
            <a:endParaRPr sz="1150">
              <a:solidFill>
                <a:schemeClr val="dk2"/>
              </a:solidFill>
              <a:latin typeface="Lato"/>
              <a:ea typeface="Lato"/>
              <a:cs typeface="Lato"/>
              <a:sym typeface="Lato"/>
            </a:endParaRPr>
          </a:p>
        </p:txBody>
      </p:sp>
      <p:sp>
        <p:nvSpPr>
          <p:cNvPr id="358" name="Google Shape;358;p35"/>
          <p:cNvSpPr txBox="1"/>
          <p:nvPr>
            <p:ph idx="12" type="sldNum"/>
          </p:nvPr>
        </p:nvSpPr>
        <p:spPr>
          <a:xfrm>
            <a:off x="8259022" y="0"/>
            <a:ext cx="7872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it"/>
              <a:t>‹#›</a:t>
            </a:fld>
            <a:endParaRPr/>
          </a:p>
        </p:txBody>
      </p:sp>
      <p:pic>
        <p:nvPicPr>
          <p:cNvPr id="359" name="Google Shape;359;p35" title="cosrec.png"/>
          <p:cNvPicPr preferRelativeResize="0"/>
          <p:nvPr/>
        </p:nvPicPr>
        <p:blipFill>
          <a:blip r:embed="rId4">
            <a:alphaModFix/>
          </a:blip>
          <a:stretch>
            <a:fillRect/>
          </a:stretch>
        </p:blipFill>
        <p:spPr>
          <a:xfrm>
            <a:off x="448750" y="1828775"/>
            <a:ext cx="3511899" cy="1154725"/>
          </a:xfrm>
          <a:prstGeom prst="rect">
            <a:avLst/>
          </a:prstGeom>
          <a:noFill/>
          <a:ln>
            <a:noFill/>
          </a:ln>
        </p:spPr>
      </p:pic>
      <p:pic>
        <p:nvPicPr>
          <p:cNvPr id="360" name="Google Shape;360;p35" title="super-saiyan-aura-illustration-png-rdax7gvem4bb7tgh-rdax7gvem4bb7tgh.png"/>
          <p:cNvPicPr preferRelativeResize="0"/>
          <p:nvPr/>
        </p:nvPicPr>
        <p:blipFill>
          <a:blip r:embed="rId5">
            <a:alphaModFix amt="64000"/>
          </a:blip>
          <a:stretch>
            <a:fillRect/>
          </a:stretch>
        </p:blipFill>
        <p:spPr>
          <a:xfrm>
            <a:off x="4163775" y="476250"/>
            <a:ext cx="4739001" cy="3723451"/>
          </a:xfrm>
          <a:prstGeom prst="rect">
            <a:avLst/>
          </a:prstGeom>
          <a:noFill/>
          <a:ln>
            <a:noFill/>
          </a:ln>
        </p:spPr>
      </p:pic>
      <p:pic>
        <p:nvPicPr>
          <p:cNvPr id="361" name="Google Shape;361;p35" title="cosrec_plus-Photoroom.png"/>
          <p:cNvPicPr preferRelativeResize="0"/>
          <p:nvPr/>
        </p:nvPicPr>
        <p:blipFill>
          <a:blip r:embed="rId6">
            <a:alphaModFix/>
          </a:blip>
          <a:stretch>
            <a:fillRect/>
          </a:stretch>
        </p:blipFill>
        <p:spPr>
          <a:xfrm>
            <a:off x="4281275" y="2040850"/>
            <a:ext cx="4204651" cy="10862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5" name="Shape 365"/>
        <p:cNvGrpSpPr/>
        <p:nvPr/>
      </p:nvGrpSpPr>
      <p:grpSpPr>
        <a:xfrm>
          <a:off x="0" y="0"/>
          <a:ext cx="0" cy="0"/>
          <a:chOff x="0" y="0"/>
          <a:chExt cx="0" cy="0"/>
        </a:xfrm>
      </p:grpSpPr>
      <p:sp>
        <p:nvSpPr>
          <p:cNvPr id="366" name="Google Shape;366;p36"/>
          <p:cNvSpPr/>
          <p:nvPr/>
        </p:nvSpPr>
        <p:spPr>
          <a:xfrm>
            <a:off x="0" y="4199700"/>
            <a:ext cx="938100" cy="943800"/>
          </a:xfrm>
          <a:prstGeom prst="rtTriangle">
            <a:avLst/>
          </a:prstGeom>
          <a:solidFill>
            <a:srgbClr val="E7EDF3"/>
          </a:solidFill>
          <a:ln cap="flat" cmpd="sng" w="9525">
            <a:solidFill>
              <a:srgbClr val="E7EDF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367" name="Google Shape;367;p36"/>
          <p:cNvPicPr preferRelativeResize="0"/>
          <p:nvPr/>
        </p:nvPicPr>
        <p:blipFill rotWithShape="1">
          <a:blip r:embed="rId3">
            <a:alphaModFix/>
          </a:blip>
          <a:srcRect b="0" l="0" r="63913" t="0"/>
          <a:stretch/>
        </p:blipFill>
        <p:spPr>
          <a:xfrm>
            <a:off x="-150800" y="4499450"/>
            <a:ext cx="675748" cy="778099"/>
          </a:xfrm>
          <a:prstGeom prst="rect">
            <a:avLst/>
          </a:prstGeom>
          <a:noFill/>
          <a:ln>
            <a:noFill/>
          </a:ln>
        </p:spPr>
      </p:pic>
      <p:cxnSp>
        <p:nvCxnSpPr>
          <p:cNvPr id="368" name="Google Shape;368;p36"/>
          <p:cNvCxnSpPr/>
          <p:nvPr/>
        </p:nvCxnSpPr>
        <p:spPr>
          <a:xfrm flipH="1" rot="10800000">
            <a:off x="2748000" y="4669350"/>
            <a:ext cx="6396000" cy="4500"/>
          </a:xfrm>
          <a:prstGeom prst="straightConnector1">
            <a:avLst/>
          </a:prstGeom>
          <a:noFill/>
          <a:ln cap="flat" cmpd="sng" w="19050">
            <a:solidFill>
              <a:srgbClr val="822433"/>
            </a:solidFill>
            <a:prstDash val="solid"/>
            <a:round/>
            <a:headEnd len="med" w="med" type="none"/>
            <a:tailEnd len="med" w="med" type="none"/>
          </a:ln>
        </p:spPr>
      </p:cxnSp>
      <p:cxnSp>
        <p:nvCxnSpPr>
          <p:cNvPr id="369" name="Google Shape;369;p36"/>
          <p:cNvCxnSpPr/>
          <p:nvPr/>
        </p:nvCxnSpPr>
        <p:spPr>
          <a:xfrm flipH="1" rot="10800000">
            <a:off x="223375" y="245800"/>
            <a:ext cx="1692300" cy="737100"/>
          </a:xfrm>
          <a:prstGeom prst="bentConnector3">
            <a:avLst>
              <a:gd fmla="val 0" name="adj1"/>
            </a:avLst>
          </a:prstGeom>
          <a:noFill/>
          <a:ln cap="flat" cmpd="sng" w="38100">
            <a:solidFill>
              <a:srgbClr val="E9F1F8"/>
            </a:solidFill>
            <a:prstDash val="solid"/>
            <a:round/>
            <a:headEnd len="med" w="med" type="none"/>
            <a:tailEnd len="med" w="med" type="none"/>
          </a:ln>
        </p:spPr>
      </p:cxnSp>
      <p:sp>
        <p:nvSpPr>
          <p:cNvPr id="370" name="Google Shape;370;p36"/>
          <p:cNvSpPr txBox="1"/>
          <p:nvPr>
            <p:ph type="title"/>
          </p:nvPr>
        </p:nvSpPr>
        <p:spPr>
          <a:xfrm>
            <a:off x="311700" y="328025"/>
            <a:ext cx="80373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it" sz="3611">
                <a:solidFill>
                  <a:srgbClr val="434343"/>
                </a:solidFill>
                <a:latin typeface="Nunito"/>
                <a:ea typeface="Nunito"/>
                <a:cs typeface="Nunito"/>
                <a:sym typeface="Nunito"/>
              </a:rPr>
              <a:t>CosRec+</a:t>
            </a:r>
            <a:endParaRPr sz="3611">
              <a:solidFill>
                <a:srgbClr val="434343"/>
              </a:solidFill>
              <a:latin typeface="Nunito"/>
              <a:ea typeface="Nunito"/>
              <a:cs typeface="Nunito"/>
              <a:sym typeface="Nunito"/>
            </a:endParaRPr>
          </a:p>
        </p:txBody>
      </p:sp>
      <p:sp>
        <p:nvSpPr>
          <p:cNvPr id="371" name="Google Shape;371;p36"/>
          <p:cNvSpPr txBox="1"/>
          <p:nvPr/>
        </p:nvSpPr>
        <p:spPr>
          <a:xfrm>
            <a:off x="1008900" y="4774300"/>
            <a:ext cx="8037300" cy="3015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it" sz="1150">
                <a:solidFill>
                  <a:schemeClr val="dk2"/>
                </a:solidFill>
                <a:latin typeface="Lato"/>
                <a:ea typeface="Lato"/>
                <a:cs typeface="Lato"/>
                <a:sym typeface="Lato"/>
              </a:rPr>
              <a:t>Are Convolutional Sequential Recommender Systems Still Competitive? Introducing New Models and Insights</a:t>
            </a:r>
            <a:endParaRPr sz="1150">
              <a:solidFill>
                <a:schemeClr val="dk2"/>
              </a:solidFill>
              <a:latin typeface="Lato"/>
              <a:ea typeface="Lato"/>
              <a:cs typeface="Lato"/>
              <a:sym typeface="Lato"/>
            </a:endParaRPr>
          </a:p>
          <a:p>
            <a:pPr indent="0" lvl="0" marL="0" rtl="0" algn="l">
              <a:spcBef>
                <a:spcPts val="0"/>
              </a:spcBef>
              <a:spcAft>
                <a:spcPts val="0"/>
              </a:spcAft>
              <a:buNone/>
            </a:pPr>
            <a:r>
              <a:t/>
            </a:r>
            <a:endParaRPr sz="1150">
              <a:solidFill>
                <a:schemeClr val="dk2"/>
              </a:solidFill>
              <a:latin typeface="Lato"/>
              <a:ea typeface="Lato"/>
              <a:cs typeface="Lato"/>
              <a:sym typeface="Lato"/>
            </a:endParaRPr>
          </a:p>
          <a:p>
            <a:pPr indent="0" lvl="0" marL="0" rtl="0" algn="l">
              <a:spcBef>
                <a:spcPts val="0"/>
              </a:spcBef>
              <a:spcAft>
                <a:spcPts val="0"/>
              </a:spcAft>
              <a:buNone/>
            </a:pPr>
            <a:r>
              <a:t/>
            </a:r>
            <a:endParaRPr sz="1150">
              <a:solidFill>
                <a:schemeClr val="dk2"/>
              </a:solidFill>
              <a:latin typeface="Lato"/>
              <a:ea typeface="Lato"/>
              <a:cs typeface="Lato"/>
              <a:sym typeface="Lato"/>
            </a:endParaRPr>
          </a:p>
        </p:txBody>
      </p:sp>
      <p:sp>
        <p:nvSpPr>
          <p:cNvPr id="372" name="Google Shape;372;p36"/>
          <p:cNvSpPr txBox="1"/>
          <p:nvPr>
            <p:ph idx="12" type="sldNum"/>
          </p:nvPr>
        </p:nvSpPr>
        <p:spPr>
          <a:xfrm>
            <a:off x="8370448" y="0"/>
            <a:ext cx="6759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it"/>
              <a:t>‹#›</a:t>
            </a:fld>
            <a:endParaRPr/>
          </a:p>
        </p:txBody>
      </p:sp>
      <p:pic>
        <p:nvPicPr>
          <p:cNvPr id="373" name="Google Shape;373;p36" title="cosrec_plus-Photoroom.png"/>
          <p:cNvPicPr preferRelativeResize="0"/>
          <p:nvPr/>
        </p:nvPicPr>
        <p:blipFill>
          <a:blip r:embed="rId4">
            <a:alphaModFix/>
          </a:blip>
          <a:stretch>
            <a:fillRect/>
          </a:stretch>
        </p:blipFill>
        <p:spPr>
          <a:xfrm>
            <a:off x="0" y="1737625"/>
            <a:ext cx="5294450" cy="1367725"/>
          </a:xfrm>
          <a:prstGeom prst="rect">
            <a:avLst/>
          </a:prstGeom>
          <a:noFill/>
          <a:ln>
            <a:noFill/>
          </a:ln>
        </p:spPr>
      </p:pic>
      <p:sp>
        <p:nvSpPr>
          <p:cNvPr id="374" name="Google Shape;374;p36"/>
          <p:cNvSpPr txBox="1"/>
          <p:nvPr>
            <p:ph idx="1" type="body"/>
          </p:nvPr>
        </p:nvSpPr>
        <p:spPr>
          <a:xfrm>
            <a:off x="5370650" y="781275"/>
            <a:ext cx="3578700" cy="3500400"/>
          </a:xfrm>
          <a:prstGeom prst="rect">
            <a:avLst/>
          </a:prstGeom>
        </p:spPr>
        <p:txBody>
          <a:bodyPr anchorCtr="0" anchor="t" bIns="91425" lIns="91425" spcFirstLastPara="1" rIns="91425" wrap="square" tIns="91425">
            <a:noAutofit/>
          </a:bodyPr>
          <a:lstStyle/>
          <a:p>
            <a:pPr indent="-344805" lvl="0" marL="457200" rtl="0" algn="l">
              <a:lnSpc>
                <a:spcPct val="105000"/>
              </a:lnSpc>
              <a:spcBef>
                <a:spcPts val="0"/>
              </a:spcBef>
              <a:spcAft>
                <a:spcPts val="0"/>
              </a:spcAft>
              <a:buClr>
                <a:schemeClr val="dk1"/>
              </a:buClr>
              <a:buSzPts val="1830"/>
              <a:buFont typeface="Lato"/>
              <a:buChar char="●"/>
            </a:pPr>
            <a:r>
              <a:rPr lang="it" sz="1829">
                <a:solidFill>
                  <a:schemeClr val="dk1"/>
                </a:solidFill>
                <a:latin typeface="Lato"/>
                <a:ea typeface="Lato"/>
                <a:cs typeface="Lato"/>
                <a:sym typeface="Lato"/>
              </a:rPr>
              <a:t>We first apply left padding to each convolutional block.</a:t>
            </a:r>
            <a:endParaRPr sz="1829">
              <a:solidFill>
                <a:schemeClr val="dk1"/>
              </a:solidFill>
              <a:latin typeface="Lato"/>
              <a:ea typeface="Lato"/>
              <a:cs typeface="Lato"/>
              <a:sym typeface="Lato"/>
            </a:endParaRPr>
          </a:p>
          <a:p>
            <a:pPr indent="-344805" lvl="0" marL="457200" rtl="0" algn="l">
              <a:lnSpc>
                <a:spcPct val="105000"/>
              </a:lnSpc>
              <a:spcBef>
                <a:spcPts val="0"/>
              </a:spcBef>
              <a:spcAft>
                <a:spcPts val="0"/>
              </a:spcAft>
              <a:buClr>
                <a:schemeClr val="dk1"/>
              </a:buClr>
              <a:buSzPts val="1830"/>
              <a:buFont typeface="Lato"/>
              <a:buChar char="●"/>
            </a:pPr>
            <a:r>
              <a:rPr lang="it" sz="1829">
                <a:solidFill>
                  <a:schemeClr val="dk1"/>
                </a:solidFill>
                <a:latin typeface="Lato"/>
                <a:ea typeface="Lato"/>
                <a:cs typeface="Lato"/>
                <a:sym typeface="Lato"/>
              </a:rPr>
              <a:t>For average pooling, starting with the value in the first row and column corresponding to the earliest time step, compute the average of each possible square matrix that can be generated.</a:t>
            </a:r>
            <a:endParaRPr sz="1829">
              <a:solidFill>
                <a:schemeClr val="dk1"/>
              </a:solidFill>
              <a:latin typeface="Lato"/>
              <a:ea typeface="Lato"/>
              <a:cs typeface="Lato"/>
              <a:sym typeface="Lato"/>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8" name="Shape 378"/>
        <p:cNvGrpSpPr/>
        <p:nvPr/>
      </p:nvGrpSpPr>
      <p:grpSpPr>
        <a:xfrm>
          <a:off x="0" y="0"/>
          <a:ext cx="0" cy="0"/>
          <a:chOff x="0" y="0"/>
          <a:chExt cx="0" cy="0"/>
        </a:xfrm>
      </p:grpSpPr>
      <p:sp>
        <p:nvSpPr>
          <p:cNvPr id="379" name="Google Shape;379;p37"/>
          <p:cNvSpPr/>
          <p:nvPr/>
        </p:nvSpPr>
        <p:spPr>
          <a:xfrm>
            <a:off x="0" y="4199700"/>
            <a:ext cx="938100" cy="943800"/>
          </a:xfrm>
          <a:prstGeom prst="rtTriangle">
            <a:avLst/>
          </a:prstGeom>
          <a:solidFill>
            <a:srgbClr val="E7EDF3"/>
          </a:solidFill>
          <a:ln cap="flat" cmpd="sng" w="9525">
            <a:solidFill>
              <a:srgbClr val="E7EDF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80" name="Google Shape;380;p37"/>
          <p:cNvSpPr txBox="1"/>
          <p:nvPr>
            <p:ph type="title"/>
          </p:nvPr>
        </p:nvSpPr>
        <p:spPr>
          <a:xfrm>
            <a:off x="311700" y="328025"/>
            <a:ext cx="80373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it" sz="3611">
                <a:solidFill>
                  <a:srgbClr val="434343"/>
                </a:solidFill>
                <a:latin typeface="Nunito"/>
                <a:ea typeface="Nunito"/>
                <a:cs typeface="Nunito"/>
                <a:sym typeface="Nunito"/>
              </a:rPr>
              <a:t>Experimental setup</a:t>
            </a:r>
            <a:endParaRPr sz="3611">
              <a:solidFill>
                <a:srgbClr val="434343"/>
              </a:solidFill>
              <a:latin typeface="Nunito"/>
              <a:ea typeface="Nunito"/>
              <a:cs typeface="Nunito"/>
              <a:sym typeface="Nunito"/>
            </a:endParaRPr>
          </a:p>
        </p:txBody>
      </p:sp>
      <p:pic>
        <p:nvPicPr>
          <p:cNvPr id="381" name="Google Shape;381;p37"/>
          <p:cNvPicPr preferRelativeResize="0"/>
          <p:nvPr/>
        </p:nvPicPr>
        <p:blipFill rotWithShape="1">
          <a:blip r:embed="rId3">
            <a:alphaModFix/>
          </a:blip>
          <a:srcRect b="0" l="0" r="63913" t="0"/>
          <a:stretch/>
        </p:blipFill>
        <p:spPr>
          <a:xfrm>
            <a:off x="-150800" y="4499450"/>
            <a:ext cx="675748" cy="778099"/>
          </a:xfrm>
          <a:prstGeom prst="rect">
            <a:avLst/>
          </a:prstGeom>
          <a:noFill/>
          <a:ln>
            <a:noFill/>
          </a:ln>
        </p:spPr>
      </p:pic>
      <p:cxnSp>
        <p:nvCxnSpPr>
          <p:cNvPr id="382" name="Google Shape;382;p37"/>
          <p:cNvCxnSpPr/>
          <p:nvPr/>
        </p:nvCxnSpPr>
        <p:spPr>
          <a:xfrm flipH="1" rot="10800000">
            <a:off x="2748000" y="4669350"/>
            <a:ext cx="6396000" cy="4500"/>
          </a:xfrm>
          <a:prstGeom prst="straightConnector1">
            <a:avLst/>
          </a:prstGeom>
          <a:noFill/>
          <a:ln cap="flat" cmpd="sng" w="19050">
            <a:solidFill>
              <a:srgbClr val="822433"/>
            </a:solidFill>
            <a:prstDash val="solid"/>
            <a:round/>
            <a:headEnd len="med" w="med" type="none"/>
            <a:tailEnd len="med" w="med" type="none"/>
          </a:ln>
        </p:spPr>
      </p:cxnSp>
      <p:cxnSp>
        <p:nvCxnSpPr>
          <p:cNvPr id="383" name="Google Shape;383;p37"/>
          <p:cNvCxnSpPr/>
          <p:nvPr/>
        </p:nvCxnSpPr>
        <p:spPr>
          <a:xfrm flipH="1" rot="10800000">
            <a:off x="223375" y="245800"/>
            <a:ext cx="1692300" cy="737100"/>
          </a:xfrm>
          <a:prstGeom prst="bentConnector3">
            <a:avLst>
              <a:gd fmla="val 0" name="adj1"/>
            </a:avLst>
          </a:prstGeom>
          <a:noFill/>
          <a:ln cap="flat" cmpd="sng" w="38100">
            <a:solidFill>
              <a:srgbClr val="E9F1F8"/>
            </a:solidFill>
            <a:prstDash val="solid"/>
            <a:round/>
            <a:headEnd len="med" w="med" type="none"/>
            <a:tailEnd len="med" w="med" type="none"/>
          </a:ln>
        </p:spPr>
      </p:cxnSp>
      <p:cxnSp>
        <p:nvCxnSpPr>
          <p:cNvPr id="384" name="Google Shape;384;p37"/>
          <p:cNvCxnSpPr/>
          <p:nvPr/>
        </p:nvCxnSpPr>
        <p:spPr>
          <a:xfrm flipH="1" rot="10800000">
            <a:off x="7211450" y="414950"/>
            <a:ext cx="1692300" cy="737100"/>
          </a:xfrm>
          <a:prstGeom prst="bentConnector3">
            <a:avLst>
              <a:gd fmla="val 99897" name="adj1"/>
            </a:avLst>
          </a:prstGeom>
          <a:noFill/>
          <a:ln cap="flat" cmpd="sng" w="38100">
            <a:solidFill>
              <a:srgbClr val="E9F1F8"/>
            </a:solidFill>
            <a:prstDash val="solid"/>
            <a:round/>
            <a:headEnd len="med" w="med" type="none"/>
            <a:tailEnd len="med" w="med" type="none"/>
          </a:ln>
        </p:spPr>
      </p:cxnSp>
      <p:pic>
        <p:nvPicPr>
          <p:cNvPr id="385" name="Google Shape;385;p37"/>
          <p:cNvPicPr preferRelativeResize="0"/>
          <p:nvPr/>
        </p:nvPicPr>
        <p:blipFill>
          <a:blip r:embed="rId4">
            <a:alphaModFix/>
          </a:blip>
          <a:stretch>
            <a:fillRect/>
          </a:stretch>
        </p:blipFill>
        <p:spPr>
          <a:xfrm>
            <a:off x="475050" y="1291875"/>
            <a:ext cx="790575" cy="742950"/>
          </a:xfrm>
          <a:prstGeom prst="rect">
            <a:avLst/>
          </a:prstGeom>
          <a:noFill/>
          <a:ln>
            <a:noFill/>
          </a:ln>
        </p:spPr>
      </p:pic>
      <p:sp>
        <p:nvSpPr>
          <p:cNvPr id="386" name="Google Shape;386;p37"/>
          <p:cNvSpPr txBox="1"/>
          <p:nvPr/>
        </p:nvSpPr>
        <p:spPr>
          <a:xfrm>
            <a:off x="1198200" y="1447800"/>
            <a:ext cx="67476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it" sz="1800">
                <a:solidFill>
                  <a:schemeClr val="dk1"/>
                </a:solidFill>
                <a:latin typeface="Lato"/>
                <a:ea typeface="Lato"/>
                <a:cs typeface="Lato"/>
                <a:sym typeface="Lato"/>
              </a:rPr>
              <a:t>Dataset</a:t>
            </a:r>
            <a:r>
              <a:rPr lang="it" sz="1800">
                <a:solidFill>
                  <a:schemeClr val="dk1"/>
                </a:solidFill>
                <a:latin typeface="Lato"/>
                <a:ea typeface="Lato"/>
                <a:cs typeface="Lato"/>
                <a:sym typeface="Lato"/>
              </a:rPr>
              <a:t>: MovieLens 1M, Foursquare NYC and Foursquare TKY</a:t>
            </a:r>
            <a:endParaRPr sz="1800">
              <a:solidFill>
                <a:schemeClr val="dk1"/>
              </a:solidFill>
              <a:latin typeface="Lato"/>
              <a:ea typeface="Lato"/>
              <a:cs typeface="Lato"/>
              <a:sym typeface="Lato"/>
            </a:endParaRPr>
          </a:p>
        </p:txBody>
      </p:sp>
      <p:pic>
        <p:nvPicPr>
          <p:cNvPr id="387" name="Google Shape;387;p37"/>
          <p:cNvPicPr preferRelativeResize="0"/>
          <p:nvPr/>
        </p:nvPicPr>
        <p:blipFill>
          <a:blip r:embed="rId5">
            <a:alphaModFix/>
          </a:blip>
          <a:stretch>
            <a:fillRect/>
          </a:stretch>
        </p:blipFill>
        <p:spPr>
          <a:xfrm>
            <a:off x="524950" y="2121213"/>
            <a:ext cx="710625" cy="710625"/>
          </a:xfrm>
          <a:prstGeom prst="rect">
            <a:avLst/>
          </a:prstGeom>
          <a:noFill/>
          <a:ln>
            <a:noFill/>
          </a:ln>
        </p:spPr>
      </p:pic>
      <p:sp>
        <p:nvSpPr>
          <p:cNvPr id="388" name="Google Shape;388;p37"/>
          <p:cNvSpPr txBox="1"/>
          <p:nvPr/>
        </p:nvSpPr>
        <p:spPr>
          <a:xfrm>
            <a:off x="1235575" y="2260975"/>
            <a:ext cx="67476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it" sz="1800">
                <a:latin typeface="Lato"/>
                <a:ea typeface="Lato"/>
                <a:cs typeface="Lato"/>
                <a:sym typeface="Lato"/>
              </a:rPr>
              <a:t>Models</a:t>
            </a:r>
            <a:r>
              <a:rPr lang="it" sz="1800">
                <a:latin typeface="Lato"/>
                <a:ea typeface="Lato"/>
                <a:cs typeface="Lato"/>
                <a:sym typeface="Lato"/>
              </a:rPr>
              <a:t>: SASRec, Caser, CosRec, Caser+, CosRec+</a:t>
            </a:r>
            <a:endParaRPr sz="1800">
              <a:latin typeface="Lato"/>
              <a:ea typeface="Lato"/>
              <a:cs typeface="Lato"/>
              <a:sym typeface="Lato"/>
            </a:endParaRPr>
          </a:p>
        </p:txBody>
      </p:sp>
      <p:pic>
        <p:nvPicPr>
          <p:cNvPr id="389" name="Google Shape;389;p37"/>
          <p:cNvPicPr preferRelativeResize="0"/>
          <p:nvPr/>
        </p:nvPicPr>
        <p:blipFill>
          <a:blip r:embed="rId6">
            <a:alphaModFix/>
          </a:blip>
          <a:stretch>
            <a:fillRect/>
          </a:stretch>
        </p:blipFill>
        <p:spPr>
          <a:xfrm>
            <a:off x="524950" y="2916163"/>
            <a:ext cx="710625" cy="701959"/>
          </a:xfrm>
          <a:prstGeom prst="rect">
            <a:avLst/>
          </a:prstGeom>
          <a:noFill/>
          <a:ln>
            <a:noFill/>
          </a:ln>
        </p:spPr>
      </p:pic>
      <p:sp>
        <p:nvSpPr>
          <p:cNvPr id="390" name="Google Shape;390;p37"/>
          <p:cNvSpPr txBox="1"/>
          <p:nvPr/>
        </p:nvSpPr>
        <p:spPr>
          <a:xfrm>
            <a:off x="1235575" y="3028838"/>
            <a:ext cx="6747600" cy="677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it" sz="1800">
                <a:latin typeface="Lato"/>
                <a:ea typeface="Lato"/>
                <a:cs typeface="Lato"/>
                <a:sym typeface="Lato"/>
              </a:rPr>
              <a:t>Metrics</a:t>
            </a:r>
            <a:r>
              <a:rPr lang="it" sz="1800">
                <a:latin typeface="Lato"/>
                <a:ea typeface="Lato"/>
                <a:cs typeface="Lato"/>
                <a:sym typeface="Lato"/>
              </a:rPr>
              <a:t>: NDCG, Precision, Recall</a:t>
            </a:r>
            <a:endParaRPr sz="1800">
              <a:latin typeface="Lato"/>
              <a:ea typeface="Lato"/>
              <a:cs typeface="Lato"/>
              <a:sym typeface="Lato"/>
            </a:endParaRPr>
          </a:p>
          <a:p>
            <a:pPr indent="0" lvl="0" marL="0" rtl="0" algn="l">
              <a:spcBef>
                <a:spcPts val="0"/>
              </a:spcBef>
              <a:spcAft>
                <a:spcPts val="0"/>
              </a:spcAft>
              <a:buNone/>
            </a:pPr>
            <a:r>
              <a:t/>
            </a:r>
            <a:endParaRPr>
              <a:solidFill>
                <a:schemeClr val="dk1"/>
              </a:solidFill>
            </a:endParaRPr>
          </a:p>
        </p:txBody>
      </p:sp>
      <p:sp>
        <p:nvSpPr>
          <p:cNvPr id="391" name="Google Shape;391;p37"/>
          <p:cNvSpPr txBox="1"/>
          <p:nvPr/>
        </p:nvSpPr>
        <p:spPr>
          <a:xfrm>
            <a:off x="1008900" y="4774300"/>
            <a:ext cx="8037300" cy="3015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it" sz="1150">
                <a:solidFill>
                  <a:schemeClr val="dk2"/>
                </a:solidFill>
                <a:latin typeface="Lato"/>
                <a:ea typeface="Lato"/>
                <a:cs typeface="Lato"/>
                <a:sym typeface="Lato"/>
              </a:rPr>
              <a:t>Are Convolutional Sequential Recommender Systems Still Competitive? Introducing New Models and Insights</a:t>
            </a:r>
            <a:endParaRPr sz="1150">
              <a:solidFill>
                <a:schemeClr val="dk2"/>
              </a:solidFill>
              <a:latin typeface="Lato"/>
              <a:ea typeface="Lato"/>
              <a:cs typeface="Lato"/>
              <a:sym typeface="Lato"/>
            </a:endParaRPr>
          </a:p>
          <a:p>
            <a:pPr indent="0" lvl="0" marL="0" rtl="0" algn="l">
              <a:spcBef>
                <a:spcPts val="0"/>
              </a:spcBef>
              <a:spcAft>
                <a:spcPts val="0"/>
              </a:spcAft>
              <a:buNone/>
            </a:pPr>
            <a:r>
              <a:t/>
            </a:r>
            <a:endParaRPr sz="1150">
              <a:solidFill>
                <a:schemeClr val="dk2"/>
              </a:solidFill>
              <a:latin typeface="Lato"/>
              <a:ea typeface="Lato"/>
              <a:cs typeface="Lato"/>
              <a:sym typeface="Lato"/>
            </a:endParaRPr>
          </a:p>
          <a:p>
            <a:pPr indent="0" lvl="0" marL="0" rtl="0" algn="l">
              <a:spcBef>
                <a:spcPts val="0"/>
              </a:spcBef>
              <a:spcAft>
                <a:spcPts val="0"/>
              </a:spcAft>
              <a:buNone/>
            </a:pPr>
            <a:r>
              <a:t/>
            </a:r>
            <a:endParaRPr sz="1150">
              <a:solidFill>
                <a:schemeClr val="dk2"/>
              </a:solidFill>
              <a:latin typeface="Lato"/>
              <a:ea typeface="Lato"/>
              <a:cs typeface="Lato"/>
              <a:sym typeface="Lato"/>
            </a:endParaRPr>
          </a:p>
        </p:txBody>
      </p:sp>
      <p:sp>
        <p:nvSpPr>
          <p:cNvPr id="392" name="Google Shape;392;p37"/>
          <p:cNvSpPr txBox="1"/>
          <p:nvPr/>
        </p:nvSpPr>
        <p:spPr>
          <a:xfrm>
            <a:off x="1265625" y="3853900"/>
            <a:ext cx="3563100" cy="431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it" sz="1800">
                <a:solidFill>
                  <a:schemeClr val="dk1"/>
                </a:solidFill>
                <a:latin typeface="Lato"/>
                <a:ea typeface="Lato"/>
                <a:cs typeface="Lato"/>
                <a:sym typeface="Lato"/>
              </a:rPr>
              <a:t>Library</a:t>
            </a:r>
            <a:r>
              <a:rPr lang="it" sz="1800">
                <a:solidFill>
                  <a:schemeClr val="dk1"/>
                </a:solidFill>
                <a:latin typeface="Lato"/>
                <a:ea typeface="Lato"/>
                <a:cs typeface="Lato"/>
                <a:sym typeface="Lato"/>
              </a:rPr>
              <a:t>: EasyRec</a:t>
            </a:r>
            <a:endParaRPr sz="1800">
              <a:solidFill>
                <a:schemeClr val="dk1"/>
              </a:solidFill>
              <a:latin typeface="Lato"/>
              <a:ea typeface="Lato"/>
              <a:cs typeface="Lato"/>
              <a:sym typeface="Lato"/>
            </a:endParaRPr>
          </a:p>
        </p:txBody>
      </p:sp>
      <p:sp>
        <p:nvSpPr>
          <p:cNvPr id="393" name="Google Shape;393;p37"/>
          <p:cNvSpPr txBox="1"/>
          <p:nvPr>
            <p:ph idx="12" type="sldNum"/>
          </p:nvPr>
        </p:nvSpPr>
        <p:spPr>
          <a:xfrm>
            <a:off x="8370448" y="0"/>
            <a:ext cx="6759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it"/>
              <a:t>‹#›</a:t>
            </a:fld>
            <a:endParaRPr/>
          </a:p>
        </p:txBody>
      </p:sp>
      <p:pic>
        <p:nvPicPr>
          <p:cNvPr id="394" name="Google Shape;394;p37" title="output-onlinepngtools.png"/>
          <p:cNvPicPr preferRelativeResize="0"/>
          <p:nvPr/>
        </p:nvPicPr>
        <p:blipFill>
          <a:blip r:embed="rId7">
            <a:alphaModFix/>
          </a:blip>
          <a:stretch>
            <a:fillRect/>
          </a:stretch>
        </p:blipFill>
        <p:spPr>
          <a:xfrm>
            <a:off x="475057" y="3702480"/>
            <a:ext cx="675750" cy="82152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8" name="Shape 398"/>
        <p:cNvGrpSpPr/>
        <p:nvPr/>
      </p:nvGrpSpPr>
      <p:grpSpPr>
        <a:xfrm>
          <a:off x="0" y="0"/>
          <a:ext cx="0" cy="0"/>
          <a:chOff x="0" y="0"/>
          <a:chExt cx="0" cy="0"/>
        </a:xfrm>
      </p:grpSpPr>
      <p:sp>
        <p:nvSpPr>
          <p:cNvPr id="399" name="Google Shape;399;p38"/>
          <p:cNvSpPr/>
          <p:nvPr/>
        </p:nvSpPr>
        <p:spPr>
          <a:xfrm>
            <a:off x="0" y="4199700"/>
            <a:ext cx="938100" cy="943800"/>
          </a:xfrm>
          <a:prstGeom prst="rtTriangle">
            <a:avLst/>
          </a:prstGeom>
          <a:solidFill>
            <a:srgbClr val="E7EDF3"/>
          </a:solidFill>
          <a:ln cap="flat" cmpd="sng" w="9525">
            <a:solidFill>
              <a:srgbClr val="E7EDF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400" name="Google Shape;400;p38"/>
          <p:cNvPicPr preferRelativeResize="0"/>
          <p:nvPr/>
        </p:nvPicPr>
        <p:blipFill rotWithShape="1">
          <a:blip r:embed="rId3">
            <a:alphaModFix/>
          </a:blip>
          <a:srcRect b="0" l="0" r="63913" t="0"/>
          <a:stretch/>
        </p:blipFill>
        <p:spPr>
          <a:xfrm>
            <a:off x="-150800" y="4499450"/>
            <a:ext cx="675748" cy="778099"/>
          </a:xfrm>
          <a:prstGeom prst="rect">
            <a:avLst/>
          </a:prstGeom>
          <a:noFill/>
          <a:ln>
            <a:noFill/>
          </a:ln>
        </p:spPr>
      </p:pic>
      <p:cxnSp>
        <p:nvCxnSpPr>
          <p:cNvPr id="401" name="Google Shape;401;p38"/>
          <p:cNvCxnSpPr/>
          <p:nvPr/>
        </p:nvCxnSpPr>
        <p:spPr>
          <a:xfrm flipH="1" rot="10800000">
            <a:off x="2748000" y="4669350"/>
            <a:ext cx="6396000" cy="4500"/>
          </a:xfrm>
          <a:prstGeom prst="straightConnector1">
            <a:avLst/>
          </a:prstGeom>
          <a:noFill/>
          <a:ln cap="flat" cmpd="sng" w="19050">
            <a:solidFill>
              <a:srgbClr val="822433"/>
            </a:solidFill>
            <a:prstDash val="solid"/>
            <a:round/>
            <a:headEnd len="med" w="med" type="none"/>
            <a:tailEnd len="med" w="med" type="none"/>
          </a:ln>
        </p:spPr>
      </p:cxnSp>
      <p:cxnSp>
        <p:nvCxnSpPr>
          <p:cNvPr id="402" name="Google Shape;402;p38"/>
          <p:cNvCxnSpPr/>
          <p:nvPr/>
        </p:nvCxnSpPr>
        <p:spPr>
          <a:xfrm flipH="1" rot="10800000">
            <a:off x="223375" y="245800"/>
            <a:ext cx="1692300" cy="737100"/>
          </a:xfrm>
          <a:prstGeom prst="bentConnector3">
            <a:avLst>
              <a:gd fmla="val 0" name="adj1"/>
            </a:avLst>
          </a:prstGeom>
          <a:noFill/>
          <a:ln cap="flat" cmpd="sng" w="38100">
            <a:solidFill>
              <a:srgbClr val="E9F1F8"/>
            </a:solidFill>
            <a:prstDash val="solid"/>
            <a:round/>
            <a:headEnd len="med" w="med" type="none"/>
            <a:tailEnd len="med" w="med" type="none"/>
          </a:ln>
        </p:spPr>
      </p:cxnSp>
      <p:sp>
        <p:nvSpPr>
          <p:cNvPr id="403" name="Google Shape;403;p38"/>
          <p:cNvSpPr txBox="1"/>
          <p:nvPr>
            <p:ph type="title"/>
          </p:nvPr>
        </p:nvSpPr>
        <p:spPr>
          <a:xfrm>
            <a:off x="311700" y="328025"/>
            <a:ext cx="80373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it" sz="3611">
                <a:solidFill>
                  <a:srgbClr val="434343"/>
                </a:solidFill>
                <a:latin typeface="Nunito"/>
                <a:ea typeface="Nunito"/>
                <a:cs typeface="Nunito"/>
                <a:sym typeface="Nunito"/>
              </a:rPr>
              <a:t>Results</a:t>
            </a:r>
            <a:endParaRPr sz="3611">
              <a:solidFill>
                <a:srgbClr val="434343"/>
              </a:solidFill>
              <a:latin typeface="Nunito"/>
              <a:ea typeface="Nunito"/>
              <a:cs typeface="Nunito"/>
              <a:sym typeface="Nunito"/>
            </a:endParaRPr>
          </a:p>
        </p:txBody>
      </p:sp>
      <p:sp>
        <p:nvSpPr>
          <p:cNvPr id="404" name="Google Shape;404;p38"/>
          <p:cNvSpPr txBox="1"/>
          <p:nvPr/>
        </p:nvSpPr>
        <p:spPr>
          <a:xfrm>
            <a:off x="1008900" y="4774300"/>
            <a:ext cx="8037300" cy="3015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it" sz="1150">
                <a:solidFill>
                  <a:schemeClr val="dk2"/>
                </a:solidFill>
                <a:latin typeface="Lato"/>
                <a:ea typeface="Lato"/>
                <a:cs typeface="Lato"/>
                <a:sym typeface="Lato"/>
              </a:rPr>
              <a:t>Are Convolutional Sequential Recommender Systems Still Competitive? Introducing New Models and Insights</a:t>
            </a:r>
            <a:endParaRPr sz="1150">
              <a:solidFill>
                <a:schemeClr val="dk2"/>
              </a:solidFill>
              <a:latin typeface="Lato"/>
              <a:ea typeface="Lato"/>
              <a:cs typeface="Lato"/>
              <a:sym typeface="Lato"/>
            </a:endParaRPr>
          </a:p>
          <a:p>
            <a:pPr indent="0" lvl="0" marL="0" rtl="0" algn="l">
              <a:spcBef>
                <a:spcPts val="0"/>
              </a:spcBef>
              <a:spcAft>
                <a:spcPts val="0"/>
              </a:spcAft>
              <a:buNone/>
            </a:pPr>
            <a:r>
              <a:t/>
            </a:r>
            <a:endParaRPr sz="1150">
              <a:solidFill>
                <a:schemeClr val="dk2"/>
              </a:solidFill>
              <a:latin typeface="Lato"/>
              <a:ea typeface="Lato"/>
              <a:cs typeface="Lato"/>
              <a:sym typeface="Lato"/>
            </a:endParaRPr>
          </a:p>
          <a:p>
            <a:pPr indent="0" lvl="0" marL="0" rtl="0" algn="l">
              <a:spcBef>
                <a:spcPts val="0"/>
              </a:spcBef>
              <a:spcAft>
                <a:spcPts val="0"/>
              </a:spcAft>
              <a:buNone/>
            </a:pPr>
            <a:r>
              <a:t/>
            </a:r>
            <a:endParaRPr sz="1150">
              <a:solidFill>
                <a:schemeClr val="dk2"/>
              </a:solidFill>
              <a:latin typeface="Lato"/>
              <a:ea typeface="Lato"/>
              <a:cs typeface="Lato"/>
              <a:sym typeface="Lato"/>
            </a:endParaRPr>
          </a:p>
        </p:txBody>
      </p:sp>
      <p:sp>
        <p:nvSpPr>
          <p:cNvPr id="405" name="Google Shape;405;p38"/>
          <p:cNvSpPr txBox="1"/>
          <p:nvPr>
            <p:ph idx="12" type="sldNum"/>
          </p:nvPr>
        </p:nvSpPr>
        <p:spPr>
          <a:xfrm>
            <a:off x="8370448" y="0"/>
            <a:ext cx="6759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it"/>
              <a:t>‹#›</a:t>
            </a:fld>
            <a:endParaRPr/>
          </a:p>
        </p:txBody>
      </p:sp>
      <p:pic>
        <p:nvPicPr>
          <p:cNvPr id="406" name="Google Shape;406;p38" title="tabella_risultati.png"/>
          <p:cNvPicPr preferRelativeResize="0"/>
          <p:nvPr/>
        </p:nvPicPr>
        <p:blipFill>
          <a:blip r:embed="rId4">
            <a:alphaModFix/>
          </a:blip>
          <a:stretch>
            <a:fillRect/>
          </a:stretch>
        </p:blipFill>
        <p:spPr>
          <a:xfrm>
            <a:off x="223375" y="1103300"/>
            <a:ext cx="8834591" cy="3264700"/>
          </a:xfrm>
          <a:prstGeom prst="rect">
            <a:avLst/>
          </a:prstGeom>
          <a:noFill/>
          <a:ln>
            <a:noFill/>
          </a:ln>
        </p:spPr>
      </p:pic>
      <p:sp>
        <p:nvSpPr>
          <p:cNvPr id="407" name="Google Shape;407;p38"/>
          <p:cNvSpPr/>
          <p:nvPr/>
        </p:nvSpPr>
        <p:spPr>
          <a:xfrm>
            <a:off x="1211025" y="1980000"/>
            <a:ext cx="7511100" cy="177000"/>
          </a:xfrm>
          <a:prstGeom prst="rect">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08" name="Google Shape;408;p38"/>
          <p:cNvSpPr/>
          <p:nvPr/>
        </p:nvSpPr>
        <p:spPr>
          <a:xfrm>
            <a:off x="1211025" y="3981600"/>
            <a:ext cx="7511100" cy="177000"/>
          </a:xfrm>
          <a:prstGeom prst="rect">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2" name="Shape 412"/>
        <p:cNvGrpSpPr/>
        <p:nvPr/>
      </p:nvGrpSpPr>
      <p:grpSpPr>
        <a:xfrm>
          <a:off x="0" y="0"/>
          <a:ext cx="0" cy="0"/>
          <a:chOff x="0" y="0"/>
          <a:chExt cx="0" cy="0"/>
        </a:xfrm>
      </p:grpSpPr>
      <p:sp>
        <p:nvSpPr>
          <p:cNvPr id="413" name="Google Shape;413;p39"/>
          <p:cNvSpPr/>
          <p:nvPr/>
        </p:nvSpPr>
        <p:spPr>
          <a:xfrm>
            <a:off x="0" y="4199700"/>
            <a:ext cx="938100" cy="943800"/>
          </a:xfrm>
          <a:prstGeom prst="rtTriangle">
            <a:avLst/>
          </a:prstGeom>
          <a:solidFill>
            <a:srgbClr val="E7EDF3"/>
          </a:solidFill>
          <a:ln cap="flat" cmpd="sng" w="9525">
            <a:solidFill>
              <a:srgbClr val="E7EDF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414" name="Google Shape;414;p39"/>
          <p:cNvPicPr preferRelativeResize="0"/>
          <p:nvPr/>
        </p:nvPicPr>
        <p:blipFill rotWithShape="1">
          <a:blip r:embed="rId3">
            <a:alphaModFix/>
          </a:blip>
          <a:srcRect b="0" l="0" r="63913" t="0"/>
          <a:stretch/>
        </p:blipFill>
        <p:spPr>
          <a:xfrm>
            <a:off x="-150800" y="4499450"/>
            <a:ext cx="675748" cy="778099"/>
          </a:xfrm>
          <a:prstGeom prst="rect">
            <a:avLst/>
          </a:prstGeom>
          <a:noFill/>
          <a:ln>
            <a:noFill/>
          </a:ln>
        </p:spPr>
      </p:pic>
      <p:cxnSp>
        <p:nvCxnSpPr>
          <p:cNvPr id="415" name="Google Shape;415;p39"/>
          <p:cNvCxnSpPr/>
          <p:nvPr/>
        </p:nvCxnSpPr>
        <p:spPr>
          <a:xfrm flipH="1" rot="10800000">
            <a:off x="2748000" y="4669350"/>
            <a:ext cx="6396000" cy="4500"/>
          </a:xfrm>
          <a:prstGeom prst="straightConnector1">
            <a:avLst/>
          </a:prstGeom>
          <a:noFill/>
          <a:ln cap="flat" cmpd="sng" w="19050">
            <a:solidFill>
              <a:srgbClr val="822433"/>
            </a:solidFill>
            <a:prstDash val="solid"/>
            <a:round/>
            <a:headEnd len="med" w="med" type="none"/>
            <a:tailEnd len="med" w="med" type="none"/>
          </a:ln>
        </p:spPr>
      </p:cxnSp>
      <p:cxnSp>
        <p:nvCxnSpPr>
          <p:cNvPr id="416" name="Google Shape;416;p39"/>
          <p:cNvCxnSpPr/>
          <p:nvPr/>
        </p:nvCxnSpPr>
        <p:spPr>
          <a:xfrm flipH="1" rot="10800000">
            <a:off x="223375" y="245800"/>
            <a:ext cx="1692300" cy="737100"/>
          </a:xfrm>
          <a:prstGeom prst="bentConnector3">
            <a:avLst>
              <a:gd fmla="val 0" name="adj1"/>
            </a:avLst>
          </a:prstGeom>
          <a:noFill/>
          <a:ln cap="flat" cmpd="sng" w="38100">
            <a:solidFill>
              <a:srgbClr val="E9F1F8"/>
            </a:solidFill>
            <a:prstDash val="solid"/>
            <a:round/>
            <a:headEnd len="med" w="med" type="none"/>
            <a:tailEnd len="med" w="med" type="none"/>
          </a:ln>
        </p:spPr>
      </p:cxnSp>
      <p:sp>
        <p:nvSpPr>
          <p:cNvPr id="417" name="Google Shape;417;p39"/>
          <p:cNvSpPr txBox="1"/>
          <p:nvPr>
            <p:ph type="title"/>
          </p:nvPr>
        </p:nvSpPr>
        <p:spPr>
          <a:xfrm>
            <a:off x="311700" y="328025"/>
            <a:ext cx="80373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it" sz="3611">
                <a:solidFill>
                  <a:srgbClr val="434343"/>
                </a:solidFill>
                <a:latin typeface="Nunito"/>
                <a:ea typeface="Nunito"/>
                <a:cs typeface="Nunito"/>
                <a:sym typeface="Nunito"/>
              </a:rPr>
              <a:t>Results - MovieLens</a:t>
            </a:r>
            <a:endParaRPr sz="3611">
              <a:solidFill>
                <a:srgbClr val="434343"/>
              </a:solidFill>
              <a:latin typeface="Nunito"/>
              <a:ea typeface="Nunito"/>
              <a:cs typeface="Nunito"/>
              <a:sym typeface="Nunito"/>
            </a:endParaRPr>
          </a:p>
        </p:txBody>
      </p:sp>
      <p:sp>
        <p:nvSpPr>
          <p:cNvPr id="418" name="Google Shape;418;p39"/>
          <p:cNvSpPr txBox="1"/>
          <p:nvPr/>
        </p:nvSpPr>
        <p:spPr>
          <a:xfrm>
            <a:off x="1008900" y="4774300"/>
            <a:ext cx="8037300" cy="3015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it" sz="1150">
                <a:solidFill>
                  <a:schemeClr val="dk2"/>
                </a:solidFill>
                <a:latin typeface="Lato"/>
                <a:ea typeface="Lato"/>
                <a:cs typeface="Lato"/>
                <a:sym typeface="Lato"/>
              </a:rPr>
              <a:t>Are Convolutional Sequential Recommender Systems Still Competitive? Introducing New Models and Insights</a:t>
            </a:r>
            <a:endParaRPr sz="1150">
              <a:solidFill>
                <a:schemeClr val="dk2"/>
              </a:solidFill>
              <a:latin typeface="Lato"/>
              <a:ea typeface="Lato"/>
              <a:cs typeface="Lato"/>
              <a:sym typeface="Lato"/>
            </a:endParaRPr>
          </a:p>
          <a:p>
            <a:pPr indent="0" lvl="0" marL="0" rtl="0" algn="l">
              <a:spcBef>
                <a:spcPts val="0"/>
              </a:spcBef>
              <a:spcAft>
                <a:spcPts val="0"/>
              </a:spcAft>
              <a:buNone/>
            </a:pPr>
            <a:r>
              <a:t/>
            </a:r>
            <a:endParaRPr sz="1150">
              <a:solidFill>
                <a:schemeClr val="dk2"/>
              </a:solidFill>
              <a:latin typeface="Lato"/>
              <a:ea typeface="Lato"/>
              <a:cs typeface="Lato"/>
              <a:sym typeface="Lato"/>
            </a:endParaRPr>
          </a:p>
          <a:p>
            <a:pPr indent="0" lvl="0" marL="0" rtl="0" algn="l">
              <a:spcBef>
                <a:spcPts val="0"/>
              </a:spcBef>
              <a:spcAft>
                <a:spcPts val="0"/>
              </a:spcAft>
              <a:buNone/>
            </a:pPr>
            <a:r>
              <a:t/>
            </a:r>
            <a:endParaRPr sz="1150">
              <a:solidFill>
                <a:schemeClr val="dk2"/>
              </a:solidFill>
              <a:latin typeface="Lato"/>
              <a:ea typeface="Lato"/>
              <a:cs typeface="Lato"/>
              <a:sym typeface="Lato"/>
            </a:endParaRPr>
          </a:p>
        </p:txBody>
      </p:sp>
      <p:sp>
        <p:nvSpPr>
          <p:cNvPr id="419" name="Google Shape;419;p39"/>
          <p:cNvSpPr txBox="1"/>
          <p:nvPr>
            <p:ph idx="12" type="sldNum"/>
          </p:nvPr>
        </p:nvSpPr>
        <p:spPr>
          <a:xfrm>
            <a:off x="8370448" y="0"/>
            <a:ext cx="6759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it"/>
              <a:t>‹#›</a:t>
            </a:fld>
            <a:endParaRPr/>
          </a:p>
        </p:txBody>
      </p:sp>
      <p:pic>
        <p:nvPicPr>
          <p:cNvPr id="420" name="Google Shape;420;p39" title="Screenshot 2025-06-14 at 15.31.25.png"/>
          <p:cNvPicPr preferRelativeResize="0"/>
          <p:nvPr/>
        </p:nvPicPr>
        <p:blipFill>
          <a:blip r:embed="rId4">
            <a:alphaModFix/>
          </a:blip>
          <a:stretch>
            <a:fillRect/>
          </a:stretch>
        </p:blipFill>
        <p:spPr>
          <a:xfrm>
            <a:off x="87275" y="1425450"/>
            <a:ext cx="6580411" cy="2310150"/>
          </a:xfrm>
          <a:prstGeom prst="rect">
            <a:avLst/>
          </a:prstGeom>
          <a:noFill/>
          <a:ln>
            <a:noFill/>
          </a:ln>
        </p:spPr>
      </p:pic>
      <p:sp>
        <p:nvSpPr>
          <p:cNvPr id="421" name="Google Shape;421;p39"/>
          <p:cNvSpPr txBox="1"/>
          <p:nvPr>
            <p:ph idx="1" type="body"/>
          </p:nvPr>
        </p:nvSpPr>
        <p:spPr>
          <a:xfrm>
            <a:off x="6619375" y="900725"/>
            <a:ext cx="2524500" cy="3500400"/>
          </a:xfrm>
          <a:prstGeom prst="rect">
            <a:avLst/>
          </a:prstGeom>
        </p:spPr>
        <p:txBody>
          <a:bodyPr anchorCtr="0" anchor="t" bIns="91425" lIns="91425" spcFirstLastPara="1" rIns="91425" wrap="square" tIns="91425">
            <a:noAutofit/>
          </a:bodyPr>
          <a:lstStyle/>
          <a:p>
            <a:pPr indent="0" lvl="0" marL="0" rtl="0" algn="l">
              <a:lnSpc>
                <a:spcPct val="105000"/>
              </a:lnSpc>
              <a:spcBef>
                <a:spcPts val="0"/>
              </a:spcBef>
              <a:spcAft>
                <a:spcPts val="1200"/>
              </a:spcAft>
              <a:buNone/>
            </a:pPr>
            <a:r>
              <a:rPr lang="it" sz="1829">
                <a:solidFill>
                  <a:schemeClr val="dk1"/>
                </a:solidFill>
                <a:latin typeface="Lato"/>
                <a:ea typeface="Lato"/>
                <a:cs typeface="Lato"/>
                <a:sym typeface="Lato"/>
              </a:rPr>
              <a:t>Test performance between the original and improved Caser architectures on the left. During training, the improved architectures outperform their corresponding counterparts.</a:t>
            </a:r>
            <a:endParaRPr sz="1829">
              <a:solidFill>
                <a:schemeClr val="dk1"/>
              </a:solidFill>
              <a:latin typeface="Lato"/>
              <a:ea typeface="Lato"/>
              <a:cs typeface="Lato"/>
              <a:sym typeface="Lato"/>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5" name="Shape 425"/>
        <p:cNvGrpSpPr/>
        <p:nvPr/>
      </p:nvGrpSpPr>
      <p:grpSpPr>
        <a:xfrm>
          <a:off x="0" y="0"/>
          <a:ext cx="0" cy="0"/>
          <a:chOff x="0" y="0"/>
          <a:chExt cx="0" cy="0"/>
        </a:xfrm>
      </p:grpSpPr>
      <p:sp>
        <p:nvSpPr>
          <p:cNvPr id="426" name="Google Shape;426;p40"/>
          <p:cNvSpPr/>
          <p:nvPr/>
        </p:nvSpPr>
        <p:spPr>
          <a:xfrm>
            <a:off x="0" y="4199700"/>
            <a:ext cx="938100" cy="943800"/>
          </a:xfrm>
          <a:prstGeom prst="rtTriangle">
            <a:avLst/>
          </a:prstGeom>
          <a:solidFill>
            <a:srgbClr val="E7EDF3"/>
          </a:solidFill>
          <a:ln cap="flat" cmpd="sng" w="9525">
            <a:solidFill>
              <a:srgbClr val="E7EDF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427" name="Google Shape;427;p40"/>
          <p:cNvPicPr preferRelativeResize="0"/>
          <p:nvPr/>
        </p:nvPicPr>
        <p:blipFill rotWithShape="1">
          <a:blip r:embed="rId3">
            <a:alphaModFix/>
          </a:blip>
          <a:srcRect b="0" l="0" r="63913" t="0"/>
          <a:stretch/>
        </p:blipFill>
        <p:spPr>
          <a:xfrm>
            <a:off x="-150800" y="4499450"/>
            <a:ext cx="675748" cy="778099"/>
          </a:xfrm>
          <a:prstGeom prst="rect">
            <a:avLst/>
          </a:prstGeom>
          <a:noFill/>
          <a:ln>
            <a:noFill/>
          </a:ln>
        </p:spPr>
      </p:pic>
      <p:cxnSp>
        <p:nvCxnSpPr>
          <p:cNvPr id="428" name="Google Shape;428;p40"/>
          <p:cNvCxnSpPr/>
          <p:nvPr/>
        </p:nvCxnSpPr>
        <p:spPr>
          <a:xfrm flipH="1" rot="10800000">
            <a:off x="2748000" y="4669350"/>
            <a:ext cx="6396000" cy="4500"/>
          </a:xfrm>
          <a:prstGeom prst="straightConnector1">
            <a:avLst/>
          </a:prstGeom>
          <a:noFill/>
          <a:ln cap="flat" cmpd="sng" w="19050">
            <a:solidFill>
              <a:srgbClr val="822433"/>
            </a:solidFill>
            <a:prstDash val="solid"/>
            <a:round/>
            <a:headEnd len="med" w="med" type="none"/>
            <a:tailEnd len="med" w="med" type="none"/>
          </a:ln>
        </p:spPr>
      </p:cxnSp>
      <p:cxnSp>
        <p:nvCxnSpPr>
          <p:cNvPr id="429" name="Google Shape;429;p40"/>
          <p:cNvCxnSpPr/>
          <p:nvPr/>
        </p:nvCxnSpPr>
        <p:spPr>
          <a:xfrm flipH="1" rot="10800000">
            <a:off x="223375" y="245800"/>
            <a:ext cx="1692300" cy="737100"/>
          </a:xfrm>
          <a:prstGeom prst="bentConnector3">
            <a:avLst>
              <a:gd fmla="val 0" name="adj1"/>
            </a:avLst>
          </a:prstGeom>
          <a:noFill/>
          <a:ln cap="flat" cmpd="sng" w="38100">
            <a:solidFill>
              <a:srgbClr val="E9F1F8"/>
            </a:solidFill>
            <a:prstDash val="solid"/>
            <a:round/>
            <a:headEnd len="med" w="med" type="none"/>
            <a:tailEnd len="med" w="med" type="none"/>
          </a:ln>
        </p:spPr>
      </p:cxnSp>
      <p:sp>
        <p:nvSpPr>
          <p:cNvPr id="430" name="Google Shape;430;p40"/>
          <p:cNvSpPr txBox="1"/>
          <p:nvPr>
            <p:ph type="title"/>
          </p:nvPr>
        </p:nvSpPr>
        <p:spPr>
          <a:xfrm>
            <a:off x="311700" y="328025"/>
            <a:ext cx="80373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it" sz="3611">
                <a:solidFill>
                  <a:srgbClr val="434343"/>
                </a:solidFill>
                <a:latin typeface="Nunito"/>
                <a:ea typeface="Nunito"/>
                <a:cs typeface="Nunito"/>
                <a:sym typeface="Nunito"/>
              </a:rPr>
              <a:t>Results</a:t>
            </a:r>
            <a:endParaRPr sz="3611">
              <a:solidFill>
                <a:srgbClr val="434343"/>
              </a:solidFill>
              <a:latin typeface="Nunito"/>
              <a:ea typeface="Nunito"/>
              <a:cs typeface="Nunito"/>
              <a:sym typeface="Nunito"/>
            </a:endParaRPr>
          </a:p>
        </p:txBody>
      </p:sp>
      <p:sp>
        <p:nvSpPr>
          <p:cNvPr id="431" name="Google Shape;431;p40"/>
          <p:cNvSpPr txBox="1"/>
          <p:nvPr/>
        </p:nvSpPr>
        <p:spPr>
          <a:xfrm>
            <a:off x="1008900" y="4774300"/>
            <a:ext cx="8037300" cy="3015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it" sz="1150">
                <a:solidFill>
                  <a:schemeClr val="dk2"/>
                </a:solidFill>
                <a:latin typeface="Lato"/>
                <a:ea typeface="Lato"/>
                <a:cs typeface="Lato"/>
                <a:sym typeface="Lato"/>
              </a:rPr>
              <a:t>Are Convolutional Sequential Recommender Systems Still Competitive? Introducing New Models and Insights</a:t>
            </a:r>
            <a:endParaRPr sz="1150">
              <a:solidFill>
                <a:schemeClr val="dk2"/>
              </a:solidFill>
              <a:latin typeface="Lato"/>
              <a:ea typeface="Lato"/>
              <a:cs typeface="Lato"/>
              <a:sym typeface="Lato"/>
            </a:endParaRPr>
          </a:p>
          <a:p>
            <a:pPr indent="0" lvl="0" marL="0" rtl="0" algn="l">
              <a:spcBef>
                <a:spcPts val="0"/>
              </a:spcBef>
              <a:spcAft>
                <a:spcPts val="0"/>
              </a:spcAft>
              <a:buNone/>
            </a:pPr>
            <a:r>
              <a:t/>
            </a:r>
            <a:endParaRPr sz="1150">
              <a:solidFill>
                <a:schemeClr val="dk2"/>
              </a:solidFill>
              <a:latin typeface="Lato"/>
              <a:ea typeface="Lato"/>
              <a:cs typeface="Lato"/>
              <a:sym typeface="Lato"/>
            </a:endParaRPr>
          </a:p>
          <a:p>
            <a:pPr indent="0" lvl="0" marL="0" rtl="0" algn="l">
              <a:spcBef>
                <a:spcPts val="0"/>
              </a:spcBef>
              <a:spcAft>
                <a:spcPts val="0"/>
              </a:spcAft>
              <a:buNone/>
            </a:pPr>
            <a:r>
              <a:t/>
            </a:r>
            <a:endParaRPr sz="1150">
              <a:solidFill>
                <a:schemeClr val="dk2"/>
              </a:solidFill>
              <a:latin typeface="Lato"/>
              <a:ea typeface="Lato"/>
              <a:cs typeface="Lato"/>
              <a:sym typeface="Lato"/>
            </a:endParaRPr>
          </a:p>
        </p:txBody>
      </p:sp>
      <p:sp>
        <p:nvSpPr>
          <p:cNvPr id="432" name="Google Shape;432;p40"/>
          <p:cNvSpPr txBox="1"/>
          <p:nvPr>
            <p:ph idx="12" type="sldNum"/>
          </p:nvPr>
        </p:nvSpPr>
        <p:spPr>
          <a:xfrm>
            <a:off x="8370448" y="0"/>
            <a:ext cx="6759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it"/>
              <a:t>‹#›</a:t>
            </a:fld>
            <a:endParaRPr/>
          </a:p>
        </p:txBody>
      </p:sp>
      <p:pic>
        <p:nvPicPr>
          <p:cNvPr id="433" name="Google Shape;433;p40" title="Screenshot 2025-06-14 at 15.29.24.png"/>
          <p:cNvPicPr preferRelativeResize="0"/>
          <p:nvPr/>
        </p:nvPicPr>
        <p:blipFill rotWithShape="1">
          <a:blip r:embed="rId4">
            <a:alphaModFix/>
          </a:blip>
          <a:srcRect b="758" l="0" r="0" t="768"/>
          <a:stretch/>
        </p:blipFill>
        <p:spPr>
          <a:xfrm>
            <a:off x="128875" y="1369275"/>
            <a:ext cx="6396000" cy="2245411"/>
          </a:xfrm>
          <a:prstGeom prst="rect">
            <a:avLst/>
          </a:prstGeom>
          <a:noFill/>
          <a:ln>
            <a:noFill/>
          </a:ln>
        </p:spPr>
      </p:pic>
      <p:sp>
        <p:nvSpPr>
          <p:cNvPr id="434" name="Google Shape;434;p40"/>
          <p:cNvSpPr txBox="1"/>
          <p:nvPr/>
        </p:nvSpPr>
        <p:spPr>
          <a:xfrm>
            <a:off x="6524875" y="1077875"/>
            <a:ext cx="2371500" cy="2536800"/>
          </a:xfrm>
          <a:prstGeom prst="rect">
            <a:avLst/>
          </a:prstGeom>
          <a:noFill/>
          <a:ln>
            <a:noFill/>
          </a:ln>
        </p:spPr>
        <p:txBody>
          <a:bodyPr anchorCtr="0" anchor="t" bIns="91425" lIns="91425" spcFirstLastPara="1" rIns="91425" wrap="square" tIns="91425">
            <a:spAutoFit/>
          </a:bodyPr>
          <a:lstStyle/>
          <a:p>
            <a:pPr indent="0" lvl="0" marL="0" rtl="0" algn="l">
              <a:lnSpc>
                <a:spcPct val="105000"/>
              </a:lnSpc>
              <a:spcBef>
                <a:spcPts val="0"/>
              </a:spcBef>
              <a:spcAft>
                <a:spcPts val="1200"/>
              </a:spcAft>
              <a:buNone/>
            </a:pPr>
            <a:r>
              <a:rPr lang="it" sz="1829">
                <a:solidFill>
                  <a:schemeClr val="dk1"/>
                </a:solidFill>
                <a:latin typeface="Lato"/>
                <a:ea typeface="Lato"/>
                <a:cs typeface="Lato"/>
                <a:sym typeface="Lato"/>
              </a:rPr>
              <a:t>On the right, same plot but with CosRec and the addition of SASRec. Our models remain competitive even in low-resource settings w.r.t. SASRec.</a:t>
            </a:r>
            <a:endParaRPr sz="1829">
              <a:solidFill>
                <a:schemeClr val="dk1"/>
              </a:solidFill>
              <a:latin typeface="Lato"/>
              <a:ea typeface="Lato"/>
              <a:cs typeface="Lato"/>
              <a:sym typeface="Lato"/>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8" name="Shape 438"/>
        <p:cNvGrpSpPr/>
        <p:nvPr/>
      </p:nvGrpSpPr>
      <p:grpSpPr>
        <a:xfrm>
          <a:off x="0" y="0"/>
          <a:ext cx="0" cy="0"/>
          <a:chOff x="0" y="0"/>
          <a:chExt cx="0" cy="0"/>
        </a:xfrm>
      </p:grpSpPr>
      <p:sp>
        <p:nvSpPr>
          <p:cNvPr id="439" name="Google Shape;439;p41"/>
          <p:cNvSpPr/>
          <p:nvPr/>
        </p:nvSpPr>
        <p:spPr>
          <a:xfrm>
            <a:off x="-44675" y="-19500"/>
            <a:ext cx="4308300" cy="5182500"/>
          </a:xfrm>
          <a:prstGeom prst="rect">
            <a:avLst/>
          </a:prstGeom>
          <a:solidFill>
            <a:srgbClr val="E7EDF3">
              <a:alpha val="40250"/>
            </a:srgbClr>
          </a:solidFill>
          <a:ln cap="flat" cmpd="sng" w="9525">
            <a:solidFill>
              <a:srgbClr val="E7EDF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40" name="Google Shape;440;p41"/>
          <p:cNvSpPr/>
          <p:nvPr/>
        </p:nvSpPr>
        <p:spPr>
          <a:xfrm>
            <a:off x="0" y="4199700"/>
            <a:ext cx="938100" cy="943800"/>
          </a:xfrm>
          <a:prstGeom prst="rtTriangle">
            <a:avLst/>
          </a:prstGeom>
          <a:solidFill>
            <a:srgbClr val="E7EDF3"/>
          </a:solidFill>
          <a:ln cap="flat" cmpd="sng" w="9525">
            <a:solidFill>
              <a:srgbClr val="E7EDF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441" name="Google Shape;441;p41"/>
          <p:cNvPicPr preferRelativeResize="0"/>
          <p:nvPr/>
        </p:nvPicPr>
        <p:blipFill rotWithShape="1">
          <a:blip r:embed="rId3">
            <a:alphaModFix/>
          </a:blip>
          <a:srcRect b="0" l="0" r="63913" t="0"/>
          <a:stretch/>
        </p:blipFill>
        <p:spPr>
          <a:xfrm>
            <a:off x="-150800" y="4499450"/>
            <a:ext cx="675748" cy="778099"/>
          </a:xfrm>
          <a:prstGeom prst="rect">
            <a:avLst/>
          </a:prstGeom>
          <a:noFill/>
          <a:ln>
            <a:noFill/>
          </a:ln>
        </p:spPr>
      </p:pic>
      <p:cxnSp>
        <p:nvCxnSpPr>
          <p:cNvPr id="442" name="Google Shape;442;p41"/>
          <p:cNvCxnSpPr/>
          <p:nvPr/>
        </p:nvCxnSpPr>
        <p:spPr>
          <a:xfrm flipH="1" rot="10800000">
            <a:off x="5701975" y="4669350"/>
            <a:ext cx="3441900" cy="16200"/>
          </a:xfrm>
          <a:prstGeom prst="straightConnector1">
            <a:avLst/>
          </a:prstGeom>
          <a:noFill/>
          <a:ln cap="flat" cmpd="sng" w="19050">
            <a:solidFill>
              <a:srgbClr val="822433"/>
            </a:solidFill>
            <a:prstDash val="solid"/>
            <a:round/>
            <a:headEnd len="med" w="med" type="none"/>
            <a:tailEnd len="med" w="med" type="none"/>
          </a:ln>
        </p:spPr>
      </p:cxnSp>
      <p:sp>
        <p:nvSpPr>
          <p:cNvPr id="443" name="Google Shape;443;p41"/>
          <p:cNvSpPr txBox="1"/>
          <p:nvPr/>
        </p:nvSpPr>
        <p:spPr>
          <a:xfrm>
            <a:off x="670725" y="2509325"/>
            <a:ext cx="3592800" cy="1046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a:solidFill>
                  <a:schemeClr val="dk1"/>
                </a:solidFill>
                <a:latin typeface="Lato"/>
                <a:ea typeface="Lato"/>
                <a:cs typeface="Lato"/>
                <a:sym typeface="Lato"/>
              </a:rPr>
              <a:t>This work showed that a modification</a:t>
            </a:r>
            <a:endParaRPr>
              <a:solidFill>
                <a:schemeClr val="dk1"/>
              </a:solidFill>
              <a:latin typeface="Lato"/>
              <a:ea typeface="Lato"/>
              <a:cs typeface="Lato"/>
              <a:sym typeface="Lato"/>
            </a:endParaRPr>
          </a:p>
          <a:p>
            <a:pPr indent="0" lvl="0" marL="0" rtl="0" algn="l">
              <a:spcBef>
                <a:spcPts val="0"/>
              </a:spcBef>
              <a:spcAft>
                <a:spcPts val="0"/>
              </a:spcAft>
              <a:buClr>
                <a:schemeClr val="dk1"/>
              </a:buClr>
              <a:buSzPts val="1100"/>
              <a:buFont typeface="Arial"/>
              <a:buNone/>
            </a:pPr>
            <a:r>
              <a:rPr lang="it">
                <a:solidFill>
                  <a:schemeClr val="dk1"/>
                </a:solidFill>
                <a:latin typeface="Lato"/>
                <a:ea typeface="Lato"/>
                <a:cs typeface="Lato"/>
                <a:sym typeface="Lato"/>
              </a:rPr>
              <a:t>of convolutional-based models can greatly boosts their recommendation performance.</a:t>
            </a:r>
            <a:endParaRPr>
              <a:solidFill>
                <a:schemeClr val="dk1"/>
              </a:solidFill>
              <a:latin typeface="Lato"/>
              <a:ea typeface="Lato"/>
              <a:cs typeface="Lato"/>
              <a:sym typeface="Lato"/>
            </a:endParaRPr>
          </a:p>
          <a:p>
            <a:pPr indent="0" lvl="0" marL="0" rtl="0" algn="l">
              <a:spcBef>
                <a:spcPts val="0"/>
              </a:spcBef>
              <a:spcAft>
                <a:spcPts val="0"/>
              </a:spcAft>
              <a:buNone/>
            </a:pPr>
            <a:r>
              <a:t/>
            </a:r>
            <a:endParaRPr>
              <a:solidFill>
                <a:schemeClr val="dk1"/>
              </a:solidFill>
              <a:latin typeface="Lato"/>
              <a:ea typeface="Lato"/>
              <a:cs typeface="Lato"/>
              <a:sym typeface="Lato"/>
            </a:endParaRPr>
          </a:p>
        </p:txBody>
      </p:sp>
      <p:sp>
        <p:nvSpPr>
          <p:cNvPr id="444" name="Google Shape;444;p41"/>
          <p:cNvSpPr txBox="1"/>
          <p:nvPr/>
        </p:nvSpPr>
        <p:spPr>
          <a:xfrm>
            <a:off x="691738" y="3313725"/>
            <a:ext cx="3648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solidFill>
                <a:schemeClr val="dk2"/>
              </a:solidFill>
            </a:endParaRPr>
          </a:p>
        </p:txBody>
      </p:sp>
      <p:sp>
        <p:nvSpPr>
          <p:cNvPr id="445" name="Google Shape;445;p41"/>
          <p:cNvSpPr txBox="1"/>
          <p:nvPr/>
        </p:nvSpPr>
        <p:spPr>
          <a:xfrm>
            <a:off x="703375" y="3512200"/>
            <a:ext cx="3274800" cy="1262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t">
                <a:solidFill>
                  <a:schemeClr val="dk1"/>
                </a:solidFill>
                <a:latin typeface="Lato"/>
                <a:ea typeface="Lato"/>
                <a:cs typeface="Lato"/>
                <a:sym typeface="Lato"/>
              </a:rPr>
              <a:t>In future work we plan to perform a more in-depth analysis of convolutionals recommenders and how they can be improved.</a:t>
            </a:r>
            <a:endParaRPr>
              <a:solidFill>
                <a:schemeClr val="dk1"/>
              </a:solidFill>
              <a:latin typeface="Lato"/>
              <a:ea typeface="Lato"/>
              <a:cs typeface="Lato"/>
              <a:sym typeface="Lato"/>
            </a:endParaRPr>
          </a:p>
          <a:p>
            <a:pPr indent="0" lvl="0" marL="0" rtl="0" algn="l">
              <a:spcBef>
                <a:spcPts val="0"/>
              </a:spcBef>
              <a:spcAft>
                <a:spcPts val="0"/>
              </a:spcAft>
              <a:buNone/>
            </a:pPr>
            <a:r>
              <a:t/>
            </a:r>
            <a:endParaRPr>
              <a:solidFill>
                <a:schemeClr val="dk1"/>
              </a:solidFill>
              <a:latin typeface="Lato"/>
              <a:ea typeface="Lato"/>
              <a:cs typeface="Lato"/>
              <a:sym typeface="Lato"/>
            </a:endParaRPr>
          </a:p>
        </p:txBody>
      </p:sp>
      <p:pic>
        <p:nvPicPr>
          <p:cNvPr id="446" name="Google Shape;446;p41"/>
          <p:cNvPicPr preferRelativeResize="0"/>
          <p:nvPr/>
        </p:nvPicPr>
        <p:blipFill>
          <a:blip r:embed="rId4">
            <a:alphaModFix/>
          </a:blip>
          <a:stretch>
            <a:fillRect/>
          </a:stretch>
        </p:blipFill>
        <p:spPr>
          <a:xfrm>
            <a:off x="257995" y="2639308"/>
            <a:ext cx="445375" cy="445375"/>
          </a:xfrm>
          <a:prstGeom prst="rect">
            <a:avLst/>
          </a:prstGeom>
          <a:noFill/>
          <a:ln>
            <a:noFill/>
          </a:ln>
        </p:spPr>
      </p:pic>
      <p:pic>
        <p:nvPicPr>
          <p:cNvPr id="447" name="Google Shape;447;p41"/>
          <p:cNvPicPr preferRelativeResize="0"/>
          <p:nvPr/>
        </p:nvPicPr>
        <p:blipFill>
          <a:blip r:embed="rId5">
            <a:alphaModFix/>
          </a:blip>
          <a:stretch>
            <a:fillRect/>
          </a:stretch>
        </p:blipFill>
        <p:spPr>
          <a:xfrm>
            <a:off x="257995" y="3805058"/>
            <a:ext cx="445375" cy="445375"/>
          </a:xfrm>
          <a:prstGeom prst="rect">
            <a:avLst/>
          </a:prstGeom>
          <a:noFill/>
          <a:ln>
            <a:noFill/>
          </a:ln>
        </p:spPr>
      </p:pic>
      <p:sp>
        <p:nvSpPr>
          <p:cNvPr id="448" name="Google Shape;448;p41"/>
          <p:cNvSpPr txBox="1"/>
          <p:nvPr/>
        </p:nvSpPr>
        <p:spPr>
          <a:xfrm>
            <a:off x="966475" y="4774300"/>
            <a:ext cx="8079600" cy="3618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it" sz="1150">
                <a:solidFill>
                  <a:schemeClr val="dk2"/>
                </a:solidFill>
                <a:latin typeface="Lato"/>
                <a:ea typeface="Lato"/>
                <a:cs typeface="Lato"/>
                <a:sym typeface="Lato"/>
              </a:rPr>
              <a:t>Are Convolutional Sequential Recommender Systems Still Competitive? Introducing New Models and Insights</a:t>
            </a:r>
            <a:endParaRPr sz="1200">
              <a:solidFill>
                <a:schemeClr val="dk2"/>
              </a:solidFill>
              <a:latin typeface="Lato"/>
              <a:ea typeface="Lato"/>
              <a:cs typeface="Lato"/>
              <a:sym typeface="Lato"/>
            </a:endParaRPr>
          </a:p>
        </p:txBody>
      </p:sp>
      <p:sp>
        <p:nvSpPr>
          <p:cNvPr id="449" name="Google Shape;449;p41"/>
          <p:cNvSpPr txBox="1"/>
          <p:nvPr/>
        </p:nvSpPr>
        <p:spPr>
          <a:xfrm>
            <a:off x="292125" y="2086375"/>
            <a:ext cx="1112100" cy="369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it" sz="1200">
                <a:solidFill>
                  <a:schemeClr val="dk2"/>
                </a:solidFill>
              </a:rPr>
              <a:t>GitHub Code</a:t>
            </a:r>
            <a:endParaRPr sz="1200">
              <a:solidFill>
                <a:schemeClr val="dk2"/>
              </a:solidFill>
            </a:endParaRPr>
          </a:p>
        </p:txBody>
      </p:sp>
      <p:sp>
        <p:nvSpPr>
          <p:cNvPr id="450" name="Google Shape;450;p41"/>
          <p:cNvSpPr txBox="1"/>
          <p:nvPr/>
        </p:nvSpPr>
        <p:spPr>
          <a:xfrm>
            <a:off x="2945400" y="2086375"/>
            <a:ext cx="1112100" cy="369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it" sz="1200">
                <a:solidFill>
                  <a:schemeClr val="dk2"/>
                </a:solidFill>
              </a:rPr>
              <a:t>Paper</a:t>
            </a:r>
            <a:endParaRPr sz="1200">
              <a:solidFill>
                <a:schemeClr val="dk2"/>
              </a:solidFill>
            </a:endParaRPr>
          </a:p>
        </p:txBody>
      </p:sp>
      <p:sp>
        <p:nvSpPr>
          <p:cNvPr id="451" name="Google Shape;451;p41"/>
          <p:cNvSpPr txBox="1"/>
          <p:nvPr/>
        </p:nvSpPr>
        <p:spPr>
          <a:xfrm>
            <a:off x="4795225" y="828000"/>
            <a:ext cx="4251000" cy="120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it" sz="1800">
                <a:solidFill>
                  <a:schemeClr val="dk2"/>
                </a:solidFill>
                <a:latin typeface="Lato"/>
                <a:ea typeface="Lato"/>
                <a:cs typeface="Lato"/>
                <a:sym typeface="Lato"/>
              </a:rPr>
              <a:t>✉️ </a:t>
            </a:r>
            <a:r>
              <a:rPr lang="it" sz="1800" u="sng">
                <a:solidFill>
                  <a:schemeClr val="hlink"/>
                </a:solidFill>
                <a:latin typeface="Lato"/>
                <a:ea typeface="Lato"/>
                <a:cs typeface="Lato"/>
                <a:sym typeface="Lato"/>
                <a:hlinkClick r:id="rId6"/>
              </a:rPr>
              <a:t>siciliano@diag.uniroma1.it</a:t>
            </a:r>
            <a:endParaRPr sz="1800">
              <a:solidFill>
                <a:schemeClr val="dk2"/>
              </a:solidFill>
              <a:latin typeface="Lato"/>
              <a:ea typeface="Lato"/>
              <a:cs typeface="Lato"/>
              <a:sym typeface="Lato"/>
            </a:endParaRPr>
          </a:p>
          <a:p>
            <a:pPr indent="0" lvl="0" marL="0" rtl="0" algn="l">
              <a:spcBef>
                <a:spcPts val="0"/>
              </a:spcBef>
              <a:spcAft>
                <a:spcPts val="0"/>
              </a:spcAft>
              <a:buNone/>
            </a:pPr>
            <a:r>
              <a:t/>
            </a:r>
            <a:endParaRPr sz="700">
              <a:solidFill>
                <a:schemeClr val="dk2"/>
              </a:solidFill>
              <a:latin typeface="Lato"/>
              <a:ea typeface="Lato"/>
              <a:cs typeface="Lato"/>
              <a:sym typeface="Lato"/>
            </a:endParaRPr>
          </a:p>
          <a:p>
            <a:pPr indent="0" lvl="0" marL="0" rtl="0" algn="l">
              <a:spcBef>
                <a:spcPts val="0"/>
              </a:spcBef>
              <a:spcAft>
                <a:spcPts val="0"/>
              </a:spcAft>
              <a:buNone/>
            </a:pPr>
            <a:r>
              <a:rPr lang="it" sz="1800">
                <a:solidFill>
                  <a:schemeClr val="dk2"/>
                </a:solidFill>
                <a:latin typeface="Lato"/>
                <a:ea typeface="Lato"/>
                <a:cs typeface="Lato"/>
                <a:sym typeface="Lato"/>
              </a:rPr>
              <a:t>🌐 </a:t>
            </a:r>
            <a:r>
              <a:rPr lang="it" sz="1800" u="sng">
                <a:solidFill>
                  <a:schemeClr val="hlink"/>
                </a:solidFill>
                <a:latin typeface="Lato"/>
                <a:ea typeface="Lato"/>
                <a:cs typeface="Lato"/>
                <a:sym typeface="Lato"/>
                <a:hlinkClick r:id="rId7"/>
              </a:rPr>
              <a:t>https://rstless.it/</a:t>
            </a:r>
            <a:r>
              <a:rPr lang="it" sz="1800">
                <a:solidFill>
                  <a:schemeClr val="dk2"/>
                </a:solidFill>
                <a:latin typeface="Lato"/>
                <a:ea typeface="Lato"/>
                <a:cs typeface="Lato"/>
                <a:sym typeface="Lato"/>
              </a:rPr>
              <a:t> </a:t>
            </a:r>
            <a:endParaRPr sz="1800">
              <a:solidFill>
                <a:schemeClr val="dk2"/>
              </a:solidFill>
              <a:latin typeface="Lato"/>
              <a:ea typeface="Lato"/>
              <a:cs typeface="Lato"/>
              <a:sym typeface="Lato"/>
            </a:endParaRPr>
          </a:p>
          <a:p>
            <a:pPr indent="0" lvl="0" marL="0" rtl="0" algn="l">
              <a:spcBef>
                <a:spcPts val="0"/>
              </a:spcBef>
              <a:spcAft>
                <a:spcPts val="0"/>
              </a:spcAft>
              <a:buNone/>
            </a:pPr>
            <a:r>
              <a:t/>
            </a:r>
            <a:endParaRPr sz="700">
              <a:solidFill>
                <a:schemeClr val="dk2"/>
              </a:solidFill>
              <a:latin typeface="Lato"/>
              <a:ea typeface="Lato"/>
              <a:cs typeface="Lato"/>
              <a:sym typeface="Lato"/>
            </a:endParaRPr>
          </a:p>
          <a:p>
            <a:pPr indent="457200" lvl="0" marL="0" rtl="0" algn="l">
              <a:spcBef>
                <a:spcPts val="0"/>
              </a:spcBef>
              <a:spcAft>
                <a:spcPts val="0"/>
              </a:spcAft>
              <a:buNone/>
            </a:pPr>
            <a:r>
              <a:rPr lang="it" sz="1800">
                <a:solidFill>
                  <a:schemeClr val="dk1"/>
                </a:solidFill>
                <a:latin typeface="Lato"/>
                <a:ea typeface="Lato"/>
                <a:cs typeface="Lato"/>
                <a:sym typeface="Lato"/>
              </a:rPr>
              <a:t>@rstlessgroup 	</a:t>
            </a:r>
            <a:endParaRPr sz="1800">
              <a:solidFill>
                <a:schemeClr val="dk1"/>
              </a:solidFill>
              <a:latin typeface="Lato"/>
              <a:ea typeface="Lato"/>
              <a:cs typeface="Lato"/>
              <a:sym typeface="Lato"/>
            </a:endParaRPr>
          </a:p>
          <a:p>
            <a:pPr indent="0" lvl="0" marL="0" rtl="0" algn="l">
              <a:spcBef>
                <a:spcPts val="0"/>
              </a:spcBef>
              <a:spcAft>
                <a:spcPts val="0"/>
              </a:spcAft>
              <a:buNone/>
            </a:pPr>
            <a:r>
              <a:t/>
            </a:r>
            <a:endParaRPr sz="2600">
              <a:solidFill>
                <a:schemeClr val="dk2"/>
              </a:solidFill>
              <a:latin typeface="Lato"/>
              <a:ea typeface="Lato"/>
              <a:cs typeface="Lato"/>
              <a:sym typeface="Lato"/>
            </a:endParaRPr>
          </a:p>
        </p:txBody>
      </p:sp>
      <p:pic>
        <p:nvPicPr>
          <p:cNvPr id="452" name="Google Shape;452;p41"/>
          <p:cNvPicPr preferRelativeResize="0"/>
          <p:nvPr/>
        </p:nvPicPr>
        <p:blipFill>
          <a:blip r:embed="rId8">
            <a:alphaModFix/>
          </a:blip>
          <a:stretch>
            <a:fillRect/>
          </a:stretch>
        </p:blipFill>
        <p:spPr>
          <a:xfrm>
            <a:off x="4894475" y="1676775"/>
            <a:ext cx="333400" cy="333400"/>
          </a:xfrm>
          <a:prstGeom prst="rect">
            <a:avLst/>
          </a:prstGeom>
          <a:noFill/>
          <a:ln>
            <a:noFill/>
          </a:ln>
        </p:spPr>
      </p:pic>
      <p:sp>
        <p:nvSpPr>
          <p:cNvPr id="453" name="Google Shape;453;p41"/>
          <p:cNvSpPr txBox="1"/>
          <p:nvPr/>
        </p:nvSpPr>
        <p:spPr>
          <a:xfrm>
            <a:off x="5713500" y="3794600"/>
            <a:ext cx="1344600" cy="369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it" sz="1200">
                <a:solidFill>
                  <a:schemeClr val="dk2"/>
                </a:solidFill>
              </a:rPr>
              <a:t>EasyRec Library</a:t>
            </a:r>
            <a:endParaRPr sz="1200">
              <a:solidFill>
                <a:schemeClr val="dk2"/>
              </a:solidFill>
            </a:endParaRPr>
          </a:p>
        </p:txBody>
      </p:sp>
      <p:sp>
        <p:nvSpPr>
          <p:cNvPr id="454" name="Google Shape;454;p41"/>
          <p:cNvSpPr txBox="1"/>
          <p:nvPr>
            <p:ph idx="12" type="sldNum"/>
          </p:nvPr>
        </p:nvSpPr>
        <p:spPr>
          <a:xfrm>
            <a:off x="8370448" y="0"/>
            <a:ext cx="6759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it"/>
              <a:t>‹#›</a:t>
            </a:fld>
            <a:endParaRPr/>
          </a:p>
        </p:txBody>
      </p:sp>
      <p:sp>
        <p:nvSpPr>
          <p:cNvPr id="455" name="Google Shape;455;p41"/>
          <p:cNvSpPr txBox="1"/>
          <p:nvPr>
            <p:ph type="title"/>
          </p:nvPr>
        </p:nvSpPr>
        <p:spPr>
          <a:xfrm>
            <a:off x="292125" y="120775"/>
            <a:ext cx="80373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990"/>
              <a:buFont typeface="Arial"/>
              <a:buNone/>
            </a:pPr>
            <a:r>
              <a:rPr lang="it" sz="3011">
                <a:solidFill>
                  <a:srgbClr val="434343"/>
                </a:solidFill>
                <a:latin typeface="Nunito"/>
                <a:ea typeface="Nunito"/>
                <a:cs typeface="Nunito"/>
                <a:sym typeface="Nunito"/>
              </a:rPr>
              <a:t>Conclusions and future work</a:t>
            </a:r>
            <a:endParaRPr sz="3011">
              <a:solidFill>
                <a:srgbClr val="434343"/>
              </a:solidFill>
              <a:latin typeface="Nunito"/>
              <a:ea typeface="Nunito"/>
              <a:cs typeface="Nunito"/>
              <a:sym typeface="Nunito"/>
            </a:endParaRPr>
          </a:p>
          <a:p>
            <a:pPr indent="0" lvl="0" marL="0" rtl="0" algn="l">
              <a:spcBef>
                <a:spcPts val="0"/>
              </a:spcBef>
              <a:spcAft>
                <a:spcPts val="0"/>
              </a:spcAft>
              <a:buSzPts val="990"/>
              <a:buNone/>
            </a:pPr>
            <a:r>
              <a:t/>
            </a:r>
            <a:endParaRPr sz="3611">
              <a:solidFill>
                <a:srgbClr val="434343"/>
              </a:solidFill>
              <a:latin typeface="Nunito"/>
              <a:ea typeface="Nunito"/>
              <a:cs typeface="Nunito"/>
              <a:sym typeface="Nunito"/>
            </a:endParaRPr>
          </a:p>
        </p:txBody>
      </p:sp>
      <p:pic>
        <p:nvPicPr>
          <p:cNvPr id="456" name="Google Shape;456;p41" title="codice_q.jpg"/>
          <p:cNvPicPr preferRelativeResize="0"/>
          <p:nvPr/>
        </p:nvPicPr>
        <p:blipFill>
          <a:blip r:embed="rId9">
            <a:alphaModFix/>
          </a:blip>
          <a:stretch>
            <a:fillRect/>
          </a:stretch>
        </p:blipFill>
        <p:spPr>
          <a:xfrm>
            <a:off x="164350" y="799875"/>
            <a:ext cx="1367651" cy="1316981"/>
          </a:xfrm>
          <a:prstGeom prst="rect">
            <a:avLst/>
          </a:prstGeom>
          <a:noFill/>
          <a:ln>
            <a:noFill/>
          </a:ln>
        </p:spPr>
      </p:pic>
      <p:pic>
        <p:nvPicPr>
          <p:cNvPr id="457" name="Google Shape;457;p41"/>
          <p:cNvPicPr preferRelativeResize="0"/>
          <p:nvPr/>
        </p:nvPicPr>
        <p:blipFill>
          <a:blip r:embed="rId10">
            <a:alphaModFix/>
          </a:blip>
          <a:stretch>
            <a:fillRect/>
          </a:stretch>
        </p:blipFill>
        <p:spPr>
          <a:xfrm>
            <a:off x="2900100" y="914150"/>
            <a:ext cx="1202700" cy="1202700"/>
          </a:xfrm>
          <a:prstGeom prst="rect">
            <a:avLst/>
          </a:prstGeom>
          <a:noFill/>
          <a:ln>
            <a:noFill/>
          </a:ln>
        </p:spPr>
      </p:pic>
      <p:pic>
        <p:nvPicPr>
          <p:cNvPr id="458" name="Google Shape;458;p41"/>
          <p:cNvPicPr preferRelativeResize="0"/>
          <p:nvPr/>
        </p:nvPicPr>
        <p:blipFill>
          <a:blip r:embed="rId11">
            <a:alphaModFix/>
          </a:blip>
          <a:stretch>
            <a:fillRect/>
          </a:stretch>
        </p:blipFill>
        <p:spPr>
          <a:xfrm>
            <a:off x="5701975" y="2455675"/>
            <a:ext cx="1344600" cy="13446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 name="Shape 79"/>
        <p:cNvGrpSpPr/>
        <p:nvPr/>
      </p:nvGrpSpPr>
      <p:grpSpPr>
        <a:xfrm>
          <a:off x="0" y="0"/>
          <a:ext cx="0" cy="0"/>
          <a:chOff x="0" y="0"/>
          <a:chExt cx="0" cy="0"/>
        </a:xfrm>
      </p:grpSpPr>
      <p:sp>
        <p:nvSpPr>
          <p:cNvPr id="80" name="Google Shape;80;p15"/>
          <p:cNvSpPr/>
          <p:nvPr/>
        </p:nvSpPr>
        <p:spPr>
          <a:xfrm>
            <a:off x="0" y="4199700"/>
            <a:ext cx="938100" cy="943800"/>
          </a:xfrm>
          <a:prstGeom prst="rtTriangle">
            <a:avLst/>
          </a:prstGeom>
          <a:solidFill>
            <a:srgbClr val="E7EDF3"/>
          </a:solidFill>
          <a:ln cap="flat" cmpd="sng" w="9525">
            <a:solidFill>
              <a:srgbClr val="E7EDF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81" name="Google Shape;81;p15"/>
          <p:cNvSpPr txBox="1"/>
          <p:nvPr>
            <p:ph type="title"/>
          </p:nvPr>
        </p:nvSpPr>
        <p:spPr>
          <a:xfrm>
            <a:off x="311700" y="328025"/>
            <a:ext cx="80373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990"/>
              <a:buFont typeface="Arial"/>
              <a:buNone/>
            </a:pPr>
            <a:r>
              <a:rPr lang="it" sz="3611">
                <a:solidFill>
                  <a:srgbClr val="434343"/>
                </a:solidFill>
                <a:latin typeface="Nunito"/>
                <a:ea typeface="Nunito"/>
                <a:cs typeface="Nunito"/>
                <a:sym typeface="Nunito"/>
              </a:rPr>
              <a:t>Recommendation Systems</a:t>
            </a:r>
            <a:endParaRPr sz="3611">
              <a:solidFill>
                <a:srgbClr val="434343"/>
              </a:solidFill>
              <a:latin typeface="Nunito"/>
              <a:ea typeface="Nunito"/>
              <a:cs typeface="Nunito"/>
              <a:sym typeface="Nunito"/>
            </a:endParaRPr>
          </a:p>
          <a:p>
            <a:pPr indent="0" lvl="0" marL="0" rtl="0" algn="l">
              <a:spcBef>
                <a:spcPts val="0"/>
              </a:spcBef>
              <a:spcAft>
                <a:spcPts val="0"/>
              </a:spcAft>
              <a:buSzPts val="990"/>
              <a:buNone/>
            </a:pPr>
            <a:r>
              <a:t/>
            </a:r>
            <a:endParaRPr sz="3611">
              <a:solidFill>
                <a:srgbClr val="434343"/>
              </a:solidFill>
              <a:latin typeface="Nunito"/>
              <a:ea typeface="Nunito"/>
              <a:cs typeface="Nunito"/>
              <a:sym typeface="Nunito"/>
            </a:endParaRPr>
          </a:p>
        </p:txBody>
      </p:sp>
      <p:pic>
        <p:nvPicPr>
          <p:cNvPr id="82" name="Google Shape;82;p15"/>
          <p:cNvPicPr preferRelativeResize="0"/>
          <p:nvPr/>
        </p:nvPicPr>
        <p:blipFill rotWithShape="1">
          <a:blip r:embed="rId3">
            <a:alphaModFix/>
          </a:blip>
          <a:srcRect b="0" l="0" r="63913" t="0"/>
          <a:stretch/>
        </p:blipFill>
        <p:spPr>
          <a:xfrm>
            <a:off x="-150800" y="4499450"/>
            <a:ext cx="675748" cy="778099"/>
          </a:xfrm>
          <a:prstGeom prst="rect">
            <a:avLst/>
          </a:prstGeom>
          <a:noFill/>
          <a:ln>
            <a:noFill/>
          </a:ln>
        </p:spPr>
      </p:pic>
      <p:cxnSp>
        <p:nvCxnSpPr>
          <p:cNvPr id="83" name="Google Shape;83;p15"/>
          <p:cNvCxnSpPr/>
          <p:nvPr/>
        </p:nvCxnSpPr>
        <p:spPr>
          <a:xfrm flipH="1" rot="10800000">
            <a:off x="2748000" y="4669350"/>
            <a:ext cx="6396000" cy="4500"/>
          </a:xfrm>
          <a:prstGeom prst="straightConnector1">
            <a:avLst/>
          </a:prstGeom>
          <a:noFill/>
          <a:ln cap="flat" cmpd="sng" w="19050">
            <a:solidFill>
              <a:srgbClr val="822433"/>
            </a:solidFill>
            <a:prstDash val="solid"/>
            <a:round/>
            <a:headEnd len="med" w="med" type="none"/>
            <a:tailEnd len="med" w="med" type="none"/>
          </a:ln>
        </p:spPr>
      </p:cxnSp>
      <p:cxnSp>
        <p:nvCxnSpPr>
          <p:cNvPr id="84" name="Google Shape;84;p15"/>
          <p:cNvCxnSpPr/>
          <p:nvPr/>
        </p:nvCxnSpPr>
        <p:spPr>
          <a:xfrm flipH="1" rot="10800000">
            <a:off x="223375" y="245800"/>
            <a:ext cx="1692300" cy="737100"/>
          </a:xfrm>
          <a:prstGeom prst="bentConnector3">
            <a:avLst>
              <a:gd fmla="val 0" name="adj1"/>
            </a:avLst>
          </a:prstGeom>
          <a:noFill/>
          <a:ln cap="flat" cmpd="sng" w="38100">
            <a:solidFill>
              <a:srgbClr val="E9F1F8"/>
            </a:solidFill>
            <a:prstDash val="solid"/>
            <a:round/>
            <a:headEnd len="med" w="med" type="none"/>
            <a:tailEnd len="med" w="med" type="none"/>
          </a:ln>
        </p:spPr>
      </p:cxnSp>
      <p:cxnSp>
        <p:nvCxnSpPr>
          <p:cNvPr id="85" name="Google Shape;85;p15"/>
          <p:cNvCxnSpPr/>
          <p:nvPr/>
        </p:nvCxnSpPr>
        <p:spPr>
          <a:xfrm flipH="1" rot="10800000">
            <a:off x="7211450" y="414950"/>
            <a:ext cx="1692300" cy="737100"/>
          </a:xfrm>
          <a:prstGeom prst="bentConnector3">
            <a:avLst>
              <a:gd fmla="val 99897" name="adj1"/>
            </a:avLst>
          </a:prstGeom>
          <a:noFill/>
          <a:ln cap="flat" cmpd="sng" w="38100">
            <a:solidFill>
              <a:srgbClr val="E9F1F8"/>
            </a:solidFill>
            <a:prstDash val="solid"/>
            <a:round/>
            <a:headEnd len="med" w="med" type="none"/>
            <a:tailEnd len="med" w="med" type="none"/>
          </a:ln>
        </p:spPr>
      </p:cxnSp>
      <p:pic>
        <p:nvPicPr>
          <p:cNvPr id="86" name="Google Shape;86;p15" title="iniziale.jpg"/>
          <p:cNvPicPr preferRelativeResize="0"/>
          <p:nvPr/>
        </p:nvPicPr>
        <p:blipFill>
          <a:blip r:embed="rId4">
            <a:alphaModFix/>
          </a:blip>
          <a:stretch>
            <a:fillRect/>
          </a:stretch>
        </p:blipFill>
        <p:spPr>
          <a:xfrm>
            <a:off x="1622575" y="1152050"/>
            <a:ext cx="4195426" cy="3146575"/>
          </a:xfrm>
          <a:prstGeom prst="rect">
            <a:avLst/>
          </a:prstGeom>
          <a:noFill/>
          <a:ln>
            <a:noFill/>
          </a:ln>
        </p:spPr>
      </p:pic>
      <p:sp>
        <p:nvSpPr>
          <p:cNvPr id="87" name="Google Shape;87;p15"/>
          <p:cNvSpPr txBox="1"/>
          <p:nvPr>
            <p:ph idx="1" type="body"/>
          </p:nvPr>
        </p:nvSpPr>
        <p:spPr>
          <a:xfrm>
            <a:off x="6034475" y="1460100"/>
            <a:ext cx="2713500" cy="25305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it">
                <a:solidFill>
                  <a:schemeClr val="dk1"/>
                </a:solidFill>
                <a:latin typeface="Lato"/>
                <a:ea typeface="Lato"/>
                <a:cs typeface="Lato"/>
                <a:sym typeface="Lato"/>
              </a:rPr>
              <a:t>Homer is bored and he decides to turn on the television and open Netflix to watch a TV series. </a:t>
            </a:r>
            <a:endParaRPr>
              <a:solidFill>
                <a:schemeClr val="dk1"/>
              </a:solidFill>
              <a:latin typeface="Lato"/>
              <a:ea typeface="Lato"/>
              <a:cs typeface="Lato"/>
              <a:sym typeface="Lato"/>
            </a:endParaRPr>
          </a:p>
        </p:txBody>
      </p:sp>
      <p:sp>
        <p:nvSpPr>
          <p:cNvPr id="88" name="Google Shape;88;p15"/>
          <p:cNvSpPr txBox="1"/>
          <p:nvPr>
            <p:ph idx="12" type="sldNum"/>
          </p:nvPr>
        </p:nvSpPr>
        <p:spPr>
          <a:xfrm>
            <a:off x="8497508" y="-8"/>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2" name="Shape 462"/>
        <p:cNvGrpSpPr/>
        <p:nvPr/>
      </p:nvGrpSpPr>
      <p:grpSpPr>
        <a:xfrm>
          <a:off x="0" y="0"/>
          <a:ext cx="0" cy="0"/>
          <a:chOff x="0" y="0"/>
          <a:chExt cx="0" cy="0"/>
        </a:xfrm>
      </p:grpSpPr>
      <p:sp>
        <p:nvSpPr>
          <p:cNvPr id="463" name="Google Shape;463;p42"/>
          <p:cNvSpPr/>
          <p:nvPr/>
        </p:nvSpPr>
        <p:spPr>
          <a:xfrm>
            <a:off x="0" y="155475"/>
            <a:ext cx="9144000" cy="4044600"/>
          </a:xfrm>
          <a:prstGeom prst="rect">
            <a:avLst/>
          </a:prstGeom>
          <a:solidFill>
            <a:srgbClr val="E7EDF3"/>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64" name="Google Shape;464;p42"/>
          <p:cNvSpPr txBox="1"/>
          <p:nvPr>
            <p:ph type="title"/>
          </p:nvPr>
        </p:nvSpPr>
        <p:spPr>
          <a:xfrm>
            <a:off x="311700" y="1011575"/>
            <a:ext cx="8520600" cy="841800"/>
          </a:xfrm>
          <a:prstGeom prst="rect">
            <a:avLst/>
          </a:prstGeom>
        </p:spPr>
        <p:txBody>
          <a:bodyPr anchorCtr="0" anchor="ctr" bIns="91425" lIns="91425" spcFirstLastPara="1" rIns="91425" wrap="square" tIns="91425">
            <a:normAutofit fontScale="90000"/>
          </a:bodyPr>
          <a:lstStyle/>
          <a:p>
            <a:pPr indent="0" lvl="0" marL="0" rtl="0" algn="ctr">
              <a:spcBef>
                <a:spcPts val="0"/>
              </a:spcBef>
              <a:spcAft>
                <a:spcPts val="0"/>
              </a:spcAft>
              <a:buNone/>
            </a:pPr>
            <a:r>
              <a:rPr lang="it" sz="4000">
                <a:solidFill>
                  <a:srgbClr val="822433"/>
                </a:solidFill>
                <a:latin typeface="Nunito Medium"/>
                <a:ea typeface="Nunito Medium"/>
                <a:cs typeface="Nunito Medium"/>
                <a:sym typeface="Nunito Medium"/>
              </a:rPr>
              <a:t>Sheaf4Rec: Sheaf Neural Networks for Graph-based Recommender Systems</a:t>
            </a:r>
            <a:endParaRPr sz="4000">
              <a:solidFill>
                <a:srgbClr val="822433"/>
              </a:solidFill>
              <a:latin typeface="Nunito Medium"/>
              <a:ea typeface="Nunito Medium"/>
              <a:cs typeface="Nunito Medium"/>
              <a:sym typeface="Nunito Medium"/>
            </a:endParaRPr>
          </a:p>
        </p:txBody>
      </p:sp>
      <p:pic>
        <p:nvPicPr>
          <p:cNvPr id="465" name="Google Shape;465;p42"/>
          <p:cNvPicPr preferRelativeResize="0"/>
          <p:nvPr/>
        </p:nvPicPr>
        <p:blipFill>
          <a:blip r:embed="rId3">
            <a:alphaModFix/>
          </a:blip>
          <a:stretch>
            <a:fillRect/>
          </a:stretch>
        </p:blipFill>
        <p:spPr>
          <a:xfrm>
            <a:off x="0" y="4143050"/>
            <a:ext cx="2568950" cy="1067475"/>
          </a:xfrm>
          <a:prstGeom prst="rect">
            <a:avLst/>
          </a:prstGeom>
          <a:noFill/>
          <a:ln>
            <a:noFill/>
          </a:ln>
        </p:spPr>
      </p:pic>
      <p:sp>
        <p:nvSpPr>
          <p:cNvPr id="466" name="Google Shape;466;p42"/>
          <p:cNvSpPr txBox="1"/>
          <p:nvPr/>
        </p:nvSpPr>
        <p:spPr>
          <a:xfrm>
            <a:off x="311700" y="2091047"/>
            <a:ext cx="8410500" cy="841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t/>
            </a:r>
            <a:endParaRPr b="1" sz="1800">
              <a:solidFill>
                <a:srgbClr val="822433"/>
              </a:solidFill>
              <a:latin typeface="Lato"/>
              <a:ea typeface="Lato"/>
              <a:cs typeface="Lato"/>
              <a:sym typeface="Lato"/>
            </a:endParaRPr>
          </a:p>
          <a:p>
            <a:pPr indent="0" lvl="0" marL="0" rtl="0" algn="ctr">
              <a:spcBef>
                <a:spcPts val="0"/>
              </a:spcBef>
              <a:spcAft>
                <a:spcPts val="0"/>
              </a:spcAft>
              <a:buClr>
                <a:schemeClr val="dk1"/>
              </a:buClr>
              <a:buSzPts val="1100"/>
              <a:buFont typeface="Arial"/>
              <a:buNone/>
            </a:pPr>
            <a:r>
              <a:rPr b="1" lang="it" sz="1800">
                <a:solidFill>
                  <a:srgbClr val="822433"/>
                </a:solidFill>
                <a:latin typeface="Lato"/>
                <a:ea typeface="Lato"/>
                <a:cs typeface="Lato"/>
                <a:sym typeface="Lato"/>
              </a:rPr>
              <a:t>ACM Transactions on Recommender Systems (TORS), 2025</a:t>
            </a:r>
            <a:endParaRPr b="1" sz="1800">
              <a:solidFill>
                <a:srgbClr val="822433"/>
              </a:solidFill>
              <a:latin typeface="Lato"/>
              <a:ea typeface="Lato"/>
              <a:cs typeface="Lato"/>
              <a:sym typeface="Lato"/>
            </a:endParaRPr>
          </a:p>
          <a:p>
            <a:pPr indent="0" lvl="0" marL="0" rtl="0" algn="ctr">
              <a:spcBef>
                <a:spcPts val="0"/>
              </a:spcBef>
              <a:spcAft>
                <a:spcPts val="0"/>
              </a:spcAft>
              <a:buClr>
                <a:schemeClr val="dk1"/>
              </a:buClr>
              <a:buSzPts val="1100"/>
              <a:buFont typeface="Arial"/>
              <a:buNone/>
            </a:pPr>
            <a:r>
              <a:t/>
            </a:r>
            <a:endParaRPr b="1" sz="1800">
              <a:solidFill>
                <a:srgbClr val="822433"/>
              </a:solidFill>
              <a:latin typeface="Lato"/>
              <a:ea typeface="Lato"/>
              <a:cs typeface="Lato"/>
              <a:sym typeface="Lato"/>
            </a:endParaRPr>
          </a:p>
          <a:p>
            <a:pPr indent="0" lvl="0" marL="0" rtl="0" algn="l">
              <a:spcBef>
                <a:spcPts val="0"/>
              </a:spcBef>
              <a:spcAft>
                <a:spcPts val="0"/>
              </a:spcAft>
              <a:buClr>
                <a:schemeClr val="dk1"/>
              </a:buClr>
              <a:buSzPts val="1100"/>
              <a:buFont typeface="Arial"/>
              <a:buNone/>
            </a:pPr>
            <a:r>
              <a:rPr lang="it" sz="2500">
                <a:solidFill>
                  <a:srgbClr val="822433"/>
                </a:solidFill>
                <a:latin typeface="Lato"/>
                <a:ea typeface="Lato"/>
                <a:cs typeface="Lato"/>
                <a:sym typeface="Lato"/>
              </a:rPr>
              <a:t>Antonio Purificato, Giulia Cassarà, Federico Siciliano, Pietro Liò, Fabrizio Silvestri</a:t>
            </a:r>
            <a:endParaRPr b="1" sz="1800">
              <a:solidFill>
                <a:srgbClr val="822433"/>
              </a:solidFill>
              <a:latin typeface="Lato"/>
              <a:ea typeface="Lato"/>
              <a:cs typeface="Lato"/>
              <a:sym typeface="Lato"/>
            </a:endParaRPr>
          </a:p>
        </p:txBody>
      </p:sp>
      <p:cxnSp>
        <p:nvCxnSpPr>
          <p:cNvPr id="467" name="Google Shape;467;p42"/>
          <p:cNvCxnSpPr/>
          <p:nvPr/>
        </p:nvCxnSpPr>
        <p:spPr>
          <a:xfrm>
            <a:off x="0" y="155475"/>
            <a:ext cx="7218000" cy="0"/>
          </a:xfrm>
          <a:prstGeom prst="straightConnector1">
            <a:avLst/>
          </a:prstGeom>
          <a:noFill/>
          <a:ln cap="flat" cmpd="sng" w="19050">
            <a:solidFill>
              <a:srgbClr val="822433"/>
            </a:solidFill>
            <a:prstDash val="solid"/>
            <a:round/>
            <a:headEnd len="med" w="med" type="none"/>
            <a:tailEnd len="med" w="med" type="none"/>
          </a:ln>
        </p:spPr>
      </p:cxnSp>
      <p:cxnSp>
        <p:nvCxnSpPr>
          <p:cNvPr id="468" name="Google Shape;468;p42"/>
          <p:cNvCxnSpPr/>
          <p:nvPr/>
        </p:nvCxnSpPr>
        <p:spPr>
          <a:xfrm flipH="1" rot="10800000">
            <a:off x="2707100" y="4200125"/>
            <a:ext cx="6396000" cy="4500"/>
          </a:xfrm>
          <a:prstGeom prst="straightConnector1">
            <a:avLst/>
          </a:prstGeom>
          <a:noFill/>
          <a:ln cap="flat" cmpd="sng" w="19050">
            <a:solidFill>
              <a:srgbClr val="822433"/>
            </a:solidFill>
            <a:prstDash val="solid"/>
            <a:round/>
            <a:headEnd len="med" w="med" type="none"/>
            <a:tailEnd len="med" w="med" type="none"/>
          </a:ln>
        </p:spPr>
      </p:cxnSp>
      <p:pic>
        <p:nvPicPr>
          <p:cNvPr id="469" name="Google Shape;469;p42"/>
          <p:cNvPicPr preferRelativeResize="0"/>
          <p:nvPr/>
        </p:nvPicPr>
        <p:blipFill rotWithShape="1">
          <a:blip r:embed="rId4">
            <a:alphaModFix/>
          </a:blip>
          <a:srcRect b="0" l="0" r="0" t="0"/>
          <a:stretch/>
        </p:blipFill>
        <p:spPr>
          <a:xfrm>
            <a:off x="7891500" y="4103788"/>
            <a:ext cx="1146000" cy="114600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3" name="Shape 473"/>
        <p:cNvGrpSpPr/>
        <p:nvPr/>
      </p:nvGrpSpPr>
      <p:grpSpPr>
        <a:xfrm>
          <a:off x="0" y="0"/>
          <a:ext cx="0" cy="0"/>
          <a:chOff x="0" y="0"/>
          <a:chExt cx="0" cy="0"/>
        </a:xfrm>
      </p:grpSpPr>
      <p:sp>
        <p:nvSpPr>
          <p:cNvPr id="474" name="Google Shape;474;p43"/>
          <p:cNvSpPr/>
          <p:nvPr/>
        </p:nvSpPr>
        <p:spPr>
          <a:xfrm>
            <a:off x="0" y="4199700"/>
            <a:ext cx="938100" cy="943800"/>
          </a:xfrm>
          <a:prstGeom prst="rtTriangle">
            <a:avLst/>
          </a:prstGeom>
          <a:solidFill>
            <a:srgbClr val="E7EDF3"/>
          </a:solidFill>
          <a:ln cap="flat" cmpd="sng" w="9525">
            <a:solidFill>
              <a:srgbClr val="E7EDF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75" name="Google Shape;475;p43"/>
          <p:cNvSpPr txBox="1"/>
          <p:nvPr>
            <p:ph type="title"/>
          </p:nvPr>
        </p:nvSpPr>
        <p:spPr>
          <a:xfrm>
            <a:off x="311700" y="328025"/>
            <a:ext cx="80373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it" sz="3611">
                <a:solidFill>
                  <a:srgbClr val="434343"/>
                </a:solidFill>
                <a:latin typeface="Nunito"/>
                <a:ea typeface="Nunito"/>
                <a:cs typeface="Nunito"/>
                <a:sym typeface="Nunito"/>
              </a:rPr>
              <a:t>Introduction</a:t>
            </a:r>
            <a:endParaRPr sz="3611">
              <a:solidFill>
                <a:srgbClr val="434343"/>
              </a:solidFill>
              <a:latin typeface="Nunito"/>
              <a:ea typeface="Nunito"/>
              <a:cs typeface="Nunito"/>
              <a:sym typeface="Nunito"/>
            </a:endParaRPr>
          </a:p>
        </p:txBody>
      </p:sp>
      <p:sp>
        <p:nvSpPr>
          <p:cNvPr id="476" name="Google Shape;476;p43"/>
          <p:cNvSpPr txBox="1"/>
          <p:nvPr>
            <p:ph idx="1" type="body"/>
          </p:nvPr>
        </p:nvSpPr>
        <p:spPr>
          <a:xfrm>
            <a:off x="419525" y="1424188"/>
            <a:ext cx="4283100" cy="3350100"/>
          </a:xfrm>
          <a:prstGeom prst="rect">
            <a:avLst/>
          </a:prstGeom>
        </p:spPr>
        <p:txBody>
          <a:bodyPr anchorCtr="0" anchor="t" bIns="91425" lIns="91425" spcFirstLastPara="1" rIns="91425" wrap="square" tIns="91425">
            <a:noAutofit/>
          </a:bodyPr>
          <a:lstStyle/>
          <a:p>
            <a:pPr indent="0" lvl="0" marL="0" rtl="0" algn="l">
              <a:lnSpc>
                <a:spcPct val="95000"/>
              </a:lnSpc>
              <a:spcBef>
                <a:spcPts val="0"/>
              </a:spcBef>
              <a:spcAft>
                <a:spcPts val="0"/>
              </a:spcAft>
              <a:buClr>
                <a:schemeClr val="dk1"/>
              </a:buClr>
              <a:buSzPts val="605"/>
              <a:buFont typeface="Arial"/>
              <a:buNone/>
            </a:pPr>
            <a:r>
              <a:rPr lang="it" sz="1500">
                <a:latin typeface="Lato"/>
                <a:ea typeface="Lato"/>
                <a:cs typeface="Lato"/>
                <a:sym typeface="Lato"/>
              </a:rPr>
              <a:t>In many information services nowadays, relational data is naturally represented in the form of graphs.</a:t>
            </a:r>
            <a:endParaRPr sz="1500">
              <a:latin typeface="Lato"/>
              <a:ea typeface="Lato"/>
              <a:cs typeface="Lato"/>
              <a:sym typeface="Lato"/>
            </a:endParaRPr>
          </a:p>
          <a:p>
            <a:pPr indent="0" lvl="0" marL="0" rtl="0" algn="l">
              <a:lnSpc>
                <a:spcPct val="95000"/>
              </a:lnSpc>
              <a:spcBef>
                <a:spcPts val="1200"/>
              </a:spcBef>
              <a:spcAft>
                <a:spcPts val="0"/>
              </a:spcAft>
              <a:buClr>
                <a:schemeClr val="dk1"/>
              </a:buClr>
              <a:buSzPts val="605"/>
              <a:buFont typeface="Arial"/>
              <a:buNone/>
            </a:pPr>
            <a:r>
              <a:rPr lang="it" sz="1500">
                <a:latin typeface="Lato"/>
                <a:ea typeface="Lato"/>
                <a:cs typeface="Lato"/>
                <a:sym typeface="Lato"/>
              </a:rPr>
              <a:t>Collaborative filtering is a class of methods for predicting users’ ratings for items on the basis of previous decisions made by similar users on that item.</a:t>
            </a:r>
            <a:endParaRPr sz="1500">
              <a:latin typeface="Lato"/>
              <a:ea typeface="Lato"/>
              <a:cs typeface="Lato"/>
              <a:sym typeface="Lato"/>
            </a:endParaRPr>
          </a:p>
          <a:p>
            <a:pPr indent="0" lvl="0" marL="0" rtl="0" algn="l">
              <a:lnSpc>
                <a:spcPct val="95000"/>
              </a:lnSpc>
              <a:spcBef>
                <a:spcPts val="1200"/>
              </a:spcBef>
              <a:spcAft>
                <a:spcPts val="0"/>
              </a:spcAft>
              <a:buClr>
                <a:schemeClr val="dk1"/>
              </a:buClr>
              <a:buSzPts val="605"/>
              <a:buFont typeface="Arial"/>
              <a:buNone/>
            </a:pPr>
            <a:r>
              <a:rPr lang="it" sz="1500">
                <a:latin typeface="Lato"/>
                <a:ea typeface="Lato"/>
                <a:cs typeface="Lato"/>
                <a:sym typeface="Lato"/>
              </a:rPr>
              <a:t>The majority of the approaches is based on learned maps, incapable of representing the intrinsic characteristics of the connections.</a:t>
            </a:r>
            <a:endParaRPr sz="1500">
              <a:latin typeface="Lato"/>
              <a:ea typeface="Lato"/>
              <a:cs typeface="Lato"/>
              <a:sym typeface="Lato"/>
            </a:endParaRPr>
          </a:p>
          <a:p>
            <a:pPr indent="0" lvl="0" marL="0" rtl="0" algn="l">
              <a:lnSpc>
                <a:spcPct val="95000"/>
              </a:lnSpc>
              <a:spcBef>
                <a:spcPts val="1200"/>
              </a:spcBef>
              <a:spcAft>
                <a:spcPts val="0"/>
              </a:spcAft>
              <a:buClr>
                <a:schemeClr val="dk1"/>
              </a:buClr>
              <a:buSzPts val="605"/>
              <a:buFont typeface="Arial"/>
              <a:buNone/>
            </a:pPr>
            <a:r>
              <a:t/>
            </a:r>
            <a:endParaRPr sz="1500">
              <a:latin typeface="Lato"/>
              <a:ea typeface="Lato"/>
              <a:cs typeface="Lato"/>
              <a:sym typeface="Lato"/>
            </a:endParaRPr>
          </a:p>
          <a:p>
            <a:pPr indent="0" lvl="0" marL="0" rtl="0" algn="l">
              <a:lnSpc>
                <a:spcPct val="95000"/>
              </a:lnSpc>
              <a:spcBef>
                <a:spcPts val="1200"/>
              </a:spcBef>
              <a:spcAft>
                <a:spcPts val="1200"/>
              </a:spcAft>
              <a:buSzPts val="605"/>
              <a:buNone/>
            </a:pPr>
            <a:r>
              <a:t/>
            </a:r>
            <a:endParaRPr sz="1500">
              <a:latin typeface="Lato"/>
              <a:ea typeface="Lato"/>
              <a:cs typeface="Lato"/>
              <a:sym typeface="Lato"/>
            </a:endParaRPr>
          </a:p>
        </p:txBody>
      </p:sp>
      <p:pic>
        <p:nvPicPr>
          <p:cNvPr id="477" name="Google Shape;477;p43"/>
          <p:cNvPicPr preferRelativeResize="0"/>
          <p:nvPr/>
        </p:nvPicPr>
        <p:blipFill rotWithShape="1">
          <a:blip r:embed="rId3">
            <a:alphaModFix/>
          </a:blip>
          <a:srcRect b="0" l="0" r="63913" t="0"/>
          <a:stretch/>
        </p:blipFill>
        <p:spPr>
          <a:xfrm>
            <a:off x="-150800" y="4499450"/>
            <a:ext cx="675748" cy="778099"/>
          </a:xfrm>
          <a:prstGeom prst="rect">
            <a:avLst/>
          </a:prstGeom>
          <a:noFill/>
          <a:ln>
            <a:noFill/>
          </a:ln>
        </p:spPr>
      </p:pic>
      <p:cxnSp>
        <p:nvCxnSpPr>
          <p:cNvPr id="478" name="Google Shape;478;p43"/>
          <p:cNvCxnSpPr/>
          <p:nvPr/>
        </p:nvCxnSpPr>
        <p:spPr>
          <a:xfrm flipH="1" rot="10800000">
            <a:off x="2748000" y="4669350"/>
            <a:ext cx="6396000" cy="4500"/>
          </a:xfrm>
          <a:prstGeom prst="straightConnector1">
            <a:avLst/>
          </a:prstGeom>
          <a:noFill/>
          <a:ln cap="flat" cmpd="sng" w="19050">
            <a:solidFill>
              <a:srgbClr val="822433"/>
            </a:solidFill>
            <a:prstDash val="solid"/>
            <a:round/>
            <a:headEnd len="med" w="med" type="none"/>
            <a:tailEnd len="med" w="med" type="none"/>
          </a:ln>
        </p:spPr>
      </p:cxnSp>
      <p:cxnSp>
        <p:nvCxnSpPr>
          <p:cNvPr id="479" name="Google Shape;479;p43"/>
          <p:cNvCxnSpPr/>
          <p:nvPr/>
        </p:nvCxnSpPr>
        <p:spPr>
          <a:xfrm flipH="1" rot="10800000">
            <a:off x="223375" y="245800"/>
            <a:ext cx="1692300" cy="737100"/>
          </a:xfrm>
          <a:prstGeom prst="bentConnector3">
            <a:avLst>
              <a:gd fmla="val 0" name="adj1"/>
            </a:avLst>
          </a:prstGeom>
          <a:noFill/>
          <a:ln cap="flat" cmpd="sng" w="38100">
            <a:solidFill>
              <a:srgbClr val="E9F1F8"/>
            </a:solidFill>
            <a:prstDash val="solid"/>
            <a:round/>
            <a:headEnd len="med" w="med" type="none"/>
            <a:tailEnd len="med" w="med" type="none"/>
          </a:ln>
        </p:spPr>
      </p:cxnSp>
      <p:cxnSp>
        <p:nvCxnSpPr>
          <p:cNvPr id="480" name="Google Shape;480;p43"/>
          <p:cNvCxnSpPr/>
          <p:nvPr/>
        </p:nvCxnSpPr>
        <p:spPr>
          <a:xfrm flipH="1" rot="10800000">
            <a:off x="7211450" y="414950"/>
            <a:ext cx="1692300" cy="737100"/>
          </a:xfrm>
          <a:prstGeom prst="bentConnector3">
            <a:avLst>
              <a:gd fmla="val 99897" name="adj1"/>
            </a:avLst>
          </a:prstGeom>
          <a:noFill/>
          <a:ln cap="flat" cmpd="sng" w="38100">
            <a:solidFill>
              <a:srgbClr val="E9F1F8"/>
            </a:solidFill>
            <a:prstDash val="solid"/>
            <a:round/>
            <a:headEnd len="med" w="med" type="none"/>
            <a:tailEnd len="med" w="med" type="none"/>
          </a:ln>
        </p:spPr>
      </p:cxnSp>
      <p:sp>
        <p:nvSpPr>
          <p:cNvPr id="481" name="Google Shape;481;p43"/>
          <p:cNvSpPr txBox="1"/>
          <p:nvPr/>
        </p:nvSpPr>
        <p:spPr>
          <a:xfrm>
            <a:off x="4935450" y="4774300"/>
            <a:ext cx="4124100" cy="301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it" sz="900">
                <a:solidFill>
                  <a:schemeClr val="dk2"/>
                </a:solidFill>
                <a:latin typeface="Lato"/>
                <a:ea typeface="Lato"/>
                <a:cs typeface="Lato"/>
                <a:sym typeface="Lato"/>
              </a:rPr>
              <a:t>Sheaf4Rec: Sheaf Neural Networks for Graph-based Recommender Systems</a:t>
            </a:r>
            <a:endParaRPr sz="900">
              <a:solidFill>
                <a:schemeClr val="dk2"/>
              </a:solidFill>
              <a:latin typeface="Lato"/>
              <a:ea typeface="Lato"/>
              <a:cs typeface="Lato"/>
              <a:sym typeface="Lato"/>
            </a:endParaRPr>
          </a:p>
        </p:txBody>
      </p:sp>
      <p:pic>
        <p:nvPicPr>
          <p:cNvPr id="482" name="Google Shape;482;p43" title="video_2025-10-25_14-17-41.mp4">
            <a:hlinkClick r:id="rId4"/>
          </p:cNvPr>
          <p:cNvPicPr preferRelativeResize="0"/>
          <p:nvPr/>
        </p:nvPicPr>
        <p:blipFill>
          <a:blip r:embed="rId5">
            <a:alphaModFix/>
          </a:blip>
          <a:stretch>
            <a:fillRect/>
          </a:stretch>
        </p:blipFill>
        <p:spPr>
          <a:xfrm>
            <a:off x="4855025" y="1304450"/>
            <a:ext cx="4136575" cy="3102431"/>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82"/>
                                        </p:tgtEl>
                                        <p:attrNameLst>
                                          <p:attrName>style.visibility</p:attrName>
                                        </p:attrNameLst>
                                      </p:cBhvr>
                                      <p:to>
                                        <p:strVal val="visible"/>
                                      </p:to>
                                    </p:set>
                                    <p:animEffect filter="fade" transition="in">
                                      <p:cBhvr>
                                        <p:cTn dur="1000"/>
                                        <p:tgtEl>
                                          <p:spTgt spid="48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6" name="Shape 486"/>
        <p:cNvGrpSpPr/>
        <p:nvPr/>
      </p:nvGrpSpPr>
      <p:grpSpPr>
        <a:xfrm>
          <a:off x="0" y="0"/>
          <a:ext cx="0" cy="0"/>
          <a:chOff x="0" y="0"/>
          <a:chExt cx="0" cy="0"/>
        </a:xfrm>
      </p:grpSpPr>
      <p:sp>
        <p:nvSpPr>
          <p:cNvPr id="487" name="Google Shape;487;p44"/>
          <p:cNvSpPr/>
          <p:nvPr/>
        </p:nvSpPr>
        <p:spPr>
          <a:xfrm>
            <a:off x="0" y="4199700"/>
            <a:ext cx="938100" cy="943800"/>
          </a:xfrm>
          <a:prstGeom prst="rtTriangle">
            <a:avLst/>
          </a:prstGeom>
          <a:solidFill>
            <a:srgbClr val="E7EDF3"/>
          </a:solidFill>
          <a:ln cap="flat" cmpd="sng" w="9525">
            <a:solidFill>
              <a:srgbClr val="E7EDF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88" name="Google Shape;488;p44"/>
          <p:cNvSpPr txBox="1"/>
          <p:nvPr>
            <p:ph type="title"/>
          </p:nvPr>
        </p:nvSpPr>
        <p:spPr>
          <a:xfrm>
            <a:off x="311700" y="328025"/>
            <a:ext cx="80373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990"/>
              <a:buFont typeface="Arial"/>
              <a:buNone/>
            </a:pPr>
            <a:r>
              <a:rPr lang="it" sz="3611">
                <a:solidFill>
                  <a:srgbClr val="434343"/>
                </a:solidFill>
                <a:latin typeface="Nunito"/>
                <a:ea typeface="Nunito"/>
                <a:cs typeface="Nunito"/>
                <a:sym typeface="Nunito"/>
              </a:rPr>
              <a:t>Background</a:t>
            </a:r>
            <a:endParaRPr sz="3611">
              <a:solidFill>
                <a:srgbClr val="434343"/>
              </a:solidFill>
              <a:latin typeface="Nunito"/>
              <a:ea typeface="Nunito"/>
              <a:cs typeface="Nunito"/>
              <a:sym typeface="Nunito"/>
            </a:endParaRPr>
          </a:p>
        </p:txBody>
      </p:sp>
      <p:pic>
        <p:nvPicPr>
          <p:cNvPr id="489" name="Google Shape;489;p44"/>
          <p:cNvPicPr preferRelativeResize="0"/>
          <p:nvPr/>
        </p:nvPicPr>
        <p:blipFill rotWithShape="1">
          <a:blip r:embed="rId3">
            <a:alphaModFix/>
          </a:blip>
          <a:srcRect b="0" l="0" r="63913" t="0"/>
          <a:stretch/>
        </p:blipFill>
        <p:spPr>
          <a:xfrm>
            <a:off x="-150800" y="4499450"/>
            <a:ext cx="675748" cy="778099"/>
          </a:xfrm>
          <a:prstGeom prst="rect">
            <a:avLst/>
          </a:prstGeom>
          <a:noFill/>
          <a:ln>
            <a:noFill/>
          </a:ln>
        </p:spPr>
      </p:pic>
      <p:cxnSp>
        <p:nvCxnSpPr>
          <p:cNvPr id="490" name="Google Shape;490;p44"/>
          <p:cNvCxnSpPr/>
          <p:nvPr/>
        </p:nvCxnSpPr>
        <p:spPr>
          <a:xfrm flipH="1" rot="10800000">
            <a:off x="2748000" y="4669350"/>
            <a:ext cx="6396000" cy="4500"/>
          </a:xfrm>
          <a:prstGeom prst="straightConnector1">
            <a:avLst/>
          </a:prstGeom>
          <a:noFill/>
          <a:ln cap="flat" cmpd="sng" w="19050">
            <a:solidFill>
              <a:srgbClr val="822433"/>
            </a:solidFill>
            <a:prstDash val="solid"/>
            <a:round/>
            <a:headEnd len="med" w="med" type="none"/>
            <a:tailEnd len="med" w="med" type="none"/>
          </a:ln>
        </p:spPr>
      </p:cxnSp>
      <p:cxnSp>
        <p:nvCxnSpPr>
          <p:cNvPr id="491" name="Google Shape;491;p44"/>
          <p:cNvCxnSpPr/>
          <p:nvPr/>
        </p:nvCxnSpPr>
        <p:spPr>
          <a:xfrm flipH="1" rot="10800000">
            <a:off x="223375" y="245800"/>
            <a:ext cx="1692300" cy="737100"/>
          </a:xfrm>
          <a:prstGeom prst="bentConnector3">
            <a:avLst>
              <a:gd fmla="val 0" name="adj1"/>
            </a:avLst>
          </a:prstGeom>
          <a:noFill/>
          <a:ln cap="flat" cmpd="sng" w="38100">
            <a:solidFill>
              <a:srgbClr val="E9F1F8"/>
            </a:solidFill>
            <a:prstDash val="solid"/>
            <a:round/>
            <a:headEnd len="med" w="med" type="none"/>
            <a:tailEnd len="med" w="med" type="none"/>
          </a:ln>
        </p:spPr>
      </p:cxnSp>
      <p:cxnSp>
        <p:nvCxnSpPr>
          <p:cNvPr id="492" name="Google Shape;492;p44"/>
          <p:cNvCxnSpPr/>
          <p:nvPr/>
        </p:nvCxnSpPr>
        <p:spPr>
          <a:xfrm flipH="1" rot="10800000">
            <a:off x="7211450" y="414950"/>
            <a:ext cx="1692300" cy="737100"/>
          </a:xfrm>
          <a:prstGeom prst="bentConnector3">
            <a:avLst>
              <a:gd fmla="val 99897" name="adj1"/>
            </a:avLst>
          </a:prstGeom>
          <a:noFill/>
          <a:ln cap="flat" cmpd="sng" w="38100">
            <a:solidFill>
              <a:srgbClr val="E9F1F8"/>
            </a:solidFill>
            <a:prstDash val="solid"/>
            <a:round/>
            <a:headEnd len="med" w="med" type="none"/>
            <a:tailEnd len="med" w="med" type="none"/>
          </a:ln>
        </p:spPr>
      </p:cxnSp>
      <p:sp>
        <p:nvSpPr>
          <p:cNvPr id="493" name="Google Shape;493;p44"/>
          <p:cNvSpPr txBox="1"/>
          <p:nvPr>
            <p:ph idx="1" type="body"/>
          </p:nvPr>
        </p:nvSpPr>
        <p:spPr>
          <a:xfrm>
            <a:off x="311700" y="1241775"/>
            <a:ext cx="3875100" cy="1261200"/>
          </a:xfrm>
          <a:prstGeom prst="rect">
            <a:avLst/>
          </a:prstGeom>
        </p:spPr>
        <p:txBody>
          <a:bodyPr anchorCtr="0" anchor="t" bIns="91425" lIns="91425" spcFirstLastPara="1" rIns="91425" wrap="square" tIns="91425">
            <a:noAutofit/>
          </a:bodyPr>
          <a:lstStyle/>
          <a:p>
            <a:pPr indent="0" lvl="0" marL="0" rtl="0" algn="l">
              <a:lnSpc>
                <a:spcPct val="75000"/>
              </a:lnSpc>
              <a:spcBef>
                <a:spcPts val="0"/>
              </a:spcBef>
              <a:spcAft>
                <a:spcPts val="0"/>
              </a:spcAft>
              <a:buSzPts val="605"/>
              <a:buNone/>
            </a:pPr>
            <a:r>
              <a:rPr lang="it" sz="1725">
                <a:latin typeface="Lato"/>
                <a:ea typeface="Lato"/>
                <a:cs typeface="Lato"/>
                <a:sym typeface="Lato"/>
              </a:rPr>
              <a:t>In Sheaf Theory to each node 𝑣 is associated a vector space ℱ(𝑣) and to each edge 𝑒 a vector space ℱ(𝑒).</a:t>
            </a:r>
            <a:endParaRPr sz="1725">
              <a:latin typeface="Lato"/>
              <a:ea typeface="Lato"/>
              <a:cs typeface="Lato"/>
              <a:sym typeface="Lato"/>
            </a:endParaRPr>
          </a:p>
          <a:p>
            <a:pPr indent="0" lvl="0" marL="0" rtl="0" algn="l">
              <a:lnSpc>
                <a:spcPct val="75000"/>
              </a:lnSpc>
              <a:spcBef>
                <a:spcPts val="1200"/>
              </a:spcBef>
              <a:spcAft>
                <a:spcPts val="1200"/>
              </a:spcAft>
              <a:buSzPts val="605"/>
              <a:buNone/>
            </a:pPr>
            <a:r>
              <a:t/>
            </a:r>
            <a:endParaRPr sz="1525">
              <a:latin typeface="Lato"/>
              <a:ea typeface="Lato"/>
              <a:cs typeface="Lato"/>
              <a:sym typeface="Lato"/>
            </a:endParaRPr>
          </a:p>
        </p:txBody>
      </p:sp>
      <p:pic>
        <p:nvPicPr>
          <p:cNvPr id="494" name="Google Shape;494;p44"/>
          <p:cNvPicPr preferRelativeResize="0"/>
          <p:nvPr/>
        </p:nvPicPr>
        <p:blipFill>
          <a:blip r:embed="rId4">
            <a:alphaModFix/>
          </a:blip>
          <a:stretch>
            <a:fillRect/>
          </a:stretch>
        </p:blipFill>
        <p:spPr>
          <a:xfrm>
            <a:off x="1506574" y="2502975"/>
            <a:ext cx="5903456" cy="1919750"/>
          </a:xfrm>
          <a:prstGeom prst="rect">
            <a:avLst/>
          </a:prstGeom>
          <a:noFill/>
          <a:ln>
            <a:noFill/>
          </a:ln>
        </p:spPr>
      </p:pic>
      <p:sp>
        <p:nvSpPr>
          <p:cNvPr id="495" name="Google Shape;495;p44"/>
          <p:cNvSpPr txBox="1"/>
          <p:nvPr>
            <p:ph idx="1" type="body"/>
          </p:nvPr>
        </p:nvSpPr>
        <p:spPr>
          <a:xfrm>
            <a:off x="4810950" y="1242000"/>
            <a:ext cx="4124100" cy="1261200"/>
          </a:xfrm>
          <a:prstGeom prst="rect">
            <a:avLst/>
          </a:prstGeom>
        </p:spPr>
        <p:txBody>
          <a:bodyPr anchorCtr="0" anchor="t" bIns="91425" lIns="91425" spcFirstLastPara="1" rIns="91425" wrap="square" tIns="91425">
            <a:noAutofit/>
          </a:bodyPr>
          <a:lstStyle/>
          <a:p>
            <a:pPr indent="0" lvl="0" marL="0" rtl="0" algn="l">
              <a:lnSpc>
                <a:spcPct val="75000"/>
              </a:lnSpc>
              <a:spcBef>
                <a:spcPts val="0"/>
              </a:spcBef>
              <a:spcAft>
                <a:spcPts val="0"/>
              </a:spcAft>
              <a:buClr>
                <a:schemeClr val="dk1"/>
              </a:buClr>
              <a:buSzPts val="605"/>
              <a:buFont typeface="Arial"/>
              <a:buNone/>
            </a:pPr>
            <a:r>
              <a:rPr lang="it" sz="1725">
                <a:latin typeface="Lato"/>
                <a:ea typeface="Lato"/>
                <a:cs typeface="Lato"/>
                <a:sym typeface="Lato"/>
              </a:rPr>
              <a:t>A restriction map, denoted as ℱ(𝑣⊴𝑒): ℱ(𝑣)→ℱ(𝑒) represents the relationship between local data on nodes and edges for each incident node-edge pair 𝑣⊴𝑒.</a:t>
            </a:r>
            <a:endParaRPr sz="1725">
              <a:latin typeface="Lato"/>
              <a:ea typeface="Lato"/>
              <a:cs typeface="Lato"/>
              <a:sym typeface="Lato"/>
            </a:endParaRPr>
          </a:p>
          <a:p>
            <a:pPr indent="0" lvl="0" marL="0" rtl="0" algn="l">
              <a:lnSpc>
                <a:spcPct val="75000"/>
              </a:lnSpc>
              <a:spcBef>
                <a:spcPts val="1200"/>
              </a:spcBef>
              <a:spcAft>
                <a:spcPts val="0"/>
              </a:spcAft>
              <a:buClr>
                <a:schemeClr val="dk1"/>
              </a:buClr>
              <a:buSzPts val="1100"/>
              <a:buFont typeface="Arial"/>
              <a:buNone/>
            </a:pPr>
            <a:r>
              <a:t/>
            </a:r>
            <a:endParaRPr sz="1525">
              <a:latin typeface="Lato"/>
              <a:ea typeface="Lato"/>
              <a:cs typeface="Lato"/>
              <a:sym typeface="Lato"/>
            </a:endParaRPr>
          </a:p>
          <a:p>
            <a:pPr indent="0" lvl="0" marL="0" rtl="0" algn="l">
              <a:lnSpc>
                <a:spcPct val="75000"/>
              </a:lnSpc>
              <a:spcBef>
                <a:spcPts val="1200"/>
              </a:spcBef>
              <a:spcAft>
                <a:spcPts val="1200"/>
              </a:spcAft>
              <a:buSzPts val="605"/>
              <a:buNone/>
            </a:pPr>
            <a:r>
              <a:t/>
            </a:r>
            <a:endParaRPr sz="1525">
              <a:latin typeface="Lato"/>
              <a:ea typeface="Lato"/>
              <a:cs typeface="Lato"/>
              <a:sym typeface="Lato"/>
            </a:endParaRPr>
          </a:p>
        </p:txBody>
      </p:sp>
      <p:sp>
        <p:nvSpPr>
          <p:cNvPr id="496" name="Google Shape;496;p44"/>
          <p:cNvSpPr txBox="1"/>
          <p:nvPr/>
        </p:nvSpPr>
        <p:spPr>
          <a:xfrm>
            <a:off x="4935450" y="4774300"/>
            <a:ext cx="4124100" cy="301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it" sz="900">
                <a:solidFill>
                  <a:schemeClr val="dk2"/>
                </a:solidFill>
                <a:latin typeface="Lato"/>
                <a:ea typeface="Lato"/>
                <a:cs typeface="Lato"/>
                <a:sym typeface="Lato"/>
              </a:rPr>
              <a:t>Sheaf4Rec: Sheaf Neural Networks for Graph-based Recommender Systems</a:t>
            </a:r>
            <a:endParaRPr sz="900">
              <a:solidFill>
                <a:schemeClr val="dk2"/>
              </a:solidFill>
              <a:latin typeface="Lato"/>
              <a:ea typeface="Lato"/>
              <a:cs typeface="Lato"/>
              <a:sym typeface="Lato"/>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0" name="Shape 500"/>
        <p:cNvGrpSpPr/>
        <p:nvPr/>
      </p:nvGrpSpPr>
      <p:grpSpPr>
        <a:xfrm>
          <a:off x="0" y="0"/>
          <a:ext cx="0" cy="0"/>
          <a:chOff x="0" y="0"/>
          <a:chExt cx="0" cy="0"/>
        </a:xfrm>
      </p:grpSpPr>
      <p:sp>
        <p:nvSpPr>
          <p:cNvPr id="501" name="Google Shape;501;p45"/>
          <p:cNvSpPr/>
          <p:nvPr/>
        </p:nvSpPr>
        <p:spPr>
          <a:xfrm>
            <a:off x="0" y="4199700"/>
            <a:ext cx="938100" cy="943800"/>
          </a:xfrm>
          <a:prstGeom prst="rtTriangle">
            <a:avLst/>
          </a:prstGeom>
          <a:solidFill>
            <a:srgbClr val="E7EDF3"/>
          </a:solidFill>
          <a:ln cap="flat" cmpd="sng" w="9525">
            <a:solidFill>
              <a:srgbClr val="E7EDF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502" name="Google Shape;502;p45"/>
          <p:cNvSpPr txBox="1"/>
          <p:nvPr>
            <p:ph type="title"/>
          </p:nvPr>
        </p:nvSpPr>
        <p:spPr>
          <a:xfrm>
            <a:off x="311700" y="328025"/>
            <a:ext cx="80373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it" sz="3611">
                <a:solidFill>
                  <a:srgbClr val="434343"/>
                </a:solidFill>
                <a:latin typeface="Nunito"/>
                <a:ea typeface="Nunito"/>
                <a:cs typeface="Nunito"/>
                <a:sym typeface="Nunito"/>
              </a:rPr>
              <a:t>Method - Graph Creation</a:t>
            </a:r>
            <a:endParaRPr sz="3611">
              <a:solidFill>
                <a:srgbClr val="434343"/>
              </a:solidFill>
              <a:latin typeface="Nunito"/>
              <a:ea typeface="Nunito"/>
              <a:cs typeface="Nunito"/>
              <a:sym typeface="Nunito"/>
            </a:endParaRPr>
          </a:p>
        </p:txBody>
      </p:sp>
      <p:pic>
        <p:nvPicPr>
          <p:cNvPr id="503" name="Google Shape;503;p45"/>
          <p:cNvPicPr preferRelativeResize="0"/>
          <p:nvPr/>
        </p:nvPicPr>
        <p:blipFill rotWithShape="1">
          <a:blip r:embed="rId3">
            <a:alphaModFix/>
          </a:blip>
          <a:srcRect b="0" l="0" r="63913" t="0"/>
          <a:stretch/>
        </p:blipFill>
        <p:spPr>
          <a:xfrm>
            <a:off x="-150800" y="4499450"/>
            <a:ext cx="675748" cy="778099"/>
          </a:xfrm>
          <a:prstGeom prst="rect">
            <a:avLst/>
          </a:prstGeom>
          <a:noFill/>
          <a:ln>
            <a:noFill/>
          </a:ln>
        </p:spPr>
      </p:pic>
      <p:cxnSp>
        <p:nvCxnSpPr>
          <p:cNvPr id="504" name="Google Shape;504;p45"/>
          <p:cNvCxnSpPr/>
          <p:nvPr/>
        </p:nvCxnSpPr>
        <p:spPr>
          <a:xfrm flipH="1" rot="10800000">
            <a:off x="2748000" y="4669350"/>
            <a:ext cx="6396000" cy="4500"/>
          </a:xfrm>
          <a:prstGeom prst="straightConnector1">
            <a:avLst/>
          </a:prstGeom>
          <a:noFill/>
          <a:ln cap="flat" cmpd="sng" w="19050">
            <a:solidFill>
              <a:srgbClr val="822433"/>
            </a:solidFill>
            <a:prstDash val="solid"/>
            <a:round/>
            <a:headEnd len="med" w="med" type="none"/>
            <a:tailEnd len="med" w="med" type="none"/>
          </a:ln>
        </p:spPr>
      </p:cxnSp>
      <p:cxnSp>
        <p:nvCxnSpPr>
          <p:cNvPr id="505" name="Google Shape;505;p45"/>
          <p:cNvCxnSpPr/>
          <p:nvPr/>
        </p:nvCxnSpPr>
        <p:spPr>
          <a:xfrm flipH="1" rot="10800000">
            <a:off x="223375" y="245800"/>
            <a:ext cx="1692300" cy="737100"/>
          </a:xfrm>
          <a:prstGeom prst="bentConnector3">
            <a:avLst>
              <a:gd fmla="val 0" name="adj1"/>
            </a:avLst>
          </a:prstGeom>
          <a:noFill/>
          <a:ln cap="flat" cmpd="sng" w="38100">
            <a:solidFill>
              <a:srgbClr val="E9F1F8"/>
            </a:solidFill>
            <a:prstDash val="solid"/>
            <a:round/>
            <a:headEnd len="med" w="med" type="none"/>
            <a:tailEnd len="med" w="med" type="none"/>
          </a:ln>
        </p:spPr>
      </p:cxnSp>
      <p:cxnSp>
        <p:nvCxnSpPr>
          <p:cNvPr id="506" name="Google Shape;506;p45"/>
          <p:cNvCxnSpPr/>
          <p:nvPr/>
        </p:nvCxnSpPr>
        <p:spPr>
          <a:xfrm flipH="1" rot="10800000">
            <a:off x="7211450" y="414950"/>
            <a:ext cx="1692300" cy="737100"/>
          </a:xfrm>
          <a:prstGeom prst="bentConnector3">
            <a:avLst>
              <a:gd fmla="val 99897" name="adj1"/>
            </a:avLst>
          </a:prstGeom>
          <a:noFill/>
          <a:ln cap="flat" cmpd="sng" w="38100">
            <a:solidFill>
              <a:srgbClr val="E9F1F8"/>
            </a:solidFill>
            <a:prstDash val="solid"/>
            <a:round/>
            <a:headEnd len="med" w="med" type="none"/>
            <a:tailEnd len="med" w="med" type="none"/>
          </a:ln>
        </p:spPr>
      </p:cxnSp>
      <p:sp>
        <p:nvSpPr>
          <p:cNvPr id="507" name="Google Shape;507;p45"/>
          <p:cNvSpPr txBox="1"/>
          <p:nvPr>
            <p:ph idx="1" type="body"/>
          </p:nvPr>
        </p:nvSpPr>
        <p:spPr>
          <a:xfrm>
            <a:off x="269400" y="1865775"/>
            <a:ext cx="3227100" cy="1261200"/>
          </a:xfrm>
          <a:prstGeom prst="rect">
            <a:avLst/>
          </a:prstGeom>
        </p:spPr>
        <p:txBody>
          <a:bodyPr anchorCtr="0" anchor="t" bIns="91425" lIns="91425" spcFirstLastPara="1" rIns="91425" wrap="square" tIns="91425">
            <a:noAutofit/>
          </a:bodyPr>
          <a:lstStyle/>
          <a:p>
            <a:pPr indent="0" lvl="0" marL="0" rtl="0" algn="l">
              <a:lnSpc>
                <a:spcPct val="75000"/>
              </a:lnSpc>
              <a:spcBef>
                <a:spcPts val="0"/>
              </a:spcBef>
              <a:spcAft>
                <a:spcPts val="1200"/>
              </a:spcAft>
              <a:buSzPts val="605"/>
              <a:buNone/>
            </a:pPr>
            <a:r>
              <a:rPr lang="it" sz="1725">
                <a:latin typeface="Lato"/>
                <a:ea typeface="Lato"/>
                <a:cs typeface="Lato"/>
                <a:sym typeface="Lato"/>
              </a:rPr>
              <a:t>The input graph comprises users and items, forming a bipartite structure, with review values on edges. Using two embedding tables, one for the users and one for the items, the graph is transformed to its embedded version.</a:t>
            </a:r>
            <a:endParaRPr sz="1725">
              <a:latin typeface="Lato"/>
              <a:ea typeface="Lato"/>
              <a:cs typeface="Lato"/>
              <a:sym typeface="Lato"/>
            </a:endParaRPr>
          </a:p>
        </p:txBody>
      </p:sp>
      <p:pic>
        <p:nvPicPr>
          <p:cNvPr id="508" name="Google Shape;508;p45"/>
          <p:cNvPicPr preferRelativeResize="0"/>
          <p:nvPr/>
        </p:nvPicPr>
        <p:blipFill>
          <a:blip r:embed="rId4">
            <a:alphaModFix/>
          </a:blip>
          <a:stretch>
            <a:fillRect/>
          </a:stretch>
        </p:blipFill>
        <p:spPr>
          <a:xfrm>
            <a:off x="4186800" y="1547863"/>
            <a:ext cx="4652400" cy="2579310"/>
          </a:xfrm>
          <a:prstGeom prst="rect">
            <a:avLst/>
          </a:prstGeom>
          <a:noFill/>
          <a:ln>
            <a:noFill/>
          </a:ln>
        </p:spPr>
      </p:pic>
      <p:sp>
        <p:nvSpPr>
          <p:cNvPr id="509" name="Google Shape;509;p45"/>
          <p:cNvSpPr txBox="1"/>
          <p:nvPr/>
        </p:nvSpPr>
        <p:spPr>
          <a:xfrm>
            <a:off x="4935450" y="4774300"/>
            <a:ext cx="4124100" cy="301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it" sz="900">
                <a:solidFill>
                  <a:schemeClr val="dk2"/>
                </a:solidFill>
                <a:latin typeface="Lato"/>
                <a:ea typeface="Lato"/>
                <a:cs typeface="Lato"/>
                <a:sym typeface="Lato"/>
              </a:rPr>
              <a:t>Sheaf4Rec: Sheaf Neural Networks for Graph-based Recommender Systems</a:t>
            </a:r>
            <a:endParaRPr sz="900">
              <a:solidFill>
                <a:schemeClr val="dk2"/>
              </a:solidFill>
              <a:latin typeface="Lato"/>
              <a:ea typeface="Lato"/>
              <a:cs typeface="Lato"/>
              <a:sym typeface="Lato"/>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3" name="Shape 513"/>
        <p:cNvGrpSpPr/>
        <p:nvPr/>
      </p:nvGrpSpPr>
      <p:grpSpPr>
        <a:xfrm>
          <a:off x="0" y="0"/>
          <a:ext cx="0" cy="0"/>
          <a:chOff x="0" y="0"/>
          <a:chExt cx="0" cy="0"/>
        </a:xfrm>
      </p:grpSpPr>
      <p:sp>
        <p:nvSpPr>
          <p:cNvPr id="514" name="Google Shape;514;p46"/>
          <p:cNvSpPr/>
          <p:nvPr/>
        </p:nvSpPr>
        <p:spPr>
          <a:xfrm>
            <a:off x="0" y="4199700"/>
            <a:ext cx="938100" cy="943800"/>
          </a:xfrm>
          <a:prstGeom prst="rtTriangle">
            <a:avLst/>
          </a:prstGeom>
          <a:solidFill>
            <a:srgbClr val="E7EDF3"/>
          </a:solidFill>
          <a:ln cap="flat" cmpd="sng" w="9525">
            <a:solidFill>
              <a:srgbClr val="E7EDF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515" name="Google Shape;515;p46"/>
          <p:cNvSpPr txBox="1"/>
          <p:nvPr>
            <p:ph type="title"/>
          </p:nvPr>
        </p:nvSpPr>
        <p:spPr>
          <a:xfrm>
            <a:off x="311700" y="328025"/>
            <a:ext cx="80373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it" sz="3611">
                <a:solidFill>
                  <a:srgbClr val="434343"/>
                </a:solidFill>
                <a:latin typeface="Nunito"/>
                <a:ea typeface="Nunito"/>
                <a:cs typeface="Nunito"/>
                <a:sym typeface="Nunito"/>
              </a:rPr>
              <a:t>Method - Embedding</a:t>
            </a:r>
            <a:endParaRPr sz="3611">
              <a:solidFill>
                <a:srgbClr val="434343"/>
              </a:solidFill>
              <a:latin typeface="Nunito"/>
              <a:ea typeface="Nunito"/>
              <a:cs typeface="Nunito"/>
              <a:sym typeface="Nunito"/>
            </a:endParaRPr>
          </a:p>
        </p:txBody>
      </p:sp>
      <p:pic>
        <p:nvPicPr>
          <p:cNvPr id="516" name="Google Shape;516;p46"/>
          <p:cNvPicPr preferRelativeResize="0"/>
          <p:nvPr/>
        </p:nvPicPr>
        <p:blipFill rotWithShape="1">
          <a:blip r:embed="rId3">
            <a:alphaModFix/>
          </a:blip>
          <a:srcRect b="0" l="0" r="63913" t="0"/>
          <a:stretch/>
        </p:blipFill>
        <p:spPr>
          <a:xfrm>
            <a:off x="-150800" y="4499450"/>
            <a:ext cx="675748" cy="778099"/>
          </a:xfrm>
          <a:prstGeom prst="rect">
            <a:avLst/>
          </a:prstGeom>
          <a:noFill/>
          <a:ln>
            <a:noFill/>
          </a:ln>
        </p:spPr>
      </p:pic>
      <p:cxnSp>
        <p:nvCxnSpPr>
          <p:cNvPr id="517" name="Google Shape;517;p46"/>
          <p:cNvCxnSpPr/>
          <p:nvPr/>
        </p:nvCxnSpPr>
        <p:spPr>
          <a:xfrm flipH="1" rot="10800000">
            <a:off x="2748000" y="4669350"/>
            <a:ext cx="6396000" cy="4500"/>
          </a:xfrm>
          <a:prstGeom prst="straightConnector1">
            <a:avLst/>
          </a:prstGeom>
          <a:noFill/>
          <a:ln cap="flat" cmpd="sng" w="19050">
            <a:solidFill>
              <a:srgbClr val="822433"/>
            </a:solidFill>
            <a:prstDash val="solid"/>
            <a:round/>
            <a:headEnd len="med" w="med" type="none"/>
            <a:tailEnd len="med" w="med" type="none"/>
          </a:ln>
        </p:spPr>
      </p:cxnSp>
      <p:cxnSp>
        <p:nvCxnSpPr>
          <p:cNvPr id="518" name="Google Shape;518;p46"/>
          <p:cNvCxnSpPr/>
          <p:nvPr/>
        </p:nvCxnSpPr>
        <p:spPr>
          <a:xfrm flipH="1" rot="10800000">
            <a:off x="223375" y="245800"/>
            <a:ext cx="1692300" cy="737100"/>
          </a:xfrm>
          <a:prstGeom prst="bentConnector3">
            <a:avLst>
              <a:gd fmla="val 0" name="adj1"/>
            </a:avLst>
          </a:prstGeom>
          <a:noFill/>
          <a:ln cap="flat" cmpd="sng" w="38100">
            <a:solidFill>
              <a:srgbClr val="E9F1F8"/>
            </a:solidFill>
            <a:prstDash val="solid"/>
            <a:round/>
            <a:headEnd len="med" w="med" type="none"/>
            <a:tailEnd len="med" w="med" type="none"/>
          </a:ln>
        </p:spPr>
      </p:cxnSp>
      <p:cxnSp>
        <p:nvCxnSpPr>
          <p:cNvPr id="519" name="Google Shape;519;p46"/>
          <p:cNvCxnSpPr/>
          <p:nvPr/>
        </p:nvCxnSpPr>
        <p:spPr>
          <a:xfrm flipH="1" rot="10800000">
            <a:off x="7211450" y="414950"/>
            <a:ext cx="1692300" cy="737100"/>
          </a:xfrm>
          <a:prstGeom prst="bentConnector3">
            <a:avLst>
              <a:gd fmla="val 99897" name="adj1"/>
            </a:avLst>
          </a:prstGeom>
          <a:noFill/>
          <a:ln cap="flat" cmpd="sng" w="38100">
            <a:solidFill>
              <a:srgbClr val="E9F1F8"/>
            </a:solidFill>
            <a:prstDash val="solid"/>
            <a:round/>
            <a:headEnd len="med" w="med" type="none"/>
            <a:tailEnd len="med" w="med" type="none"/>
          </a:ln>
        </p:spPr>
      </p:cxnSp>
      <p:sp>
        <p:nvSpPr>
          <p:cNvPr id="520" name="Google Shape;520;p46"/>
          <p:cNvSpPr txBox="1"/>
          <p:nvPr>
            <p:ph idx="1" type="body"/>
          </p:nvPr>
        </p:nvSpPr>
        <p:spPr>
          <a:xfrm>
            <a:off x="269400" y="1654275"/>
            <a:ext cx="3159600" cy="2061300"/>
          </a:xfrm>
          <a:prstGeom prst="rect">
            <a:avLst/>
          </a:prstGeom>
        </p:spPr>
        <p:txBody>
          <a:bodyPr anchorCtr="0" anchor="t" bIns="91425" lIns="91425" spcFirstLastPara="1" rIns="91425" wrap="square" tIns="91425">
            <a:noAutofit/>
          </a:bodyPr>
          <a:lstStyle/>
          <a:p>
            <a:pPr indent="0" lvl="0" marL="0" rtl="0" algn="l">
              <a:lnSpc>
                <a:spcPct val="75000"/>
              </a:lnSpc>
              <a:spcBef>
                <a:spcPts val="0"/>
              </a:spcBef>
              <a:spcAft>
                <a:spcPts val="1200"/>
              </a:spcAft>
              <a:buSzPts val="605"/>
              <a:buNone/>
            </a:pPr>
            <a:r>
              <a:rPr lang="it" sz="1725">
                <a:latin typeface="Lato"/>
                <a:ea typeface="Lato"/>
                <a:cs typeface="Lato"/>
                <a:sym typeface="Lato"/>
              </a:rPr>
              <a:t>The input to the sheaf layers is the embedded graph obtained from the two embedding tables. In the sheaf layers, 0-cochains are mapped to user embeddings and 1-cochains to item embeddings. These embeddings are continuously updated. </a:t>
            </a:r>
            <a:endParaRPr sz="1725">
              <a:latin typeface="Lato"/>
              <a:ea typeface="Lato"/>
              <a:cs typeface="Lato"/>
              <a:sym typeface="Lato"/>
            </a:endParaRPr>
          </a:p>
        </p:txBody>
      </p:sp>
      <p:pic>
        <p:nvPicPr>
          <p:cNvPr id="521" name="Google Shape;521;p46"/>
          <p:cNvPicPr preferRelativeResize="0"/>
          <p:nvPr/>
        </p:nvPicPr>
        <p:blipFill>
          <a:blip r:embed="rId4">
            <a:alphaModFix/>
          </a:blip>
          <a:stretch>
            <a:fillRect/>
          </a:stretch>
        </p:blipFill>
        <p:spPr>
          <a:xfrm>
            <a:off x="4209050" y="1783663"/>
            <a:ext cx="4694701" cy="2107691"/>
          </a:xfrm>
          <a:prstGeom prst="rect">
            <a:avLst/>
          </a:prstGeom>
          <a:noFill/>
          <a:ln>
            <a:noFill/>
          </a:ln>
        </p:spPr>
      </p:pic>
      <p:sp>
        <p:nvSpPr>
          <p:cNvPr id="522" name="Google Shape;522;p46"/>
          <p:cNvSpPr txBox="1"/>
          <p:nvPr/>
        </p:nvSpPr>
        <p:spPr>
          <a:xfrm>
            <a:off x="4935450" y="4774300"/>
            <a:ext cx="4124100" cy="301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it" sz="900">
                <a:solidFill>
                  <a:schemeClr val="dk2"/>
                </a:solidFill>
                <a:latin typeface="Lato"/>
                <a:ea typeface="Lato"/>
                <a:cs typeface="Lato"/>
                <a:sym typeface="Lato"/>
              </a:rPr>
              <a:t>Sheaf4Rec: Sheaf Neural Networks for Graph-based Recommender Systems</a:t>
            </a:r>
            <a:endParaRPr sz="900">
              <a:solidFill>
                <a:schemeClr val="dk2"/>
              </a:solidFill>
              <a:latin typeface="Lato"/>
              <a:ea typeface="Lato"/>
              <a:cs typeface="Lato"/>
              <a:sym typeface="Lato"/>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6" name="Shape 526"/>
        <p:cNvGrpSpPr/>
        <p:nvPr/>
      </p:nvGrpSpPr>
      <p:grpSpPr>
        <a:xfrm>
          <a:off x="0" y="0"/>
          <a:ext cx="0" cy="0"/>
          <a:chOff x="0" y="0"/>
          <a:chExt cx="0" cy="0"/>
        </a:xfrm>
      </p:grpSpPr>
      <p:sp>
        <p:nvSpPr>
          <p:cNvPr id="527" name="Google Shape;527;p47"/>
          <p:cNvSpPr/>
          <p:nvPr/>
        </p:nvSpPr>
        <p:spPr>
          <a:xfrm>
            <a:off x="0" y="4199700"/>
            <a:ext cx="938100" cy="943800"/>
          </a:xfrm>
          <a:prstGeom prst="rtTriangle">
            <a:avLst/>
          </a:prstGeom>
          <a:solidFill>
            <a:srgbClr val="E7EDF3"/>
          </a:solidFill>
          <a:ln cap="flat" cmpd="sng" w="9525">
            <a:solidFill>
              <a:srgbClr val="E7EDF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528" name="Google Shape;528;p47"/>
          <p:cNvSpPr txBox="1"/>
          <p:nvPr>
            <p:ph type="title"/>
          </p:nvPr>
        </p:nvSpPr>
        <p:spPr>
          <a:xfrm>
            <a:off x="311700" y="328025"/>
            <a:ext cx="80373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it" sz="3611">
                <a:solidFill>
                  <a:srgbClr val="434343"/>
                </a:solidFill>
                <a:latin typeface="Nunito"/>
                <a:ea typeface="Nunito"/>
                <a:cs typeface="Nunito"/>
                <a:sym typeface="Nunito"/>
              </a:rPr>
              <a:t>Method - Recommendation</a:t>
            </a:r>
            <a:endParaRPr sz="3611">
              <a:solidFill>
                <a:srgbClr val="434343"/>
              </a:solidFill>
              <a:latin typeface="Nunito"/>
              <a:ea typeface="Nunito"/>
              <a:cs typeface="Nunito"/>
              <a:sym typeface="Nunito"/>
            </a:endParaRPr>
          </a:p>
        </p:txBody>
      </p:sp>
      <p:pic>
        <p:nvPicPr>
          <p:cNvPr id="529" name="Google Shape;529;p47"/>
          <p:cNvPicPr preferRelativeResize="0"/>
          <p:nvPr/>
        </p:nvPicPr>
        <p:blipFill rotWithShape="1">
          <a:blip r:embed="rId3">
            <a:alphaModFix/>
          </a:blip>
          <a:srcRect b="0" l="0" r="63913" t="0"/>
          <a:stretch/>
        </p:blipFill>
        <p:spPr>
          <a:xfrm>
            <a:off x="-150800" y="4499450"/>
            <a:ext cx="675748" cy="778099"/>
          </a:xfrm>
          <a:prstGeom prst="rect">
            <a:avLst/>
          </a:prstGeom>
          <a:noFill/>
          <a:ln>
            <a:noFill/>
          </a:ln>
        </p:spPr>
      </p:pic>
      <p:cxnSp>
        <p:nvCxnSpPr>
          <p:cNvPr id="530" name="Google Shape;530;p47"/>
          <p:cNvCxnSpPr/>
          <p:nvPr/>
        </p:nvCxnSpPr>
        <p:spPr>
          <a:xfrm flipH="1" rot="10800000">
            <a:off x="2748000" y="4669350"/>
            <a:ext cx="6396000" cy="4500"/>
          </a:xfrm>
          <a:prstGeom prst="straightConnector1">
            <a:avLst/>
          </a:prstGeom>
          <a:noFill/>
          <a:ln cap="flat" cmpd="sng" w="19050">
            <a:solidFill>
              <a:srgbClr val="822433"/>
            </a:solidFill>
            <a:prstDash val="solid"/>
            <a:round/>
            <a:headEnd len="med" w="med" type="none"/>
            <a:tailEnd len="med" w="med" type="none"/>
          </a:ln>
        </p:spPr>
      </p:cxnSp>
      <p:cxnSp>
        <p:nvCxnSpPr>
          <p:cNvPr id="531" name="Google Shape;531;p47"/>
          <p:cNvCxnSpPr/>
          <p:nvPr/>
        </p:nvCxnSpPr>
        <p:spPr>
          <a:xfrm flipH="1" rot="10800000">
            <a:off x="223375" y="245800"/>
            <a:ext cx="1692300" cy="737100"/>
          </a:xfrm>
          <a:prstGeom prst="bentConnector3">
            <a:avLst>
              <a:gd fmla="val 0" name="adj1"/>
            </a:avLst>
          </a:prstGeom>
          <a:noFill/>
          <a:ln cap="flat" cmpd="sng" w="38100">
            <a:solidFill>
              <a:srgbClr val="E9F1F8"/>
            </a:solidFill>
            <a:prstDash val="solid"/>
            <a:round/>
            <a:headEnd len="med" w="med" type="none"/>
            <a:tailEnd len="med" w="med" type="none"/>
          </a:ln>
        </p:spPr>
      </p:cxnSp>
      <p:cxnSp>
        <p:nvCxnSpPr>
          <p:cNvPr id="532" name="Google Shape;532;p47"/>
          <p:cNvCxnSpPr/>
          <p:nvPr/>
        </p:nvCxnSpPr>
        <p:spPr>
          <a:xfrm flipH="1" rot="10800000">
            <a:off x="7211450" y="414950"/>
            <a:ext cx="1692300" cy="737100"/>
          </a:xfrm>
          <a:prstGeom prst="bentConnector3">
            <a:avLst>
              <a:gd fmla="val 99897" name="adj1"/>
            </a:avLst>
          </a:prstGeom>
          <a:noFill/>
          <a:ln cap="flat" cmpd="sng" w="38100">
            <a:solidFill>
              <a:srgbClr val="E9F1F8"/>
            </a:solidFill>
            <a:prstDash val="solid"/>
            <a:round/>
            <a:headEnd len="med" w="med" type="none"/>
            <a:tailEnd len="med" w="med" type="none"/>
          </a:ln>
        </p:spPr>
      </p:cxnSp>
      <p:sp>
        <p:nvSpPr>
          <p:cNvPr id="533" name="Google Shape;533;p47"/>
          <p:cNvSpPr txBox="1"/>
          <p:nvPr>
            <p:ph idx="1" type="body"/>
          </p:nvPr>
        </p:nvSpPr>
        <p:spPr>
          <a:xfrm>
            <a:off x="269400" y="1654275"/>
            <a:ext cx="3645600" cy="1261200"/>
          </a:xfrm>
          <a:prstGeom prst="rect">
            <a:avLst/>
          </a:prstGeom>
        </p:spPr>
        <p:txBody>
          <a:bodyPr anchorCtr="0" anchor="t" bIns="91425" lIns="91425" spcFirstLastPara="1" rIns="91425" wrap="square" tIns="91425">
            <a:noAutofit/>
          </a:bodyPr>
          <a:lstStyle/>
          <a:p>
            <a:pPr indent="0" lvl="0" marL="0" rtl="0" algn="l">
              <a:lnSpc>
                <a:spcPct val="75000"/>
              </a:lnSpc>
              <a:spcBef>
                <a:spcPts val="0"/>
              </a:spcBef>
              <a:spcAft>
                <a:spcPts val="1200"/>
              </a:spcAft>
              <a:buSzPts val="605"/>
              <a:buNone/>
            </a:pPr>
            <a:r>
              <a:rPr lang="it" sz="1725">
                <a:latin typeface="Lato"/>
                <a:ea typeface="Lato"/>
                <a:cs typeface="Lato"/>
                <a:sym typeface="Lato"/>
              </a:rPr>
              <a:t>The final step of the proposed pipelines consists in providing personalized recommendations to users. This involves computing a score for each user and item by performing matrix multiplication between the user embedding and the item embedding. Finally, scores are ranked to present each user with the most relevant items.</a:t>
            </a:r>
            <a:endParaRPr sz="1725">
              <a:latin typeface="Lato"/>
              <a:ea typeface="Lato"/>
              <a:cs typeface="Lato"/>
              <a:sym typeface="Lato"/>
            </a:endParaRPr>
          </a:p>
        </p:txBody>
      </p:sp>
      <p:pic>
        <p:nvPicPr>
          <p:cNvPr id="534" name="Google Shape;534;p47"/>
          <p:cNvPicPr preferRelativeResize="0"/>
          <p:nvPr/>
        </p:nvPicPr>
        <p:blipFill>
          <a:blip r:embed="rId4">
            <a:alphaModFix/>
          </a:blip>
          <a:stretch>
            <a:fillRect/>
          </a:stretch>
        </p:blipFill>
        <p:spPr>
          <a:xfrm>
            <a:off x="4246125" y="1918613"/>
            <a:ext cx="4694701" cy="1837804"/>
          </a:xfrm>
          <a:prstGeom prst="rect">
            <a:avLst/>
          </a:prstGeom>
          <a:noFill/>
          <a:ln>
            <a:noFill/>
          </a:ln>
        </p:spPr>
      </p:pic>
      <p:sp>
        <p:nvSpPr>
          <p:cNvPr id="535" name="Google Shape;535;p47"/>
          <p:cNvSpPr txBox="1"/>
          <p:nvPr/>
        </p:nvSpPr>
        <p:spPr>
          <a:xfrm>
            <a:off x="4935450" y="4774300"/>
            <a:ext cx="4124100" cy="301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it" sz="900">
                <a:solidFill>
                  <a:schemeClr val="dk2"/>
                </a:solidFill>
                <a:latin typeface="Lato"/>
                <a:ea typeface="Lato"/>
                <a:cs typeface="Lato"/>
                <a:sym typeface="Lato"/>
              </a:rPr>
              <a:t>Sheaf4Rec: Sheaf Neural Networks for Graph-based Recommender Systems</a:t>
            </a:r>
            <a:endParaRPr sz="900">
              <a:solidFill>
                <a:schemeClr val="dk2"/>
              </a:solidFill>
              <a:latin typeface="Lato"/>
              <a:ea typeface="Lato"/>
              <a:cs typeface="Lato"/>
              <a:sym typeface="Lato"/>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9" name="Shape 539"/>
        <p:cNvGrpSpPr/>
        <p:nvPr/>
      </p:nvGrpSpPr>
      <p:grpSpPr>
        <a:xfrm>
          <a:off x="0" y="0"/>
          <a:ext cx="0" cy="0"/>
          <a:chOff x="0" y="0"/>
          <a:chExt cx="0" cy="0"/>
        </a:xfrm>
      </p:grpSpPr>
      <p:sp>
        <p:nvSpPr>
          <p:cNvPr id="540" name="Google Shape;540;p48"/>
          <p:cNvSpPr/>
          <p:nvPr/>
        </p:nvSpPr>
        <p:spPr>
          <a:xfrm>
            <a:off x="0" y="4199700"/>
            <a:ext cx="938100" cy="943800"/>
          </a:xfrm>
          <a:prstGeom prst="rtTriangle">
            <a:avLst/>
          </a:prstGeom>
          <a:solidFill>
            <a:srgbClr val="E7EDF3"/>
          </a:solidFill>
          <a:ln cap="flat" cmpd="sng" w="9525">
            <a:solidFill>
              <a:srgbClr val="E7EDF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541" name="Google Shape;541;p48"/>
          <p:cNvSpPr txBox="1"/>
          <p:nvPr>
            <p:ph type="title"/>
          </p:nvPr>
        </p:nvSpPr>
        <p:spPr>
          <a:xfrm>
            <a:off x="311700" y="328025"/>
            <a:ext cx="80373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it" sz="3611">
                <a:solidFill>
                  <a:srgbClr val="434343"/>
                </a:solidFill>
                <a:latin typeface="Nunito"/>
                <a:ea typeface="Nunito"/>
                <a:cs typeface="Nunito"/>
                <a:sym typeface="Nunito"/>
              </a:rPr>
              <a:t>Method - Full Pipeline</a:t>
            </a:r>
            <a:endParaRPr sz="3611">
              <a:solidFill>
                <a:srgbClr val="434343"/>
              </a:solidFill>
              <a:latin typeface="Nunito"/>
              <a:ea typeface="Nunito"/>
              <a:cs typeface="Nunito"/>
              <a:sym typeface="Nunito"/>
            </a:endParaRPr>
          </a:p>
        </p:txBody>
      </p:sp>
      <p:pic>
        <p:nvPicPr>
          <p:cNvPr id="542" name="Google Shape;542;p48"/>
          <p:cNvPicPr preferRelativeResize="0"/>
          <p:nvPr/>
        </p:nvPicPr>
        <p:blipFill rotWithShape="1">
          <a:blip r:embed="rId3">
            <a:alphaModFix/>
          </a:blip>
          <a:srcRect b="0" l="0" r="63913" t="0"/>
          <a:stretch/>
        </p:blipFill>
        <p:spPr>
          <a:xfrm>
            <a:off x="-150800" y="4499450"/>
            <a:ext cx="675748" cy="778099"/>
          </a:xfrm>
          <a:prstGeom prst="rect">
            <a:avLst/>
          </a:prstGeom>
          <a:noFill/>
          <a:ln>
            <a:noFill/>
          </a:ln>
        </p:spPr>
      </p:pic>
      <p:cxnSp>
        <p:nvCxnSpPr>
          <p:cNvPr id="543" name="Google Shape;543;p48"/>
          <p:cNvCxnSpPr/>
          <p:nvPr/>
        </p:nvCxnSpPr>
        <p:spPr>
          <a:xfrm flipH="1" rot="10800000">
            <a:off x="2748000" y="4669350"/>
            <a:ext cx="6396000" cy="4500"/>
          </a:xfrm>
          <a:prstGeom prst="straightConnector1">
            <a:avLst/>
          </a:prstGeom>
          <a:noFill/>
          <a:ln cap="flat" cmpd="sng" w="19050">
            <a:solidFill>
              <a:srgbClr val="822433"/>
            </a:solidFill>
            <a:prstDash val="solid"/>
            <a:round/>
            <a:headEnd len="med" w="med" type="none"/>
            <a:tailEnd len="med" w="med" type="none"/>
          </a:ln>
        </p:spPr>
      </p:cxnSp>
      <p:cxnSp>
        <p:nvCxnSpPr>
          <p:cNvPr id="544" name="Google Shape;544;p48"/>
          <p:cNvCxnSpPr/>
          <p:nvPr/>
        </p:nvCxnSpPr>
        <p:spPr>
          <a:xfrm flipH="1" rot="10800000">
            <a:off x="223375" y="245800"/>
            <a:ext cx="1692300" cy="737100"/>
          </a:xfrm>
          <a:prstGeom prst="bentConnector3">
            <a:avLst>
              <a:gd fmla="val 0" name="adj1"/>
            </a:avLst>
          </a:prstGeom>
          <a:noFill/>
          <a:ln cap="flat" cmpd="sng" w="38100">
            <a:solidFill>
              <a:srgbClr val="E9F1F8"/>
            </a:solidFill>
            <a:prstDash val="solid"/>
            <a:round/>
            <a:headEnd len="med" w="med" type="none"/>
            <a:tailEnd len="med" w="med" type="none"/>
          </a:ln>
        </p:spPr>
      </p:cxnSp>
      <p:cxnSp>
        <p:nvCxnSpPr>
          <p:cNvPr id="545" name="Google Shape;545;p48"/>
          <p:cNvCxnSpPr/>
          <p:nvPr/>
        </p:nvCxnSpPr>
        <p:spPr>
          <a:xfrm flipH="1" rot="10800000">
            <a:off x="7211450" y="414950"/>
            <a:ext cx="1692300" cy="737100"/>
          </a:xfrm>
          <a:prstGeom prst="bentConnector3">
            <a:avLst>
              <a:gd fmla="val 99897" name="adj1"/>
            </a:avLst>
          </a:prstGeom>
          <a:noFill/>
          <a:ln cap="flat" cmpd="sng" w="38100">
            <a:solidFill>
              <a:srgbClr val="E9F1F8"/>
            </a:solidFill>
            <a:prstDash val="solid"/>
            <a:round/>
            <a:headEnd len="med" w="med" type="none"/>
            <a:tailEnd len="med" w="med" type="none"/>
          </a:ln>
        </p:spPr>
      </p:cxnSp>
      <p:sp>
        <p:nvSpPr>
          <p:cNvPr id="546" name="Google Shape;546;p48"/>
          <p:cNvSpPr txBox="1"/>
          <p:nvPr>
            <p:ph idx="1" type="body"/>
          </p:nvPr>
        </p:nvSpPr>
        <p:spPr>
          <a:xfrm>
            <a:off x="6115350" y="1507150"/>
            <a:ext cx="2944200" cy="2569500"/>
          </a:xfrm>
          <a:prstGeom prst="rect">
            <a:avLst/>
          </a:prstGeom>
        </p:spPr>
        <p:txBody>
          <a:bodyPr anchorCtr="0" anchor="t" bIns="91425" lIns="91425" spcFirstLastPara="1" rIns="91425" wrap="square" tIns="91425">
            <a:noAutofit/>
          </a:bodyPr>
          <a:lstStyle/>
          <a:p>
            <a:pPr indent="0" lvl="0" marL="0" rtl="0" algn="l">
              <a:lnSpc>
                <a:spcPct val="75000"/>
              </a:lnSpc>
              <a:spcBef>
                <a:spcPts val="0"/>
              </a:spcBef>
              <a:spcAft>
                <a:spcPts val="1200"/>
              </a:spcAft>
              <a:buSzPts val="605"/>
              <a:buNone/>
            </a:pPr>
            <a:r>
              <a:rPr lang="it" sz="1725">
                <a:latin typeface="Lato"/>
                <a:ea typeface="Lato"/>
                <a:cs typeface="Lato"/>
                <a:sym typeface="Lato"/>
              </a:rPr>
              <a:t>During training, Sheaf4Rec takes as input the user-item graph, and generates a score matrix S that encapsulates the computed relevance of each item j for each user i. To compute the loss function, we extract the scores corresponding to both positive items and negative items. </a:t>
            </a:r>
            <a:endParaRPr sz="1725">
              <a:latin typeface="Lato"/>
              <a:ea typeface="Lato"/>
              <a:cs typeface="Lato"/>
              <a:sym typeface="Lato"/>
            </a:endParaRPr>
          </a:p>
        </p:txBody>
      </p:sp>
      <p:pic>
        <p:nvPicPr>
          <p:cNvPr id="547" name="Google Shape;547;p48"/>
          <p:cNvPicPr preferRelativeResize="0"/>
          <p:nvPr/>
        </p:nvPicPr>
        <p:blipFill>
          <a:blip r:embed="rId4">
            <a:alphaModFix/>
          </a:blip>
          <a:stretch>
            <a:fillRect/>
          </a:stretch>
        </p:blipFill>
        <p:spPr>
          <a:xfrm>
            <a:off x="100575" y="1627900"/>
            <a:ext cx="5856359" cy="2100987"/>
          </a:xfrm>
          <a:prstGeom prst="rect">
            <a:avLst/>
          </a:prstGeom>
          <a:noFill/>
          <a:ln>
            <a:noFill/>
          </a:ln>
        </p:spPr>
      </p:pic>
      <p:sp>
        <p:nvSpPr>
          <p:cNvPr id="548" name="Google Shape;548;p48"/>
          <p:cNvSpPr txBox="1"/>
          <p:nvPr/>
        </p:nvSpPr>
        <p:spPr>
          <a:xfrm>
            <a:off x="4935450" y="4774300"/>
            <a:ext cx="4124100" cy="301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it" sz="900">
                <a:solidFill>
                  <a:schemeClr val="dk2"/>
                </a:solidFill>
                <a:latin typeface="Lato"/>
                <a:ea typeface="Lato"/>
                <a:cs typeface="Lato"/>
                <a:sym typeface="Lato"/>
              </a:rPr>
              <a:t>Sheaf4Rec: Sheaf Neural Networks for Graph-based Recommender Systems</a:t>
            </a:r>
            <a:endParaRPr sz="900">
              <a:solidFill>
                <a:schemeClr val="dk2"/>
              </a:solidFill>
              <a:latin typeface="Lato"/>
              <a:ea typeface="Lato"/>
              <a:cs typeface="Lato"/>
              <a:sym typeface="Lato"/>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2" name="Shape 552"/>
        <p:cNvGrpSpPr/>
        <p:nvPr/>
      </p:nvGrpSpPr>
      <p:grpSpPr>
        <a:xfrm>
          <a:off x="0" y="0"/>
          <a:ext cx="0" cy="0"/>
          <a:chOff x="0" y="0"/>
          <a:chExt cx="0" cy="0"/>
        </a:xfrm>
      </p:grpSpPr>
      <p:sp>
        <p:nvSpPr>
          <p:cNvPr id="553" name="Google Shape;553;p49"/>
          <p:cNvSpPr/>
          <p:nvPr/>
        </p:nvSpPr>
        <p:spPr>
          <a:xfrm>
            <a:off x="0" y="4199700"/>
            <a:ext cx="938100" cy="943800"/>
          </a:xfrm>
          <a:prstGeom prst="rtTriangle">
            <a:avLst/>
          </a:prstGeom>
          <a:solidFill>
            <a:srgbClr val="E7EDF3"/>
          </a:solidFill>
          <a:ln cap="flat" cmpd="sng" w="9525">
            <a:solidFill>
              <a:srgbClr val="E7EDF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554" name="Google Shape;554;p49"/>
          <p:cNvSpPr txBox="1"/>
          <p:nvPr>
            <p:ph type="title"/>
          </p:nvPr>
        </p:nvSpPr>
        <p:spPr>
          <a:xfrm>
            <a:off x="311700" y="328025"/>
            <a:ext cx="80373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it" sz="3611">
                <a:solidFill>
                  <a:srgbClr val="434343"/>
                </a:solidFill>
                <a:latin typeface="Nunito"/>
                <a:ea typeface="Nunito"/>
                <a:cs typeface="Nunito"/>
                <a:sym typeface="Nunito"/>
              </a:rPr>
              <a:t>Experimental Setup</a:t>
            </a:r>
            <a:endParaRPr sz="3611">
              <a:solidFill>
                <a:srgbClr val="434343"/>
              </a:solidFill>
              <a:latin typeface="Nunito"/>
              <a:ea typeface="Nunito"/>
              <a:cs typeface="Nunito"/>
              <a:sym typeface="Nunito"/>
            </a:endParaRPr>
          </a:p>
        </p:txBody>
      </p:sp>
      <p:pic>
        <p:nvPicPr>
          <p:cNvPr id="555" name="Google Shape;555;p49"/>
          <p:cNvPicPr preferRelativeResize="0"/>
          <p:nvPr/>
        </p:nvPicPr>
        <p:blipFill rotWithShape="1">
          <a:blip r:embed="rId3">
            <a:alphaModFix/>
          </a:blip>
          <a:srcRect b="0" l="0" r="63913" t="0"/>
          <a:stretch/>
        </p:blipFill>
        <p:spPr>
          <a:xfrm>
            <a:off x="-150800" y="4499450"/>
            <a:ext cx="675748" cy="778099"/>
          </a:xfrm>
          <a:prstGeom prst="rect">
            <a:avLst/>
          </a:prstGeom>
          <a:noFill/>
          <a:ln>
            <a:noFill/>
          </a:ln>
        </p:spPr>
      </p:pic>
      <p:cxnSp>
        <p:nvCxnSpPr>
          <p:cNvPr id="556" name="Google Shape;556;p49"/>
          <p:cNvCxnSpPr/>
          <p:nvPr/>
        </p:nvCxnSpPr>
        <p:spPr>
          <a:xfrm flipH="1" rot="10800000">
            <a:off x="2748000" y="4669350"/>
            <a:ext cx="6396000" cy="4500"/>
          </a:xfrm>
          <a:prstGeom prst="straightConnector1">
            <a:avLst/>
          </a:prstGeom>
          <a:noFill/>
          <a:ln cap="flat" cmpd="sng" w="19050">
            <a:solidFill>
              <a:srgbClr val="822433"/>
            </a:solidFill>
            <a:prstDash val="solid"/>
            <a:round/>
            <a:headEnd len="med" w="med" type="none"/>
            <a:tailEnd len="med" w="med" type="none"/>
          </a:ln>
        </p:spPr>
      </p:cxnSp>
      <p:cxnSp>
        <p:nvCxnSpPr>
          <p:cNvPr id="557" name="Google Shape;557;p49"/>
          <p:cNvCxnSpPr/>
          <p:nvPr/>
        </p:nvCxnSpPr>
        <p:spPr>
          <a:xfrm flipH="1" rot="10800000">
            <a:off x="223375" y="245800"/>
            <a:ext cx="1692300" cy="737100"/>
          </a:xfrm>
          <a:prstGeom prst="bentConnector3">
            <a:avLst>
              <a:gd fmla="val 0" name="adj1"/>
            </a:avLst>
          </a:prstGeom>
          <a:noFill/>
          <a:ln cap="flat" cmpd="sng" w="38100">
            <a:solidFill>
              <a:srgbClr val="E9F1F8"/>
            </a:solidFill>
            <a:prstDash val="solid"/>
            <a:round/>
            <a:headEnd len="med" w="med" type="none"/>
            <a:tailEnd len="med" w="med" type="none"/>
          </a:ln>
        </p:spPr>
      </p:cxnSp>
      <p:cxnSp>
        <p:nvCxnSpPr>
          <p:cNvPr id="558" name="Google Shape;558;p49"/>
          <p:cNvCxnSpPr/>
          <p:nvPr/>
        </p:nvCxnSpPr>
        <p:spPr>
          <a:xfrm flipH="1" rot="10800000">
            <a:off x="7211450" y="414950"/>
            <a:ext cx="1692300" cy="737100"/>
          </a:xfrm>
          <a:prstGeom prst="bentConnector3">
            <a:avLst>
              <a:gd fmla="val 99897" name="adj1"/>
            </a:avLst>
          </a:prstGeom>
          <a:noFill/>
          <a:ln cap="flat" cmpd="sng" w="38100">
            <a:solidFill>
              <a:srgbClr val="E9F1F8"/>
            </a:solidFill>
            <a:prstDash val="solid"/>
            <a:round/>
            <a:headEnd len="med" w="med" type="none"/>
            <a:tailEnd len="med" w="med" type="none"/>
          </a:ln>
        </p:spPr>
      </p:cxnSp>
      <p:pic>
        <p:nvPicPr>
          <p:cNvPr id="559" name="Google Shape;559;p49"/>
          <p:cNvPicPr preferRelativeResize="0"/>
          <p:nvPr/>
        </p:nvPicPr>
        <p:blipFill>
          <a:blip r:embed="rId4">
            <a:alphaModFix/>
          </a:blip>
          <a:stretch>
            <a:fillRect/>
          </a:stretch>
        </p:blipFill>
        <p:spPr>
          <a:xfrm>
            <a:off x="254738" y="1464825"/>
            <a:ext cx="428625" cy="2552700"/>
          </a:xfrm>
          <a:prstGeom prst="rect">
            <a:avLst/>
          </a:prstGeom>
          <a:noFill/>
          <a:ln>
            <a:noFill/>
          </a:ln>
        </p:spPr>
      </p:pic>
      <p:sp>
        <p:nvSpPr>
          <p:cNvPr id="560" name="Google Shape;560;p49"/>
          <p:cNvSpPr txBox="1"/>
          <p:nvPr>
            <p:ph idx="1" type="body"/>
          </p:nvPr>
        </p:nvSpPr>
        <p:spPr>
          <a:xfrm>
            <a:off x="738900" y="1427725"/>
            <a:ext cx="7388100" cy="361200"/>
          </a:xfrm>
          <a:prstGeom prst="rect">
            <a:avLst/>
          </a:prstGeom>
        </p:spPr>
        <p:txBody>
          <a:bodyPr anchorCtr="0" anchor="t" bIns="91425" lIns="91425" spcFirstLastPara="1" rIns="91425" wrap="square" tIns="91425">
            <a:noAutofit/>
          </a:bodyPr>
          <a:lstStyle/>
          <a:p>
            <a:pPr indent="0" lvl="0" marL="0" rtl="0" algn="l">
              <a:lnSpc>
                <a:spcPct val="75000"/>
              </a:lnSpc>
              <a:spcBef>
                <a:spcPts val="0"/>
              </a:spcBef>
              <a:spcAft>
                <a:spcPts val="0"/>
              </a:spcAft>
              <a:buClr>
                <a:schemeClr val="dk1"/>
              </a:buClr>
              <a:buSzPts val="1100"/>
              <a:buFont typeface="Arial"/>
              <a:buNone/>
            </a:pPr>
            <a:r>
              <a:rPr lang="it" sz="1525">
                <a:latin typeface="Lato"/>
                <a:ea typeface="Lato"/>
                <a:cs typeface="Lato"/>
                <a:sym typeface="Lato"/>
              </a:rPr>
              <a:t>Dataset: MovieLens 1M, Facebook Books, Yahoo! Movies, Amazon Beauty </a:t>
            </a:r>
            <a:endParaRPr sz="1525">
              <a:latin typeface="Lato"/>
              <a:ea typeface="Lato"/>
              <a:cs typeface="Lato"/>
              <a:sym typeface="Lato"/>
            </a:endParaRPr>
          </a:p>
          <a:p>
            <a:pPr indent="0" lvl="0" marL="0" rtl="0" algn="l">
              <a:lnSpc>
                <a:spcPct val="75000"/>
              </a:lnSpc>
              <a:spcBef>
                <a:spcPts val="1200"/>
              </a:spcBef>
              <a:spcAft>
                <a:spcPts val="0"/>
              </a:spcAft>
              <a:buClr>
                <a:schemeClr val="dk1"/>
              </a:buClr>
              <a:buSzPts val="1100"/>
              <a:buFont typeface="Arial"/>
              <a:buNone/>
            </a:pPr>
            <a:r>
              <a:t/>
            </a:r>
            <a:endParaRPr sz="1525">
              <a:latin typeface="Lato"/>
              <a:ea typeface="Lato"/>
              <a:cs typeface="Lato"/>
              <a:sym typeface="Lato"/>
            </a:endParaRPr>
          </a:p>
          <a:p>
            <a:pPr indent="0" lvl="0" marL="0" rtl="0" algn="l">
              <a:lnSpc>
                <a:spcPct val="75000"/>
              </a:lnSpc>
              <a:spcBef>
                <a:spcPts val="1200"/>
              </a:spcBef>
              <a:spcAft>
                <a:spcPts val="1200"/>
              </a:spcAft>
              <a:buSzPts val="605"/>
              <a:buNone/>
            </a:pPr>
            <a:r>
              <a:t/>
            </a:r>
            <a:endParaRPr sz="1525">
              <a:latin typeface="Lato"/>
              <a:ea typeface="Lato"/>
              <a:cs typeface="Lato"/>
              <a:sym typeface="Lato"/>
            </a:endParaRPr>
          </a:p>
        </p:txBody>
      </p:sp>
      <p:sp>
        <p:nvSpPr>
          <p:cNvPr id="561" name="Google Shape;561;p49"/>
          <p:cNvSpPr txBox="1"/>
          <p:nvPr>
            <p:ph idx="1" type="body"/>
          </p:nvPr>
        </p:nvSpPr>
        <p:spPr>
          <a:xfrm>
            <a:off x="738000" y="2197625"/>
            <a:ext cx="5539500" cy="361200"/>
          </a:xfrm>
          <a:prstGeom prst="rect">
            <a:avLst/>
          </a:prstGeom>
        </p:spPr>
        <p:txBody>
          <a:bodyPr anchorCtr="0" anchor="t" bIns="91425" lIns="91425" spcFirstLastPara="1" rIns="91425" wrap="square" tIns="91425">
            <a:noAutofit/>
          </a:bodyPr>
          <a:lstStyle/>
          <a:p>
            <a:pPr indent="0" lvl="0" marL="0" rtl="0" algn="l">
              <a:lnSpc>
                <a:spcPct val="75000"/>
              </a:lnSpc>
              <a:spcBef>
                <a:spcPts val="0"/>
              </a:spcBef>
              <a:spcAft>
                <a:spcPts val="0"/>
              </a:spcAft>
              <a:buClr>
                <a:schemeClr val="dk1"/>
              </a:buClr>
              <a:buSzPts val="1100"/>
              <a:buFont typeface="Arial"/>
              <a:buNone/>
            </a:pPr>
            <a:r>
              <a:rPr lang="it" sz="1525">
                <a:latin typeface="Lato"/>
                <a:ea typeface="Lato"/>
                <a:cs typeface="Lato"/>
                <a:sym typeface="Lato"/>
              </a:rPr>
              <a:t>Performance metric: F1@K, MRR@K, NDCG@K</a:t>
            </a:r>
            <a:endParaRPr sz="1525">
              <a:latin typeface="Lato"/>
              <a:ea typeface="Lato"/>
              <a:cs typeface="Lato"/>
              <a:sym typeface="Lato"/>
            </a:endParaRPr>
          </a:p>
          <a:p>
            <a:pPr indent="0" lvl="0" marL="0" rtl="0" algn="l">
              <a:lnSpc>
                <a:spcPct val="75000"/>
              </a:lnSpc>
              <a:spcBef>
                <a:spcPts val="1200"/>
              </a:spcBef>
              <a:spcAft>
                <a:spcPts val="0"/>
              </a:spcAft>
              <a:buClr>
                <a:schemeClr val="dk1"/>
              </a:buClr>
              <a:buSzPts val="1100"/>
              <a:buFont typeface="Arial"/>
              <a:buNone/>
            </a:pPr>
            <a:r>
              <a:t/>
            </a:r>
            <a:endParaRPr sz="1525">
              <a:latin typeface="Lato"/>
              <a:ea typeface="Lato"/>
              <a:cs typeface="Lato"/>
              <a:sym typeface="Lato"/>
            </a:endParaRPr>
          </a:p>
          <a:p>
            <a:pPr indent="0" lvl="0" marL="0" rtl="0" algn="l">
              <a:lnSpc>
                <a:spcPct val="75000"/>
              </a:lnSpc>
              <a:spcBef>
                <a:spcPts val="1200"/>
              </a:spcBef>
              <a:spcAft>
                <a:spcPts val="1200"/>
              </a:spcAft>
              <a:buSzPts val="605"/>
              <a:buNone/>
            </a:pPr>
            <a:r>
              <a:t/>
            </a:r>
            <a:endParaRPr sz="1525">
              <a:latin typeface="Lato"/>
              <a:ea typeface="Lato"/>
              <a:cs typeface="Lato"/>
              <a:sym typeface="Lato"/>
            </a:endParaRPr>
          </a:p>
        </p:txBody>
      </p:sp>
      <p:sp>
        <p:nvSpPr>
          <p:cNvPr id="562" name="Google Shape;562;p49"/>
          <p:cNvSpPr txBox="1"/>
          <p:nvPr>
            <p:ph idx="1" type="body"/>
          </p:nvPr>
        </p:nvSpPr>
        <p:spPr>
          <a:xfrm>
            <a:off x="738000" y="3009875"/>
            <a:ext cx="5364000" cy="361200"/>
          </a:xfrm>
          <a:prstGeom prst="rect">
            <a:avLst/>
          </a:prstGeom>
        </p:spPr>
        <p:txBody>
          <a:bodyPr anchorCtr="0" anchor="t" bIns="91425" lIns="91425" spcFirstLastPara="1" rIns="91425" wrap="square" tIns="91425">
            <a:noAutofit/>
          </a:bodyPr>
          <a:lstStyle/>
          <a:p>
            <a:pPr indent="0" lvl="0" marL="0" rtl="0" algn="l">
              <a:lnSpc>
                <a:spcPct val="75000"/>
              </a:lnSpc>
              <a:spcBef>
                <a:spcPts val="0"/>
              </a:spcBef>
              <a:spcAft>
                <a:spcPts val="0"/>
              </a:spcAft>
              <a:buSzPts val="1100"/>
              <a:buNone/>
            </a:pPr>
            <a:r>
              <a:rPr lang="it" sz="1525">
                <a:latin typeface="Lato"/>
                <a:ea typeface="Lato"/>
                <a:cs typeface="Lato"/>
                <a:sym typeface="Lato"/>
              </a:rPr>
              <a:t>Loss function: Bayesian Personalised Ranking loss</a:t>
            </a:r>
            <a:endParaRPr sz="1525">
              <a:latin typeface="Lato"/>
              <a:ea typeface="Lato"/>
              <a:cs typeface="Lato"/>
              <a:sym typeface="Lato"/>
            </a:endParaRPr>
          </a:p>
          <a:p>
            <a:pPr indent="0" lvl="0" marL="0" rtl="0" algn="l">
              <a:lnSpc>
                <a:spcPct val="75000"/>
              </a:lnSpc>
              <a:spcBef>
                <a:spcPts val="1200"/>
              </a:spcBef>
              <a:spcAft>
                <a:spcPts val="0"/>
              </a:spcAft>
              <a:buSzPts val="1100"/>
              <a:buNone/>
            </a:pPr>
            <a:r>
              <a:t/>
            </a:r>
            <a:endParaRPr sz="1525">
              <a:latin typeface="Lato"/>
              <a:ea typeface="Lato"/>
              <a:cs typeface="Lato"/>
              <a:sym typeface="Lato"/>
            </a:endParaRPr>
          </a:p>
          <a:p>
            <a:pPr indent="0" lvl="0" marL="0" rtl="0" algn="l">
              <a:lnSpc>
                <a:spcPct val="75000"/>
              </a:lnSpc>
              <a:spcBef>
                <a:spcPts val="1200"/>
              </a:spcBef>
              <a:spcAft>
                <a:spcPts val="0"/>
              </a:spcAft>
              <a:buSzPts val="1100"/>
              <a:buNone/>
            </a:pPr>
            <a:r>
              <a:t/>
            </a:r>
            <a:endParaRPr sz="1525">
              <a:latin typeface="Lato"/>
              <a:ea typeface="Lato"/>
              <a:cs typeface="Lato"/>
              <a:sym typeface="Lato"/>
            </a:endParaRPr>
          </a:p>
          <a:p>
            <a:pPr indent="0" lvl="0" marL="0" rtl="0" algn="l">
              <a:lnSpc>
                <a:spcPct val="75000"/>
              </a:lnSpc>
              <a:spcBef>
                <a:spcPts val="1200"/>
              </a:spcBef>
              <a:spcAft>
                <a:spcPts val="0"/>
              </a:spcAft>
              <a:buSzPts val="1100"/>
              <a:buNone/>
            </a:pPr>
            <a:r>
              <a:t/>
            </a:r>
            <a:endParaRPr sz="1525">
              <a:latin typeface="Lato"/>
              <a:ea typeface="Lato"/>
              <a:cs typeface="Lato"/>
              <a:sym typeface="Lato"/>
            </a:endParaRPr>
          </a:p>
          <a:p>
            <a:pPr indent="0" lvl="0" marL="0" rtl="0" algn="l">
              <a:lnSpc>
                <a:spcPct val="75000"/>
              </a:lnSpc>
              <a:spcBef>
                <a:spcPts val="1200"/>
              </a:spcBef>
              <a:spcAft>
                <a:spcPts val="1200"/>
              </a:spcAft>
              <a:buSzPts val="605"/>
              <a:buNone/>
            </a:pPr>
            <a:r>
              <a:t/>
            </a:r>
            <a:endParaRPr sz="1525">
              <a:latin typeface="Lato"/>
              <a:ea typeface="Lato"/>
              <a:cs typeface="Lato"/>
              <a:sym typeface="Lato"/>
            </a:endParaRPr>
          </a:p>
        </p:txBody>
      </p:sp>
      <p:sp>
        <p:nvSpPr>
          <p:cNvPr id="563" name="Google Shape;563;p49"/>
          <p:cNvSpPr txBox="1"/>
          <p:nvPr>
            <p:ph idx="1" type="body"/>
          </p:nvPr>
        </p:nvSpPr>
        <p:spPr>
          <a:xfrm>
            <a:off x="738000" y="3656325"/>
            <a:ext cx="4056900" cy="361200"/>
          </a:xfrm>
          <a:prstGeom prst="rect">
            <a:avLst/>
          </a:prstGeom>
        </p:spPr>
        <p:txBody>
          <a:bodyPr anchorCtr="0" anchor="t" bIns="91425" lIns="91425" spcFirstLastPara="1" rIns="91425" wrap="square" tIns="91425">
            <a:noAutofit/>
          </a:bodyPr>
          <a:lstStyle/>
          <a:p>
            <a:pPr indent="0" lvl="0" marL="0" rtl="0" algn="l">
              <a:lnSpc>
                <a:spcPct val="75000"/>
              </a:lnSpc>
              <a:spcBef>
                <a:spcPts val="0"/>
              </a:spcBef>
              <a:spcAft>
                <a:spcPts val="0"/>
              </a:spcAft>
              <a:buSzPts val="1100"/>
              <a:buNone/>
            </a:pPr>
            <a:r>
              <a:rPr lang="it" sz="1525">
                <a:latin typeface="Lato"/>
                <a:ea typeface="Lato"/>
                <a:cs typeface="Lato"/>
                <a:sym typeface="Lato"/>
              </a:rPr>
              <a:t>Pytorch + NVIDIA RTX A6000</a:t>
            </a:r>
            <a:endParaRPr sz="1525">
              <a:latin typeface="Lato"/>
              <a:ea typeface="Lato"/>
              <a:cs typeface="Lato"/>
              <a:sym typeface="Lato"/>
            </a:endParaRPr>
          </a:p>
          <a:p>
            <a:pPr indent="0" lvl="0" marL="0" rtl="0" algn="l">
              <a:lnSpc>
                <a:spcPct val="75000"/>
              </a:lnSpc>
              <a:spcBef>
                <a:spcPts val="1200"/>
              </a:spcBef>
              <a:spcAft>
                <a:spcPts val="0"/>
              </a:spcAft>
              <a:buSzPts val="1100"/>
              <a:buNone/>
            </a:pPr>
            <a:r>
              <a:t/>
            </a:r>
            <a:endParaRPr sz="1525">
              <a:latin typeface="Lato"/>
              <a:ea typeface="Lato"/>
              <a:cs typeface="Lato"/>
              <a:sym typeface="Lato"/>
            </a:endParaRPr>
          </a:p>
          <a:p>
            <a:pPr indent="0" lvl="0" marL="0" rtl="0" algn="l">
              <a:lnSpc>
                <a:spcPct val="75000"/>
              </a:lnSpc>
              <a:spcBef>
                <a:spcPts val="1200"/>
              </a:spcBef>
              <a:spcAft>
                <a:spcPts val="0"/>
              </a:spcAft>
              <a:buSzPts val="1100"/>
              <a:buNone/>
            </a:pPr>
            <a:r>
              <a:t/>
            </a:r>
            <a:endParaRPr sz="1525">
              <a:latin typeface="Lato"/>
              <a:ea typeface="Lato"/>
              <a:cs typeface="Lato"/>
              <a:sym typeface="Lato"/>
            </a:endParaRPr>
          </a:p>
          <a:p>
            <a:pPr indent="0" lvl="0" marL="0" rtl="0" algn="l">
              <a:lnSpc>
                <a:spcPct val="75000"/>
              </a:lnSpc>
              <a:spcBef>
                <a:spcPts val="1200"/>
              </a:spcBef>
              <a:spcAft>
                <a:spcPts val="0"/>
              </a:spcAft>
              <a:buSzPts val="1100"/>
              <a:buNone/>
            </a:pPr>
            <a:r>
              <a:t/>
            </a:r>
            <a:endParaRPr sz="1525">
              <a:latin typeface="Lato"/>
              <a:ea typeface="Lato"/>
              <a:cs typeface="Lato"/>
              <a:sym typeface="Lato"/>
            </a:endParaRPr>
          </a:p>
          <a:p>
            <a:pPr indent="0" lvl="0" marL="0" rtl="0" algn="l">
              <a:lnSpc>
                <a:spcPct val="75000"/>
              </a:lnSpc>
              <a:spcBef>
                <a:spcPts val="1200"/>
              </a:spcBef>
              <a:spcAft>
                <a:spcPts val="0"/>
              </a:spcAft>
              <a:buSzPts val="1100"/>
              <a:buNone/>
            </a:pPr>
            <a:r>
              <a:t/>
            </a:r>
            <a:endParaRPr sz="1525">
              <a:latin typeface="Lato"/>
              <a:ea typeface="Lato"/>
              <a:cs typeface="Lato"/>
              <a:sym typeface="Lato"/>
            </a:endParaRPr>
          </a:p>
          <a:p>
            <a:pPr indent="0" lvl="0" marL="0" rtl="0" algn="l">
              <a:lnSpc>
                <a:spcPct val="75000"/>
              </a:lnSpc>
              <a:spcBef>
                <a:spcPts val="1200"/>
              </a:spcBef>
              <a:spcAft>
                <a:spcPts val="0"/>
              </a:spcAft>
              <a:buSzPts val="1100"/>
              <a:buNone/>
            </a:pPr>
            <a:r>
              <a:t/>
            </a:r>
            <a:endParaRPr sz="1525">
              <a:latin typeface="Lato"/>
              <a:ea typeface="Lato"/>
              <a:cs typeface="Lato"/>
              <a:sym typeface="Lato"/>
            </a:endParaRPr>
          </a:p>
          <a:p>
            <a:pPr indent="0" lvl="0" marL="0" rtl="0" algn="l">
              <a:lnSpc>
                <a:spcPct val="75000"/>
              </a:lnSpc>
              <a:spcBef>
                <a:spcPts val="1200"/>
              </a:spcBef>
              <a:spcAft>
                <a:spcPts val="1200"/>
              </a:spcAft>
              <a:buSzPts val="605"/>
              <a:buNone/>
            </a:pPr>
            <a:r>
              <a:t/>
            </a:r>
            <a:endParaRPr sz="1525">
              <a:latin typeface="Lato"/>
              <a:ea typeface="Lato"/>
              <a:cs typeface="Lato"/>
              <a:sym typeface="Lato"/>
            </a:endParaRPr>
          </a:p>
        </p:txBody>
      </p:sp>
      <p:sp>
        <p:nvSpPr>
          <p:cNvPr id="564" name="Google Shape;564;p49"/>
          <p:cNvSpPr txBox="1"/>
          <p:nvPr/>
        </p:nvSpPr>
        <p:spPr>
          <a:xfrm>
            <a:off x="4935450" y="4774300"/>
            <a:ext cx="4124100" cy="301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it" sz="900">
                <a:solidFill>
                  <a:schemeClr val="dk2"/>
                </a:solidFill>
                <a:latin typeface="Lato"/>
                <a:ea typeface="Lato"/>
                <a:cs typeface="Lato"/>
                <a:sym typeface="Lato"/>
              </a:rPr>
              <a:t>Sheaf4Rec: Sheaf Neural Networks for Graph-based Recommender Systems</a:t>
            </a:r>
            <a:endParaRPr sz="900">
              <a:solidFill>
                <a:schemeClr val="dk2"/>
              </a:solidFill>
              <a:latin typeface="Lato"/>
              <a:ea typeface="Lato"/>
              <a:cs typeface="Lato"/>
              <a:sym typeface="Lato"/>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8" name="Shape 568"/>
        <p:cNvGrpSpPr/>
        <p:nvPr/>
      </p:nvGrpSpPr>
      <p:grpSpPr>
        <a:xfrm>
          <a:off x="0" y="0"/>
          <a:ext cx="0" cy="0"/>
          <a:chOff x="0" y="0"/>
          <a:chExt cx="0" cy="0"/>
        </a:xfrm>
      </p:grpSpPr>
      <p:sp>
        <p:nvSpPr>
          <p:cNvPr id="569" name="Google Shape;569;p50"/>
          <p:cNvSpPr/>
          <p:nvPr/>
        </p:nvSpPr>
        <p:spPr>
          <a:xfrm>
            <a:off x="0" y="4199700"/>
            <a:ext cx="938100" cy="943800"/>
          </a:xfrm>
          <a:prstGeom prst="rtTriangle">
            <a:avLst/>
          </a:prstGeom>
          <a:solidFill>
            <a:srgbClr val="E7EDF3"/>
          </a:solidFill>
          <a:ln cap="flat" cmpd="sng" w="9525">
            <a:solidFill>
              <a:srgbClr val="E7EDF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570" name="Google Shape;570;p50"/>
          <p:cNvSpPr txBox="1"/>
          <p:nvPr>
            <p:ph type="title"/>
          </p:nvPr>
        </p:nvSpPr>
        <p:spPr>
          <a:xfrm>
            <a:off x="311700" y="328025"/>
            <a:ext cx="80373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it" sz="3611">
                <a:solidFill>
                  <a:srgbClr val="434343"/>
                </a:solidFill>
                <a:latin typeface="Nunito"/>
                <a:ea typeface="Nunito"/>
                <a:cs typeface="Nunito"/>
                <a:sym typeface="Nunito"/>
              </a:rPr>
              <a:t>Results</a:t>
            </a:r>
            <a:endParaRPr sz="3611">
              <a:solidFill>
                <a:srgbClr val="434343"/>
              </a:solidFill>
              <a:latin typeface="Nunito"/>
              <a:ea typeface="Nunito"/>
              <a:cs typeface="Nunito"/>
              <a:sym typeface="Nunito"/>
            </a:endParaRPr>
          </a:p>
        </p:txBody>
      </p:sp>
      <p:pic>
        <p:nvPicPr>
          <p:cNvPr id="571" name="Google Shape;571;p50"/>
          <p:cNvPicPr preferRelativeResize="0"/>
          <p:nvPr/>
        </p:nvPicPr>
        <p:blipFill rotWithShape="1">
          <a:blip r:embed="rId3">
            <a:alphaModFix/>
          </a:blip>
          <a:srcRect b="0" l="0" r="63913" t="0"/>
          <a:stretch/>
        </p:blipFill>
        <p:spPr>
          <a:xfrm>
            <a:off x="-150800" y="4499450"/>
            <a:ext cx="675748" cy="778099"/>
          </a:xfrm>
          <a:prstGeom prst="rect">
            <a:avLst/>
          </a:prstGeom>
          <a:noFill/>
          <a:ln>
            <a:noFill/>
          </a:ln>
        </p:spPr>
      </p:pic>
      <p:cxnSp>
        <p:nvCxnSpPr>
          <p:cNvPr id="572" name="Google Shape;572;p50"/>
          <p:cNvCxnSpPr/>
          <p:nvPr/>
        </p:nvCxnSpPr>
        <p:spPr>
          <a:xfrm flipH="1" rot="10800000">
            <a:off x="2748000" y="4669350"/>
            <a:ext cx="6396000" cy="4500"/>
          </a:xfrm>
          <a:prstGeom prst="straightConnector1">
            <a:avLst/>
          </a:prstGeom>
          <a:noFill/>
          <a:ln cap="flat" cmpd="sng" w="19050">
            <a:solidFill>
              <a:srgbClr val="822433"/>
            </a:solidFill>
            <a:prstDash val="solid"/>
            <a:round/>
            <a:headEnd len="med" w="med" type="none"/>
            <a:tailEnd len="med" w="med" type="none"/>
          </a:ln>
        </p:spPr>
      </p:cxnSp>
      <p:cxnSp>
        <p:nvCxnSpPr>
          <p:cNvPr id="573" name="Google Shape;573;p50"/>
          <p:cNvCxnSpPr/>
          <p:nvPr/>
        </p:nvCxnSpPr>
        <p:spPr>
          <a:xfrm flipH="1" rot="10800000">
            <a:off x="223375" y="245800"/>
            <a:ext cx="1692300" cy="737100"/>
          </a:xfrm>
          <a:prstGeom prst="bentConnector3">
            <a:avLst>
              <a:gd fmla="val 0" name="adj1"/>
            </a:avLst>
          </a:prstGeom>
          <a:noFill/>
          <a:ln cap="flat" cmpd="sng" w="38100">
            <a:solidFill>
              <a:srgbClr val="E9F1F8"/>
            </a:solidFill>
            <a:prstDash val="solid"/>
            <a:round/>
            <a:headEnd len="med" w="med" type="none"/>
            <a:tailEnd len="med" w="med" type="none"/>
          </a:ln>
        </p:spPr>
      </p:cxnSp>
      <p:cxnSp>
        <p:nvCxnSpPr>
          <p:cNvPr id="574" name="Google Shape;574;p50"/>
          <p:cNvCxnSpPr/>
          <p:nvPr/>
        </p:nvCxnSpPr>
        <p:spPr>
          <a:xfrm flipH="1" rot="10800000">
            <a:off x="7211450" y="414950"/>
            <a:ext cx="1692300" cy="737100"/>
          </a:xfrm>
          <a:prstGeom prst="bentConnector3">
            <a:avLst>
              <a:gd fmla="val 99897" name="adj1"/>
            </a:avLst>
          </a:prstGeom>
          <a:noFill/>
          <a:ln cap="flat" cmpd="sng" w="38100">
            <a:solidFill>
              <a:srgbClr val="E9F1F8"/>
            </a:solidFill>
            <a:prstDash val="solid"/>
            <a:round/>
            <a:headEnd len="med" w="med" type="none"/>
            <a:tailEnd len="med" w="med" type="none"/>
          </a:ln>
        </p:spPr>
      </p:cxnSp>
      <p:sp>
        <p:nvSpPr>
          <p:cNvPr id="575" name="Google Shape;575;p50"/>
          <p:cNvSpPr txBox="1"/>
          <p:nvPr/>
        </p:nvSpPr>
        <p:spPr>
          <a:xfrm>
            <a:off x="4935450" y="4774300"/>
            <a:ext cx="4124100" cy="301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it" sz="900">
                <a:solidFill>
                  <a:schemeClr val="dk2"/>
                </a:solidFill>
                <a:latin typeface="Lato"/>
                <a:ea typeface="Lato"/>
                <a:cs typeface="Lato"/>
                <a:sym typeface="Lato"/>
              </a:rPr>
              <a:t>Sheaf4Rec: Sheaf Neural Networks for Graph-based Recommender Systems</a:t>
            </a:r>
            <a:endParaRPr sz="900">
              <a:solidFill>
                <a:schemeClr val="dk2"/>
              </a:solidFill>
              <a:latin typeface="Lato"/>
              <a:ea typeface="Lato"/>
              <a:cs typeface="Lato"/>
              <a:sym typeface="Lato"/>
            </a:endParaRPr>
          </a:p>
        </p:txBody>
      </p:sp>
      <p:pic>
        <p:nvPicPr>
          <p:cNvPr id="576" name="Google Shape;576;p50" title="Screenshot 2025-10-25 at 14.32.12.png"/>
          <p:cNvPicPr preferRelativeResize="0"/>
          <p:nvPr/>
        </p:nvPicPr>
        <p:blipFill>
          <a:blip r:embed="rId4">
            <a:alphaModFix/>
          </a:blip>
          <a:stretch>
            <a:fillRect/>
          </a:stretch>
        </p:blipFill>
        <p:spPr>
          <a:xfrm>
            <a:off x="111688" y="1109937"/>
            <a:ext cx="8920625" cy="3180290"/>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0" name="Shape 580"/>
        <p:cNvGrpSpPr/>
        <p:nvPr/>
      </p:nvGrpSpPr>
      <p:grpSpPr>
        <a:xfrm>
          <a:off x="0" y="0"/>
          <a:ext cx="0" cy="0"/>
          <a:chOff x="0" y="0"/>
          <a:chExt cx="0" cy="0"/>
        </a:xfrm>
      </p:grpSpPr>
      <p:sp>
        <p:nvSpPr>
          <p:cNvPr id="581" name="Google Shape;581;p51"/>
          <p:cNvSpPr/>
          <p:nvPr/>
        </p:nvSpPr>
        <p:spPr>
          <a:xfrm>
            <a:off x="0" y="4199700"/>
            <a:ext cx="938100" cy="943800"/>
          </a:xfrm>
          <a:prstGeom prst="rtTriangle">
            <a:avLst/>
          </a:prstGeom>
          <a:solidFill>
            <a:srgbClr val="E7EDF3"/>
          </a:solidFill>
          <a:ln cap="flat" cmpd="sng" w="9525">
            <a:solidFill>
              <a:srgbClr val="E7EDF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582" name="Google Shape;582;p51"/>
          <p:cNvSpPr txBox="1"/>
          <p:nvPr>
            <p:ph type="title"/>
          </p:nvPr>
        </p:nvSpPr>
        <p:spPr>
          <a:xfrm>
            <a:off x="311700" y="328025"/>
            <a:ext cx="80373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it" sz="3611">
                <a:solidFill>
                  <a:srgbClr val="434343"/>
                </a:solidFill>
                <a:latin typeface="Nunito"/>
                <a:ea typeface="Nunito"/>
                <a:cs typeface="Nunito"/>
                <a:sym typeface="Nunito"/>
              </a:rPr>
              <a:t>Precision &amp; Recall</a:t>
            </a:r>
            <a:endParaRPr sz="3611">
              <a:solidFill>
                <a:srgbClr val="434343"/>
              </a:solidFill>
              <a:latin typeface="Nunito"/>
              <a:ea typeface="Nunito"/>
              <a:cs typeface="Nunito"/>
              <a:sym typeface="Nunito"/>
            </a:endParaRPr>
          </a:p>
        </p:txBody>
      </p:sp>
      <p:pic>
        <p:nvPicPr>
          <p:cNvPr id="583" name="Google Shape;583;p51"/>
          <p:cNvPicPr preferRelativeResize="0"/>
          <p:nvPr/>
        </p:nvPicPr>
        <p:blipFill rotWithShape="1">
          <a:blip r:embed="rId3">
            <a:alphaModFix/>
          </a:blip>
          <a:srcRect b="0" l="0" r="63913" t="0"/>
          <a:stretch/>
        </p:blipFill>
        <p:spPr>
          <a:xfrm>
            <a:off x="-150800" y="4499450"/>
            <a:ext cx="675748" cy="778099"/>
          </a:xfrm>
          <a:prstGeom prst="rect">
            <a:avLst/>
          </a:prstGeom>
          <a:noFill/>
          <a:ln>
            <a:noFill/>
          </a:ln>
        </p:spPr>
      </p:pic>
      <p:cxnSp>
        <p:nvCxnSpPr>
          <p:cNvPr id="584" name="Google Shape;584;p51"/>
          <p:cNvCxnSpPr/>
          <p:nvPr/>
        </p:nvCxnSpPr>
        <p:spPr>
          <a:xfrm flipH="1" rot="10800000">
            <a:off x="2748000" y="4669350"/>
            <a:ext cx="6396000" cy="4500"/>
          </a:xfrm>
          <a:prstGeom prst="straightConnector1">
            <a:avLst/>
          </a:prstGeom>
          <a:noFill/>
          <a:ln cap="flat" cmpd="sng" w="19050">
            <a:solidFill>
              <a:srgbClr val="822433"/>
            </a:solidFill>
            <a:prstDash val="solid"/>
            <a:round/>
            <a:headEnd len="med" w="med" type="none"/>
            <a:tailEnd len="med" w="med" type="none"/>
          </a:ln>
        </p:spPr>
      </p:cxnSp>
      <p:cxnSp>
        <p:nvCxnSpPr>
          <p:cNvPr id="585" name="Google Shape;585;p51"/>
          <p:cNvCxnSpPr/>
          <p:nvPr/>
        </p:nvCxnSpPr>
        <p:spPr>
          <a:xfrm flipH="1" rot="10800000">
            <a:off x="223375" y="245800"/>
            <a:ext cx="1692300" cy="737100"/>
          </a:xfrm>
          <a:prstGeom prst="bentConnector3">
            <a:avLst>
              <a:gd fmla="val 0" name="adj1"/>
            </a:avLst>
          </a:prstGeom>
          <a:noFill/>
          <a:ln cap="flat" cmpd="sng" w="38100">
            <a:solidFill>
              <a:srgbClr val="E9F1F8"/>
            </a:solidFill>
            <a:prstDash val="solid"/>
            <a:round/>
            <a:headEnd len="med" w="med" type="none"/>
            <a:tailEnd len="med" w="med" type="none"/>
          </a:ln>
        </p:spPr>
      </p:cxnSp>
      <p:cxnSp>
        <p:nvCxnSpPr>
          <p:cNvPr id="586" name="Google Shape;586;p51"/>
          <p:cNvCxnSpPr/>
          <p:nvPr/>
        </p:nvCxnSpPr>
        <p:spPr>
          <a:xfrm flipH="1" rot="10800000">
            <a:off x="7211450" y="414950"/>
            <a:ext cx="1692300" cy="737100"/>
          </a:xfrm>
          <a:prstGeom prst="bentConnector3">
            <a:avLst>
              <a:gd fmla="val 99897" name="adj1"/>
            </a:avLst>
          </a:prstGeom>
          <a:noFill/>
          <a:ln cap="flat" cmpd="sng" w="38100">
            <a:solidFill>
              <a:srgbClr val="E9F1F8"/>
            </a:solidFill>
            <a:prstDash val="solid"/>
            <a:round/>
            <a:headEnd len="med" w="med" type="none"/>
            <a:tailEnd len="med" w="med" type="none"/>
          </a:ln>
        </p:spPr>
      </p:cxnSp>
      <p:sp>
        <p:nvSpPr>
          <p:cNvPr id="587" name="Google Shape;587;p51"/>
          <p:cNvSpPr txBox="1"/>
          <p:nvPr/>
        </p:nvSpPr>
        <p:spPr>
          <a:xfrm>
            <a:off x="4935450" y="4774300"/>
            <a:ext cx="4124100" cy="301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it" sz="900">
                <a:solidFill>
                  <a:schemeClr val="dk2"/>
                </a:solidFill>
                <a:latin typeface="Lato"/>
                <a:ea typeface="Lato"/>
                <a:cs typeface="Lato"/>
                <a:sym typeface="Lato"/>
              </a:rPr>
              <a:t>Sheaf4Rec: Sheaf Neural Networks for Graph-based Recommender Systems</a:t>
            </a:r>
            <a:endParaRPr sz="900">
              <a:solidFill>
                <a:schemeClr val="dk2"/>
              </a:solidFill>
              <a:latin typeface="Lato"/>
              <a:ea typeface="Lato"/>
              <a:cs typeface="Lato"/>
              <a:sym typeface="Lato"/>
            </a:endParaRPr>
          </a:p>
        </p:txBody>
      </p:sp>
      <p:pic>
        <p:nvPicPr>
          <p:cNvPr id="588" name="Google Shape;588;p51" title="Screenshot 2025-10-25 at 14.34.49.png"/>
          <p:cNvPicPr preferRelativeResize="0"/>
          <p:nvPr/>
        </p:nvPicPr>
        <p:blipFill>
          <a:blip r:embed="rId4">
            <a:alphaModFix/>
          </a:blip>
          <a:stretch>
            <a:fillRect/>
          </a:stretch>
        </p:blipFill>
        <p:spPr>
          <a:xfrm>
            <a:off x="581700" y="1482550"/>
            <a:ext cx="8255636" cy="28563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 name="Shape 92"/>
        <p:cNvGrpSpPr/>
        <p:nvPr/>
      </p:nvGrpSpPr>
      <p:grpSpPr>
        <a:xfrm>
          <a:off x="0" y="0"/>
          <a:ext cx="0" cy="0"/>
          <a:chOff x="0" y="0"/>
          <a:chExt cx="0" cy="0"/>
        </a:xfrm>
      </p:grpSpPr>
      <p:sp>
        <p:nvSpPr>
          <p:cNvPr id="93" name="Google Shape;93;p16"/>
          <p:cNvSpPr/>
          <p:nvPr/>
        </p:nvSpPr>
        <p:spPr>
          <a:xfrm>
            <a:off x="0" y="4199700"/>
            <a:ext cx="938100" cy="943800"/>
          </a:xfrm>
          <a:prstGeom prst="rtTriangle">
            <a:avLst/>
          </a:prstGeom>
          <a:solidFill>
            <a:srgbClr val="E7EDF3"/>
          </a:solidFill>
          <a:ln cap="flat" cmpd="sng" w="9525">
            <a:solidFill>
              <a:srgbClr val="E7EDF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94" name="Google Shape;94;p16"/>
          <p:cNvSpPr txBox="1"/>
          <p:nvPr>
            <p:ph type="title"/>
          </p:nvPr>
        </p:nvSpPr>
        <p:spPr>
          <a:xfrm>
            <a:off x="311700" y="328025"/>
            <a:ext cx="80373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it" sz="3611">
                <a:solidFill>
                  <a:srgbClr val="434343"/>
                </a:solidFill>
                <a:latin typeface="Nunito"/>
                <a:ea typeface="Nunito"/>
                <a:cs typeface="Nunito"/>
                <a:sym typeface="Nunito"/>
              </a:rPr>
              <a:t>Recommendation Systems</a:t>
            </a:r>
            <a:endParaRPr sz="3611">
              <a:solidFill>
                <a:srgbClr val="434343"/>
              </a:solidFill>
              <a:latin typeface="Nunito"/>
              <a:ea typeface="Nunito"/>
              <a:cs typeface="Nunito"/>
              <a:sym typeface="Nunito"/>
            </a:endParaRPr>
          </a:p>
        </p:txBody>
      </p:sp>
      <p:pic>
        <p:nvPicPr>
          <p:cNvPr id="95" name="Google Shape;95;p16"/>
          <p:cNvPicPr preferRelativeResize="0"/>
          <p:nvPr/>
        </p:nvPicPr>
        <p:blipFill rotWithShape="1">
          <a:blip r:embed="rId3">
            <a:alphaModFix/>
          </a:blip>
          <a:srcRect b="0" l="0" r="63913" t="0"/>
          <a:stretch/>
        </p:blipFill>
        <p:spPr>
          <a:xfrm>
            <a:off x="-150800" y="4499450"/>
            <a:ext cx="675748" cy="778099"/>
          </a:xfrm>
          <a:prstGeom prst="rect">
            <a:avLst/>
          </a:prstGeom>
          <a:noFill/>
          <a:ln>
            <a:noFill/>
          </a:ln>
        </p:spPr>
      </p:pic>
      <p:cxnSp>
        <p:nvCxnSpPr>
          <p:cNvPr id="96" name="Google Shape;96;p16"/>
          <p:cNvCxnSpPr/>
          <p:nvPr/>
        </p:nvCxnSpPr>
        <p:spPr>
          <a:xfrm flipH="1" rot="10800000">
            <a:off x="2748000" y="4669350"/>
            <a:ext cx="6396000" cy="4500"/>
          </a:xfrm>
          <a:prstGeom prst="straightConnector1">
            <a:avLst/>
          </a:prstGeom>
          <a:noFill/>
          <a:ln cap="flat" cmpd="sng" w="19050">
            <a:solidFill>
              <a:srgbClr val="822433"/>
            </a:solidFill>
            <a:prstDash val="solid"/>
            <a:round/>
            <a:headEnd len="med" w="med" type="none"/>
            <a:tailEnd len="med" w="med" type="none"/>
          </a:ln>
        </p:spPr>
      </p:cxnSp>
      <p:cxnSp>
        <p:nvCxnSpPr>
          <p:cNvPr id="97" name="Google Shape;97;p16"/>
          <p:cNvCxnSpPr/>
          <p:nvPr/>
        </p:nvCxnSpPr>
        <p:spPr>
          <a:xfrm flipH="1" rot="10800000">
            <a:off x="223375" y="245800"/>
            <a:ext cx="1692300" cy="737100"/>
          </a:xfrm>
          <a:prstGeom prst="bentConnector3">
            <a:avLst>
              <a:gd fmla="val 0" name="adj1"/>
            </a:avLst>
          </a:prstGeom>
          <a:noFill/>
          <a:ln cap="flat" cmpd="sng" w="38100">
            <a:solidFill>
              <a:srgbClr val="E9F1F8"/>
            </a:solidFill>
            <a:prstDash val="solid"/>
            <a:round/>
            <a:headEnd len="med" w="med" type="none"/>
            <a:tailEnd len="med" w="med" type="none"/>
          </a:ln>
        </p:spPr>
      </p:cxnSp>
      <p:cxnSp>
        <p:nvCxnSpPr>
          <p:cNvPr id="98" name="Google Shape;98;p16"/>
          <p:cNvCxnSpPr/>
          <p:nvPr/>
        </p:nvCxnSpPr>
        <p:spPr>
          <a:xfrm flipH="1" rot="10800000">
            <a:off x="7211450" y="414950"/>
            <a:ext cx="1692300" cy="737100"/>
          </a:xfrm>
          <a:prstGeom prst="bentConnector3">
            <a:avLst>
              <a:gd fmla="val 99897" name="adj1"/>
            </a:avLst>
          </a:prstGeom>
          <a:noFill/>
          <a:ln cap="flat" cmpd="sng" w="38100">
            <a:solidFill>
              <a:srgbClr val="E9F1F8"/>
            </a:solidFill>
            <a:prstDash val="solid"/>
            <a:round/>
            <a:headEnd len="med" w="med" type="none"/>
            <a:tailEnd len="med" w="med" type="none"/>
          </a:ln>
        </p:spPr>
      </p:cxnSp>
      <p:sp>
        <p:nvSpPr>
          <p:cNvPr id="99" name="Google Shape;99;p16"/>
          <p:cNvSpPr txBox="1"/>
          <p:nvPr>
            <p:ph idx="1" type="body"/>
          </p:nvPr>
        </p:nvSpPr>
        <p:spPr>
          <a:xfrm>
            <a:off x="6034475" y="1460100"/>
            <a:ext cx="2713500" cy="25305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it">
                <a:solidFill>
                  <a:schemeClr val="dk1"/>
                </a:solidFill>
                <a:latin typeface="Lato"/>
                <a:ea typeface="Lato"/>
                <a:cs typeface="Lato"/>
                <a:sym typeface="Lato"/>
              </a:rPr>
              <a:t>Homer decides watching Breaking Bad.</a:t>
            </a:r>
            <a:endParaRPr>
              <a:solidFill>
                <a:schemeClr val="dk1"/>
              </a:solidFill>
              <a:latin typeface="Lato"/>
              <a:ea typeface="Lato"/>
              <a:cs typeface="Lato"/>
              <a:sym typeface="Lato"/>
            </a:endParaRPr>
          </a:p>
        </p:txBody>
      </p:sp>
      <p:sp>
        <p:nvSpPr>
          <p:cNvPr id="100" name="Google Shape;100;p16"/>
          <p:cNvSpPr txBox="1"/>
          <p:nvPr>
            <p:ph idx="12" type="sldNum"/>
          </p:nvPr>
        </p:nvSpPr>
        <p:spPr>
          <a:xfrm>
            <a:off x="8497508" y="-8"/>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it"/>
              <a:t>‹#›</a:t>
            </a:fld>
            <a:endParaRPr/>
          </a:p>
        </p:txBody>
      </p:sp>
      <p:pic>
        <p:nvPicPr>
          <p:cNvPr id="101" name="Google Shape;101;p16" title="homer_jesse.png"/>
          <p:cNvPicPr preferRelativeResize="0"/>
          <p:nvPr/>
        </p:nvPicPr>
        <p:blipFill>
          <a:blip r:embed="rId4">
            <a:alphaModFix/>
          </a:blip>
          <a:stretch>
            <a:fillRect/>
          </a:stretch>
        </p:blipFill>
        <p:spPr>
          <a:xfrm>
            <a:off x="1090500" y="1152050"/>
            <a:ext cx="3967050" cy="2644700"/>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2" name="Shape 592"/>
        <p:cNvGrpSpPr/>
        <p:nvPr/>
      </p:nvGrpSpPr>
      <p:grpSpPr>
        <a:xfrm>
          <a:off x="0" y="0"/>
          <a:ext cx="0" cy="0"/>
          <a:chOff x="0" y="0"/>
          <a:chExt cx="0" cy="0"/>
        </a:xfrm>
      </p:grpSpPr>
      <p:sp>
        <p:nvSpPr>
          <p:cNvPr id="593" name="Google Shape;593;p52"/>
          <p:cNvSpPr/>
          <p:nvPr/>
        </p:nvSpPr>
        <p:spPr>
          <a:xfrm>
            <a:off x="0" y="4199700"/>
            <a:ext cx="938100" cy="943800"/>
          </a:xfrm>
          <a:prstGeom prst="rtTriangle">
            <a:avLst/>
          </a:prstGeom>
          <a:solidFill>
            <a:srgbClr val="E7EDF3"/>
          </a:solidFill>
          <a:ln cap="flat" cmpd="sng" w="9525">
            <a:solidFill>
              <a:srgbClr val="E7EDF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594" name="Google Shape;594;p52"/>
          <p:cNvSpPr txBox="1"/>
          <p:nvPr>
            <p:ph type="title"/>
          </p:nvPr>
        </p:nvSpPr>
        <p:spPr>
          <a:xfrm>
            <a:off x="311700" y="328025"/>
            <a:ext cx="80373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it" sz="3611">
                <a:solidFill>
                  <a:srgbClr val="434343"/>
                </a:solidFill>
                <a:latin typeface="Nunito"/>
                <a:ea typeface="Nunito"/>
                <a:cs typeface="Nunito"/>
                <a:sym typeface="Nunito"/>
              </a:rPr>
              <a:t>Loss Functions &amp; Oversmoothing</a:t>
            </a:r>
            <a:endParaRPr sz="3611">
              <a:solidFill>
                <a:srgbClr val="434343"/>
              </a:solidFill>
              <a:latin typeface="Nunito"/>
              <a:ea typeface="Nunito"/>
              <a:cs typeface="Nunito"/>
              <a:sym typeface="Nunito"/>
            </a:endParaRPr>
          </a:p>
        </p:txBody>
      </p:sp>
      <p:pic>
        <p:nvPicPr>
          <p:cNvPr id="595" name="Google Shape;595;p52"/>
          <p:cNvPicPr preferRelativeResize="0"/>
          <p:nvPr/>
        </p:nvPicPr>
        <p:blipFill rotWithShape="1">
          <a:blip r:embed="rId3">
            <a:alphaModFix/>
          </a:blip>
          <a:srcRect b="0" l="0" r="63913" t="0"/>
          <a:stretch/>
        </p:blipFill>
        <p:spPr>
          <a:xfrm>
            <a:off x="-150800" y="4499450"/>
            <a:ext cx="675748" cy="778099"/>
          </a:xfrm>
          <a:prstGeom prst="rect">
            <a:avLst/>
          </a:prstGeom>
          <a:noFill/>
          <a:ln>
            <a:noFill/>
          </a:ln>
        </p:spPr>
      </p:pic>
      <p:cxnSp>
        <p:nvCxnSpPr>
          <p:cNvPr id="596" name="Google Shape;596;p52"/>
          <p:cNvCxnSpPr/>
          <p:nvPr/>
        </p:nvCxnSpPr>
        <p:spPr>
          <a:xfrm flipH="1" rot="10800000">
            <a:off x="2748000" y="4669350"/>
            <a:ext cx="6396000" cy="4500"/>
          </a:xfrm>
          <a:prstGeom prst="straightConnector1">
            <a:avLst/>
          </a:prstGeom>
          <a:noFill/>
          <a:ln cap="flat" cmpd="sng" w="19050">
            <a:solidFill>
              <a:srgbClr val="822433"/>
            </a:solidFill>
            <a:prstDash val="solid"/>
            <a:round/>
            <a:headEnd len="med" w="med" type="none"/>
            <a:tailEnd len="med" w="med" type="none"/>
          </a:ln>
        </p:spPr>
      </p:cxnSp>
      <p:cxnSp>
        <p:nvCxnSpPr>
          <p:cNvPr id="597" name="Google Shape;597;p52"/>
          <p:cNvCxnSpPr/>
          <p:nvPr/>
        </p:nvCxnSpPr>
        <p:spPr>
          <a:xfrm flipH="1" rot="10800000">
            <a:off x="223375" y="245800"/>
            <a:ext cx="1692300" cy="737100"/>
          </a:xfrm>
          <a:prstGeom prst="bentConnector3">
            <a:avLst>
              <a:gd fmla="val 0" name="adj1"/>
            </a:avLst>
          </a:prstGeom>
          <a:noFill/>
          <a:ln cap="flat" cmpd="sng" w="38100">
            <a:solidFill>
              <a:srgbClr val="E9F1F8"/>
            </a:solidFill>
            <a:prstDash val="solid"/>
            <a:round/>
            <a:headEnd len="med" w="med" type="none"/>
            <a:tailEnd len="med" w="med" type="none"/>
          </a:ln>
        </p:spPr>
      </p:cxnSp>
      <p:cxnSp>
        <p:nvCxnSpPr>
          <p:cNvPr id="598" name="Google Shape;598;p52"/>
          <p:cNvCxnSpPr/>
          <p:nvPr/>
        </p:nvCxnSpPr>
        <p:spPr>
          <a:xfrm flipH="1" rot="10800000">
            <a:off x="7211450" y="414950"/>
            <a:ext cx="1692300" cy="737100"/>
          </a:xfrm>
          <a:prstGeom prst="bentConnector3">
            <a:avLst>
              <a:gd fmla="val 99897" name="adj1"/>
            </a:avLst>
          </a:prstGeom>
          <a:noFill/>
          <a:ln cap="flat" cmpd="sng" w="38100">
            <a:solidFill>
              <a:srgbClr val="E9F1F8"/>
            </a:solidFill>
            <a:prstDash val="solid"/>
            <a:round/>
            <a:headEnd len="med" w="med" type="none"/>
            <a:tailEnd len="med" w="med" type="none"/>
          </a:ln>
        </p:spPr>
      </p:cxnSp>
      <p:sp>
        <p:nvSpPr>
          <p:cNvPr id="599" name="Google Shape;599;p52"/>
          <p:cNvSpPr txBox="1"/>
          <p:nvPr>
            <p:ph idx="1" type="body"/>
          </p:nvPr>
        </p:nvSpPr>
        <p:spPr>
          <a:xfrm>
            <a:off x="4926075" y="3958200"/>
            <a:ext cx="3279300" cy="361200"/>
          </a:xfrm>
          <a:prstGeom prst="rect">
            <a:avLst/>
          </a:prstGeom>
        </p:spPr>
        <p:txBody>
          <a:bodyPr anchorCtr="0" anchor="t" bIns="91425" lIns="91425" spcFirstLastPara="1" rIns="91425" wrap="square" tIns="91425">
            <a:noAutofit/>
          </a:bodyPr>
          <a:lstStyle/>
          <a:p>
            <a:pPr indent="0" lvl="0" marL="0" rtl="0" algn="l">
              <a:lnSpc>
                <a:spcPct val="75000"/>
              </a:lnSpc>
              <a:spcBef>
                <a:spcPts val="0"/>
              </a:spcBef>
              <a:spcAft>
                <a:spcPts val="1200"/>
              </a:spcAft>
              <a:buSzPts val="1100"/>
              <a:buNone/>
            </a:pPr>
            <a:r>
              <a:rPr b="1" lang="it" sz="2225">
                <a:latin typeface="Lato"/>
                <a:ea typeface="Lato"/>
                <a:cs typeface="Lato"/>
                <a:sym typeface="Lato"/>
              </a:rPr>
              <a:t>Impact of the BPR loss</a:t>
            </a:r>
            <a:endParaRPr b="1" sz="2225">
              <a:latin typeface="Lato"/>
              <a:ea typeface="Lato"/>
              <a:cs typeface="Lato"/>
              <a:sym typeface="Lato"/>
            </a:endParaRPr>
          </a:p>
        </p:txBody>
      </p:sp>
      <p:sp>
        <p:nvSpPr>
          <p:cNvPr id="600" name="Google Shape;600;p52"/>
          <p:cNvSpPr txBox="1"/>
          <p:nvPr>
            <p:ph idx="1" type="body"/>
          </p:nvPr>
        </p:nvSpPr>
        <p:spPr>
          <a:xfrm>
            <a:off x="777500" y="3817200"/>
            <a:ext cx="2192400" cy="778200"/>
          </a:xfrm>
          <a:prstGeom prst="rect">
            <a:avLst/>
          </a:prstGeom>
        </p:spPr>
        <p:txBody>
          <a:bodyPr anchorCtr="0" anchor="t" bIns="91425" lIns="91425" spcFirstLastPara="1" rIns="91425" wrap="square" tIns="91425">
            <a:noAutofit/>
          </a:bodyPr>
          <a:lstStyle/>
          <a:p>
            <a:pPr indent="0" lvl="0" marL="0" rtl="0" algn="l">
              <a:lnSpc>
                <a:spcPct val="75000"/>
              </a:lnSpc>
              <a:spcBef>
                <a:spcPts val="0"/>
              </a:spcBef>
              <a:spcAft>
                <a:spcPts val="1200"/>
              </a:spcAft>
              <a:buSzPts val="1100"/>
              <a:buNone/>
            </a:pPr>
            <a:r>
              <a:rPr b="1" lang="it" sz="2225">
                <a:latin typeface="Lato"/>
                <a:ea typeface="Lato"/>
                <a:cs typeface="Lato"/>
                <a:sym typeface="Lato"/>
              </a:rPr>
              <a:t>Oversmoothing improvements</a:t>
            </a:r>
            <a:endParaRPr b="1" sz="2225">
              <a:latin typeface="Lato"/>
              <a:ea typeface="Lato"/>
              <a:cs typeface="Lato"/>
              <a:sym typeface="Lato"/>
            </a:endParaRPr>
          </a:p>
        </p:txBody>
      </p:sp>
      <p:pic>
        <p:nvPicPr>
          <p:cNvPr id="601" name="Google Shape;601;p52"/>
          <p:cNvPicPr preferRelativeResize="0"/>
          <p:nvPr/>
        </p:nvPicPr>
        <p:blipFill>
          <a:blip r:embed="rId4">
            <a:alphaModFix/>
          </a:blip>
          <a:stretch>
            <a:fillRect/>
          </a:stretch>
        </p:blipFill>
        <p:spPr>
          <a:xfrm>
            <a:off x="152400" y="1624174"/>
            <a:ext cx="3279241" cy="1965038"/>
          </a:xfrm>
          <a:prstGeom prst="rect">
            <a:avLst/>
          </a:prstGeom>
          <a:noFill/>
          <a:ln>
            <a:noFill/>
          </a:ln>
        </p:spPr>
      </p:pic>
      <p:sp>
        <p:nvSpPr>
          <p:cNvPr id="602" name="Google Shape;602;p52"/>
          <p:cNvSpPr txBox="1"/>
          <p:nvPr/>
        </p:nvSpPr>
        <p:spPr>
          <a:xfrm>
            <a:off x="4935450" y="4774300"/>
            <a:ext cx="4124100" cy="301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it" sz="900">
                <a:solidFill>
                  <a:schemeClr val="dk2"/>
                </a:solidFill>
                <a:latin typeface="Lato"/>
                <a:ea typeface="Lato"/>
                <a:cs typeface="Lato"/>
                <a:sym typeface="Lato"/>
              </a:rPr>
              <a:t>Sheaf4Rec: Sheaf Neural Networks for Graph-based Recommender Systems</a:t>
            </a:r>
            <a:endParaRPr sz="900">
              <a:solidFill>
                <a:schemeClr val="dk2"/>
              </a:solidFill>
              <a:latin typeface="Lato"/>
              <a:ea typeface="Lato"/>
              <a:cs typeface="Lato"/>
              <a:sym typeface="Lato"/>
            </a:endParaRPr>
          </a:p>
        </p:txBody>
      </p:sp>
      <p:pic>
        <p:nvPicPr>
          <p:cNvPr id="603" name="Google Shape;603;p52" title="Screenshot 2025-10-25 at 14.36.48.png"/>
          <p:cNvPicPr preferRelativeResize="0"/>
          <p:nvPr/>
        </p:nvPicPr>
        <p:blipFill>
          <a:blip r:embed="rId5">
            <a:alphaModFix/>
          </a:blip>
          <a:stretch>
            <a:fillRect/>
          </a:stretch>
        </p:blipFill>
        <p:spPr>
          <a:xfrm>
            <a:off x="4874000" y="1326613"/>
            <a:ext cx="3383481" cy="2560149"/>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8">
                                  <p:stCondLst>
                                    <p:cond delay="0"/>
                                  </p:stCondLst>
                                  <p:childTnLst>
                                    <p:set>
                                      <p:cBhvr>
                                        <p:cTn dur="1" fill="hold">
                                          <p:stCondLst>
                                            <p:cond delay="0"/>
                                          </p:stCondLst>
                                        </p:cTn>
                                        <p:tgtEl>
                                          <p:spTgt spid="599"/>
                                        </p:tgtEl>
                                        <p:attrNameLst>
                                          <p:attrName>style.visibility</p:attrName>
                                        </p:attrNameLst>
                                      </p:cBhvr>
                                      <p:to>
                                        <p:strVal val="visible"/>
                                      </p:to>
                                    </p:set>
                                    <p:anim calcmode="lin" valueType="num">
                                      <p:cBhvr additive="base">
                                        <p:cTn dur="1000"/>
                                        <p:tgtEl>
                                          <p:spTgt spid="599"/>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8">
                                  <p:stCondLst>
                                    <p:cond delay="0"/>
                                  </p:stCondLst>
                                  <p:childTnLst>
                                    <p:set>
                                      <p:cBhvr>
                                        <p:cTn dur="1" fill="hold">
                                          <p:stCondLst>
                                            <p:cond delay="0"/>
                                          </p:stCondLst>
                                        </p:cTn>
                                        <p:tgtEl>
                                          <p:spTgt spid="601"/>
                                        </p:tgtEl>
                                        <p:attrNameLst>
                                          <p:attrName>style.visibility</p:attrName>
                                        </p:attrNameLst>
                                      </p:cBhvr>
                                      <p:to>
                                        <p:strVal val="visible"/>
                                      </p:to>
                                    </p:set>
                                    <p:anim calcmode="lin" valueType="num">
                                      <p:cBhvr additive="base">
                                        <p:cTn dur="1000"/>
                                        <p:tgtEl>
                                          <p:spTgt spid="601"/>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2">
                                  <p:stCondLst>
                                    <p:cond delay="0"/>
                                  </p:stCondLst>
                                  <p:childTnLst>
                                    <p:set>
                                      <p:cBhvr>
                                        <p:cTn dur="1" fill="hold">
                                          <p:stCondLst>
                                            <p:cond delay="0"/>
                                          </p:stCondLst>
                                        </p:cTn>
                                        <p:tgtEl>
                                          <p:spTgt spid="600"/>
                                        </p:tgtEl>
                                        <p:attrNameLst>
                                          <p:attrName>style.visibility</p:attrName>
                                        </p:attrNameLst>
                                      </p:cBhvr>
                                      <p:to>
                                        <p:strVal val="visible"/>
                                      </p:to>
                                    </p:set>
                                    <p:anim calcmode="lin" valueType="num">
                                      <p:cBhvr additive="base">
                                        <p:cTn dur="1000"/>
                                        <p:tgtEl>
                                          <p:spTgt spid="600"/>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7" name="Shape 607"/>
        <p:cNvGrpSpPr/>
        <p:nvPr/>
      </p:nvGrpSpPr>
      <p:grpSpPr>
        <a:xfrm>
          <a:off x="0" y="0"/>
          <a:ext cx="0" cy="0"/>
          <a:chOff x="0" y="0"/>
          <a:chExt cx="0" cy="0"/>
        </a:xfrm>
      </p:grpSpPr>
      <p:sp>
        <p:nvSpPr>
          <p:cNvPr id="608" name="Google Shape;608;p53"/>
          <p:cNvSpPr/>
          <p:nvPr/>
        </p:nvSpPr>
        <p:spPr>
          <a:xfrm>
            <a:off x="0" y="4199700"/>
            <a:ext cx="938100" cy="943800"/>
          </a:xfrm>
          <a:prstGeom prst="rtTriangle">
            <a:avLst/>
          </a:prstGeom>
          <a:solidFill>
            <a:srgbClr val="E7EDF3"/>
          </a:solidFill>
          <a:ln cap="flat" cmpd="sng" w="9525">
            <a:solidFill>
              <a:srgbClr val="E7EDF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609" name="Google Shape;609;p53"/>
          <p:cNvSpPr txBox="1"/>
          <p:nvPr>
            <p:ph type="title"/>
          </p:nvPr>
        </p:nvSpPr>
        <p:spPr>
          <a:xfrm>
            <a:off x="311700" y="328025"/>
            <a:ext cx="80373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it" sz="3611">
                <a:solidFill>
                  <a:srgbClr val="434343"/>
                </a:solidFill>
                <a:latin typeface="Nunito"/>
                <a:ea typeface="Nunito"/>
                <a:cs typeface="Nunito"/>
                <a:sym typeface="Nunito"/>
              </a:rPr>
              <a:t>Recommendation Time</a:t>
            </a:r>
            <a:endParaRPr sz="3611">
              <a:solidFill>
                <a:srgbClr val="434343"/>
              </a:solidFill>
              <a:latin typeface="Nunito"/>
              <a:ea typeface="Nunito"/>
              <a:cs typeface="Nunito"/>
              <a:sym typeface="Nunito"/>
            </a:endParaRPr>
          </a:p>
        </p:txBody>
      </p:sp>
      <p:pic>
        <p:nvPicPr>
          <p:cNvPr id="610" name="Google Shape;610;p53"/>
          <p:cNvPicPr preferRelativeResize="0"/>
          <p:nvPr/>
        </p:nvPicPr>
        <p:blipFill rotWithShape="1">
          <a:blip r:embed="rId3">
            <a:alphaModFix/>
          </a:blip>
          <a:srcRect b="0" l="0" r="63913" t="0"/>
          <a:stretch/>
        </p:blipFill>
        <p:spPr>
          <a:xfrm>
            <a:off x="-150800" y="4499450"/>
            <a:ext cx="675748" cy="778099"/>
          </a:xfrm>
          <a:prstGeom prst="rect">
            <a:avLst/>
          </a:prstGeom>
          <a:noFill/>
          <a:ln>
            <a:noFill/>
          </a:ln>
        </p:spPr>
      </p:pic>
      <p:cxnSp>
        <p:nvCxnSpPr>
          <p:cNvPr id="611" name="Google Shape;611;p53"/>
          <p:cNvCxnSpPr/>
          <p:nvPr/>
        </p:nvCxnSpPr>
        <p:spPr>
          <a:xfrm flipH="1" rot="10800000">
            <a:off x="2748000" y="4669350"/>
            <a:ext cx="6396000" cy="4500"/>
          </a:xfrm>
          <a:prstGeom prst="straightConnector1">
            <a:avLst/>
          </a:prstGeom>
          <a:noFill/>
          <a:ln cap="flat" cmpd="sng" w="19050">
            <a:solidFill>
              <a:srgbClr val="822433"/>
            </a:solidFill>
            <a:prstDash val="solid"/>
            <a:round/>
            <a:headEnd len="med" w="med" type="none"/>
            <a:tailEnd len="med" w="med" type="none"/>
          </a:ln>
        </p:spPr>
      </p:cxnSp>
      <p:cxnSp>
        <p:nvCxnSpPr>
          <p:cNvPr id="612" name="Google Shape;612;p53"/>
          <p:cNvCxnSpPr/>
          <p:nvPr/>
        </p:nvCxnSpPr>
        <p:spPr>
          <a:xfrm flipH="1" rot="10800000">
            <a:off x="223375" y="245800"/>
            <a:ext cx="1692300" cy="737100"/>
          </a:xfrm>
          <a:prstGeom prst="bentConnector3">
            <a:avLst>
              <a:gd fmla="val 0" name="adj1"/>
            </a:avLst>
          </a:prstGeom>
          <a:noFill/>
          <a:ln cap="flat" cmpd="sng" w="38100">
            <a:solidFill>
              <a:srgbClr val="E9F1F8"/>
            </a:solidFill>
            <a:prstDash val="solid"/>
            <a:round/>
            <a:headEnd len="med" w="med" type="none"/>
            <a:tailEnd len="med" w="med" type="none"/>
          </a:ln>
        </p:spPr>
      </p:cxnSp>
      <p:cxnSp>
        <p:nvCxnSpPr>
          <p:cNvPr id="613" name="Google Shape;613;p53"/>
          <p:cNvCxnSpPr/>
          <p:nvPr/>
        </p:nvCxnSpPr>
        <p:spPr>
          <a:xfrm flipH="1" rot="10800000">
            <a:off x="7211450" y="414950"/>
            <a:ext cx="1692300" cy="737100"/>
          </a:xfrm>
          <a:prstGeom prst="bentConnector3">
            <a:avLst>
              <a:gd fmla="val 99897" name="adj1"/>
            </a:avLst>
          </a:prstGeom>
          <a:noFill/>
          <a:ln cap="flat" cmpd="sng" w="38100">
            <a:solidFill>
              <a:srgbClr val="E9F1F8"/>
            </a:solidFill>
            <a:prstDash val="solid"/>
            <a:round/>
            <a:headEnd len="med" w="med" type="none"/>
            <a:tailEnd len="med" w="med" type="none"/>
          </a:ln>
        </p:spPr>
      </p:cxnSp>
      <p:sp>
        <p:nvSpPr>
          <p:cNvPr id="614" name="Google Shape;614;p53"/>
          <p:cNvSpPr txBox="1"/>
          <p:nvPr/>
        </p:nvSpPr>
        <p:spPr>
          <a:xfrm>
            <a:off x="4935450" y="4774300"/>
            <a:ext cx="4124100" cy="301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it" sz="900">
                <a:solidFill>
                  <a:schemeClr val="dk2"/>
                </a:solidFill>
                <a:latin typeface="Lato"/>
                <a:ea typeface="Lato"/>
                <a:cs typeface="Lato"/>
                <a:sym typeface="Lato"/>
              </a:rPr>
              <a:t>Sheaf4Rec: Sheaf Neural Networks for Graph-based Recommender Systems</a:t>
            </a:r>
            <a:endParaRPr sz="900">
              <a:solidFill>
                <a:schemeClr val="dk2"/>
              </a:solidFill>
              <a:latin typeface="Lato"/>
              <a:ea typeface="Lato"/>
              <a:cs typeface="Lato"/>
              <a:sym typeface="Lato"/>
            </a:endParaRPr>
          </a:p>
        </p:txBody>
      </p:sp>
      <p:pic>
        <p:nvPicPr>
          <p:cNvPr id="615" name="Google Shape;615;p53" title="Screenshot 2025-10-25 at 14.46.30.png"/>
          <p:cNvPicPr preferRelativeResize="0"/>
          <p:nvPr/>
        </p:nvPicPr>
        <p:blipFill>
          <a:blip r:embed="rId4">
            <a:alphaModFix/>
          </a:blip>
          <a:stretch>
            <a:fillRect/>
          </a:stretch>
        </p:blipFill>
        <p:spPr>
          <a:xfrm>
            <a:off x="811200" y="1562525"/>
            <a:ext cx="7551816" cy="2421500"/>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9" name="Shape 619"/>
        <p:cNvGrpSpPr/>
        <p:nvPr/>
      </p:nvGrpSpPr>
      <p:grpSpPr>
        <a:xfrm>
          <a:off x="0" y="0"/>
          <a:ext cx="0" cy="0"/>
          <a:chOff x="0" y="0"/>
          <a:chExt cx="0" cy="0"/>
        </a:xfrm>
      </p:grpSpPr>
      <p:sp>
        <p:nvSpPr>
          <p:cNvPr id="620" name="Google Shape;620;p54"/>
          <p:cNvSpPr/>
          <p:nvPr/>
        </p:nvSpPr>
        <p:spPr>
          <a:xfrm>
            <a:off x="0" y="4199700"/>
            <a:ext cx="938100" cy="943800"/>
          </a:xfrm>
          <a:prstGeom prst="rtTriangle">
            <a:avLst/>
          </a:prstGeom>
          <a:solidFill>
            <a:srgbClr val="E7EDF3"/>
          </a:solidFill>
          <a:ln cap="flat" cmpd="sng" w="9525">
            <a:solidFill>
              <a:srgbClr val="E7EDF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621" name="Google Shape;621;p54"/>
          <p:cNvSpPr txBox="1"/>
          <p:nvPr>
            <p:ph type="title"/>
          </p:nvPr>
        </p:nvSpPr>
        <p:spPr>
          <a:xfrm>
            <a:off x="311700" y="328025"/>
            <a:ext cx="80373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it" sz="3611">
                <a:solidFill>
                  <a:srgbClr val="434343"/>
                </a:solidFill>
                <a:latin typeface="Nunito"/>
                <a:ea typeface="Nunito"/>
                <a:cs typeface="Nunito"/>
                <a:sym typeface="Nunito"/>
              </a:rPr>
              <a:t>Stability of Metrics</a:t>
            </a:r>
            <a:endParaRPr sz="3611">
              <a:solidFill>
                <a:srgbClr val="434343"/>
              </a:solidFill>
              <a:latin typeface="Nunito"/>
              <a:ea typeface="Nunito"/>
              <a:cs typeface="Nunito"/>
              <a:sym typeface="Nunito"/>
            </a:endParaRPr>
          </a:p>
        </p:txBody>
      </p:sp>
      <p:pic>
        <p:nvPicPr>
          <p:cNvPr id="622" name="Google Shape;622;p54"/>
          <p:cNvPicPr preferRelativeResize="0"/>
          <p:nvPr/>
        </p:nvPicPr>
        <p:blipFill rotWithShape="1">
          <a:blip r:embed="rId3">
            <a:alphaModFix/>
          </a:blip>
          <a:srcRect b="0" l="0" r="63913" t="0"/>
          <a:stretch/>
        </p:blipFill>
        <p:spPr>
          <a:xfrm>
            <a:off x="-150800" y="4499450"/>
            <a:ext cx="675748" cy="778099"/>
          </a:xfrm>
          <a:prstGeom prst="rect">
            <a:avLst/>
          </a:prstGeom>
          <a:noFill/>
          <a:ln>
            <a:noFill/>
          </a:ln>
        </p:spPr>
      </p:pic>
      <p:cxnSp>
        <p:nvCxnSpPr>
          <p:cNvPr id="623" name="Google Shape;623;p54"/>
          <p:cNvCxnSpPr/>
          <p:nvPr/>
        </p:nvCxnSpPr>
        <p:spPr>
          <a:xfrm flipH="1" rot="10800000">
            <a:off x="2748000" y="4669350"/>
            <a:ext cx="6396000" cy="4500"/>
          </a:xfrm>
          <a:prstGeom prst="straightConnector1">
            <a:avLst/>
          </a:prstGeom>
          <a:noFill/>
          <a:ln cap="flat" cmpd="sng" w="19050">
            <a:solidFill>
              <a:srgbClr val="822433"/>
            </a:solidFill>
            <a:prstDash val="solid"/>
            <a:round/>
            <a:headEnd len="med" w="med" type="none"/>
            <a:tailEnd len="med" w="med" type="none"/>
          </a:ln>
        </p:spPr>
      </p:cxnSp>
      <p:cxnSp>
        <p:nvCxnSpPr>
          <p:cNvPr id="624" name="Google Shape;624;p54"/>
          <p:cNvCxnSpPr/>
          <p:nvPr/>
        </p:nvCxnSpPr>
        <p:spPr>
          <a:xfrm flipH="1" rot="10800000">
            <a:off x="223375" y="245800"/>
            <a:ext cx="1692300" cy="737100"/>
          </a:xfrm>
          <a:prstGeom prst="bentConnector3">
            <a:avLst>
              <a:gd fmla="val 0" name="adj1"/>
            </a:avLst>
          </a:prstGeom>
          <a:noFill/>
          <a:ln cap="flat" cmpd="sng" w="38100">
            <a:solidFill>
              <a:srgbClr val="E9F1F8"/>
            </a:solidFill>
            <a:prstDash val="solid"/>
            <a:round/>
            <a:headEnd len="med" w="med" type="none"/>
            <a:tailEnd len="med" w="med" type="none"/>
          </a:ln>
        </p:spPr>
      </p:cxnSp>
      <p:cxnSp>
        <p:nvCxnSpPr>
          <p:cNvPr id="625" name="Google Shape;625;p54"/>
          <p:cNvCxnSpPr/>
          <p:nvPr/>
        </p:nvCxnSpPr>
        <p:spPr>
          <a:xfrm flipH="1" rot="10800000">
            <a:off x="7211450" y="414950"/>
            <a:ext cx="1692300" cy="737100"/>
          </a:xfrm>
          <a:prstGeom prst="bentConnector3">
            <a:avLst>
              <a:gd fmla="val 99897" name="adj1"/>
            </a:avLst>
          </a:prstGeom>
          <a:noFill/>
          <a:ln cap="flat" cmpd="sng" w="38100">
            <a:solidFill>
              <a:srgbClr val="E9F1F8"/>
            </a:solidFill>
            <a:prstDash val="solid"/>
            <a:round/>
            <a:headEnd len="med" w="med" type="none"/>
            <a:tailEnd len="med" w="med" type="none"/>
          </a:ln>
        </p:spPr>
      </p:cxnSp>
      <p:sp>
        <p:nvSpPr>
          <p:cNvPr id="626" name="Google Shape;626;p54"/>
          <p:cNvSpPr txBox="1"/>
          <p:nvPr/>
        </p:nvSpPr>
        <p:spPr>
          <a:xfrm>
            <a:off x="4935450" y="4774300"/>
            <a:ext cx="4124100" cy="301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it" sz="900">
                <a:solidFill>
                  <a:schemeClr val="dk2"/>
                </a:solidFill>
                <a:latin typeface="Lato"/>
                <a:ea typeface="Lato"/>
                <a:cs typeface="Lato"/>
                <a:sym typeface="Lato"/>
              </a:rPr>
              <a:t>Sheaf4Rec: Sheaf Neural Networks for Graph-based Recommender Systems</a:t>
            </a:r>
            <a:endParaRPr sz="900">
              <a:solidFill>
                <a:schemeClr val="dk2"/>
              </a:solidFill>
              <a:latin typeface="Lato"/>
              <a:ea typeface="Lato"/>
              <a:cs typeface="Lato"/>
              <a:sym typeface="Lato"/>
            </a:endParaRPr>
          </a:p>
        </p:txBody>
      </p:sp>
      <p:pic>
        <p:nvPicPr>
          <p:cNvPr id="627" name="Google Shape;627;p54" title="Screenshot 2025-10-25 at 14.46.52.png"/>
          <p:cNvPicPr preferRelativeResize="0"/>
          <p:nvPr/>
        </p:nvPicPr>
        <p:blipFill>
          <a:blip r:embed="rId4">
            <a:alphaModFix/>
          </a:blip>
          <a:stretch>
            <a:fillRect/>
          </a:stretch>
        </p:blipFill>
        <p:spPr>
          <a:xfrm>
            <a:off x="2230075" y="1053125"/>
            <a:ext cx="4545415" cy="3463826"/>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1" name="Shape 631"/>
        <p:cNvGrpSpPr/>
        <p:nvPr/>
      </p:nvGrpSpPr>
      <p:grpSpPr>
        <a:xfrm>
          <a:off x="0" y="0"/>
          <a:ext cx="0" cy="0"/>
          <a:chOff x="0" y="0"/>
          <a:chExt cx="0" cy="0"/>
        </a:xfrm>
      </p:grpSpPr>
      <p:sp>
        <p:nvSpPr>
          <p:cNvPr id="632" name="Google Shape;632;p55"/>
          <p:cNvSpPr txBox="1"/>
          <p:nvPr>
            <p:ph type="title"/>
          </p:nvPr>
        </p:nvSpPr>
        <p:spPr>
          <a:xfrm>
            <a:off x="311700" y="328025"/>
            <a:ext cx="80373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it" sz="3611">
                <a:solidFill>
                  <a:srgbClr val="434343"/>
                </a:solidFill>
                <a:latin typeface="Nunito"/>
                <a:ea typeface="Nunito"/>
                <a:cs typeface="Nunito"/>
                <a:sym typeface="Nunito"/>
              </a:rPr>
              <a:t>Future Work</a:t>
            </a:r>
            <a:endParaRPr sz="3611">
              <a:solidFill>
                <a:srgbClr val="434343"/>
              </a:solidFill>
              <a:latin typeface="Nunito"/>
              <a:ea typeface="Nunito"/>
              <a:cs typeface="Nunito"/>
              <a:sym typeface="Nunito"/>
            </a:endParaRPr>
          </a:p>
        </p:txBody>
      </p:sp>
      <p:sp>
        <p:nvSpPr>
          <p:cNvPr id="633" name="Google Shape;633;p55"/>
          <p:cNvSpPr/>
          <p:nvPr/>
        </p:nvSpPr>
        <p:spPr>
          <a:xfrm>
            <a:off x="0" y="4199700"/>
            <a:ext cx="938100" cy="943800"/>
          </a:xfrm>
          <a:prstGeom prst="rtTriangle">
            <a:avLst/>
          </a:prstGeom>
          <a:solidFill>
            <a:srgbClr val="E7EDF3"/>
          </a:solidFill>
          <a:ln cap="flat" cmpd="sng" w="9525">
            <a:solidFill>
              <a:srgbClr val="E7EDF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634" name="Google Shape;634;p55"/>
          <p:cNvPicPr preferRelativeResize="0"/>
          <p:nvPr/>
        </p:nvPicPr>
        <p:blipFill rotWithShape="1">
          <a:blip r:embed="rId3">
            <a:alphaModFix/>
          </a:blip>
          <a:srcRect b="0" l="0" r="63913" t="0"/>
          <a:stretch/>
        </p:blipFill>
        <p:spPr>
          <a:xfrm>
            <a:off x="-150800" y="4499450"/>
            <a:ext cx="675748" cy="778099"/>
          </a:xfrm>
          <a:prstGeom prst="rect">
            <a:avLst/>
          </a:prstGeom>
          <a:noFill/>
          <a:ln>
            <a:noFill/>
          </a:ln>
        </p:spPr>
      </p:pic>
      <p:cxnSp>
        <p:nvCxnSpPr>
          <p:cNvPr id="635" name="Google Shape;635;p55"/>
          <p:cNvCxnSpPr/>
          <p:nvPr/>
        </p:nvCxnSpPr>
        <p:spPr>
          <a:xfrm flipH="1" rot="10800000">
            <a:off x="2748000" y="4669350"/>
            <a:ext cx="6396000" cy="4500"/>
          </a:xfrm>
          <a:prstGeom prst="straightConnector1">
            <a:avLst/>
          </a:prstGeom>
          <a:noFill/>
          <a:ln cap="flat" cmpd="sng" w="19050">
            <a:solidFill>
              <a:srgbClr val="822433"/>
            </a:solidFill>
            <a:prstDash val="solid"/>
            <a:round/>
            <a:headEnd len="med" w="med" type="none"/>
            <a:tailEnd len="med" w="med" type="none"/>
          </a:ln>
        </p:spPr>
      </p:cxnSp>
      <p:cxnSp>
        <p:nvCxnSpPr>
          <p:cNvPr id="636" name="Google Shape;636;p55"/>
          <p:cNvCxnSpPr/>
          <p:nvPr/>
        </p:nvCxnSpPr>
        <p:spPr>
          <a:xfrm flipH="1" rot="10800000">
            <a:off x="223375" y="245800"/>
            <a:ext cx="1692300" cy="737100"/>
          </a:xfrm>
          <a:prstGeom prst="bentConnector3">
            <a:avLst>
              <a:gd fmla="val 0" name="adj1"/>
            </a:avLst>
          </a:prstGeom>
          <a:noFill/>
          <a:ln cap="flat" cmpd="sng" w="38100">
            <a:solidFill>
              <a:srgbClr val="E9F1F8"/>
            </a:solidFill>
            <a:prstDash val="solid"/>
            <a:round/>
            <a:headEnd len="med" w="med" type="none"/>
            <a:tailEnd len="med" w="med" type="none"/>
          </a:ln>
        </p:spPr>
      </p:cxnSp>
      <p:cxnSp>
        <p:nvCxnSpPr>
          <p:cNvPr id="637" name="Google Shape;637;p55"/>
          <p:cNvCxnSpPr/>
          <p:nvPr/>
        </p:nvCxnSpPr>
        <p:spPr>
          <a:xfrm flipH="1" rot="10800000">
            <a:off x="7211450" y="414950"/>
            <a:ext cx="1692300" cy="737100"/>
          </a:xfrm>
          <a:prstGeom prst="bentConnector3">
            <a:avLst>
              <a:gd fmla="val 99897" name="adj1"/>
            </a:avLst>
          </a:prstGeom>
          <a:noFill/>
          <a:ln cap="flat" cmpd="sng" w="38100">
            <a:solidFill>
              <a:srgbClr val="E9F1F8"/>
            </a:solidFill>
            <a:prstDash val="solid"/>
            <a:round/>
            <a:headEnd len="med" w="med" type="none"/>
            <a:tailEnd len="med" w="med" type="none"/>
          </a:ln>
        </p:spPr>
      </p:cxnSp>
      <p:pic>
        <p:nvPicPr>
          <p:cNvPr id="638" name="Google Shape;638;p55"/>
          <p:cNvPicPr preferRelativeResize="0"/>
          <p:nvPr/>
        </p:nvPicPr>
        <p:blipFill>
          <a:blip r:embed="rId4">
            <a:alphaModFix/>
          </a:blip>
          <a:stretch>
            <a:fillRect/>
          </a:stretch>
        </p:blipFill>
        <p:spPr>
          <a:xfrm>
            <a:off x="152400" y="1135300"/>
            <a:ext cx="342900" cy="2552700"/>
          </a:xfrm>
          <a:prstGeom prst="rect">
            <a:avLst/>
          </a:prstGeom>
          <a:noFill/>
          <a:ln>
            <a:noFill/>
          </a:ln>
        </p:spPr>
      </p:pic>
      <p:sp>
        <p:nvSpPr>
          <p:cNvPr id="639" name="Google Shape;639;p55"/>
          <p:cNvSpPr txBox="1"/>
          <p:nvPr>
            <p:ph idx="1" type="body"/>
          </p:nvPr>
        </p:nvSpPr>
        <p:spPr>
          <a:xfrm>
            <a:off x="738900" y="1135300"/>
            <a:ext cx="4472100" cy="361200"/>
          </a:xfrm>
          <a:prstGeom prst="rect">
            <a:avLst/>
          </a:prstGeom>
        </p:spPr>
        <p:txBody>
          <a:bodyPr anchorCtr="0" anchor="t" bIns="91425" lIns="91425" spcFirstLastPara="1" rIns="91425" wrap="square" tIns="91425">
            <a:noAutofit/>
          </a:bodyPr>
          <a:lstStyle/>
          <a:p>
            <a:pPr indent="0" lvl="0" marL="0" rtl="0" algn="l">
              <a:lnSpc>
                <a:spcPct val="75000"/>
              </a:lnSpc>
              <a:spcBef>
                <a:spcPts val="0"/>
              </a:spcBef>
              <a:spcAft>
                <a:spcPts val="0"/>
              </a:spcAft>
              <a:buClr>
                <a:schemeClr val="dk1"/>
              </a:buClr>
              <a:buSzPts val="1100"/>
              <a:buFont typeface="Arial"/>
              <a:buNone/>
            </a:pPr>
            <a:r>
              <a:rPr lang="it" sz="1725">
                <a:latin typeface="Lato"/>
                <a:ea typeface="Lato"/>
                <a:cs typeface="Lato"/>
                <a:sym typeface="Lato"/>
              </a:rPr>
              <a:t>This work showed how to integrate Sheaf theory in the context of recommender systems.</a:t>
            </a:r>
            <a:endParaRPr sz="1725">
              <a:latin typeface="Lato"/>
              <a:ea typeface="Lato"/>
              <a:cs typeface="Lato"/>
              <a:sym typeface="Lato"/>
            </a:endParaRPr>
          </a:p>
          <a:p>
            <a:pPr indent="0" lvl="0" marL="0" rtl="0" algn="l">
              <a:lnSpc>
                <a:spcPct val="75000"/>
              </a:lnSpc>
              <a:spcBef>
                <a:spcPts val="1200"/>
              </a:spcBef>
              <a:spcAft>
                <a:spcPts val="0"/>
              </a:spcAft>
              <a:buClr>
                <a:schemeClr val="dk1"/>
              </a:buClr>
              <a:buSzPts val="1100"/>
              <a:buFont typeface="Arial"/>
              <a:buNone/>
            </a:pPr>
            <a:r>
              <a:t/>
            </a:r>
            <a:endParaRPr sz="1525">
              <a:latin typeface="Lato"/>
              <a:ea typeface="Lato"/>
              <a:cs typeface="Lato"/>
              <a:sym typeface="Lato"/>
            </a:endParaRPr>
          </a:p>
          <a:p>
            <a:pPr indent="0" lvl="0" marL="0" rtl="0" algn="l">
              <a:lnSpc>
                <a:spcPct val="75000"/>
              </a:lnSpc>
              <a:spcBef>
                <a:spcPts val="1200"/>
              </a:spcBef>
              <a:spcAft>
                <a:spcPts val="1200"/>
              </a:spcAft>
              <a:buSzPts val="605"/>
              <a:buNone/>
            </a:pPr>
            <a:r>
              <a:t/>
            </a:r>
            <a:endParaRPr sz="1525">
              <a:latin typeface="Lato"/>
              <a:ea typeface="Lato"/>
              <a:cs typeface="Lato"/>
              <a:sym typeface="Lato"/>
            </a:endParaRPr>
          </a:p>
        </p:txBody>
      </p:sp>
      <p:sp>
        <p:nvSpPr>
          <p:cNvPr id="640" name="Google Shape;640;p55"/>
          <p:cNvSpPr txBox="1"/>
          <p:nvPr>
            <p:ph idx="1" type="body"/>
          </p:nvPr>
        </p:nvSpPr>
        <p:spPr>
          <a:xfrm>
            <a:off x="738000" y="2113075"/>
            <a:ext cx="4472100" cy="361200"/>
          </a:xfrm>
          <a:prstGeom prst="rect">
            <a:avLst/>
          </a:prstGeom>
        </p:spPr>
        <p:txBody>
          <a:bodyPr anchorCtr="0" anchor="t" bIns="91425" lIns="91425" spcFirstLastPara="1" rIns="91425" wrap="square" tIns="91425">
            <a:noAutofit/>
          </a:bodyPr>
          <a:lstStyle/>
          <a:p>
            <a:pPr indent="0" lvl="0" marL="0" rtl="0" algn="l">
              <a:lnSpc>
                <a:spcPct val="75000"/>
              </a:lnSpc>
              <a:spcBef>
                <a:spcPts val="0"/>
              </a:spcBef>
              <a:spcAft>
                <a:spcPts val="0"/>
              </a:spcAft>
              <a:buSzPts val="1100"/>
              <a:buNone/>
            </a:pPr>
            <a:r>
              <a:rPr lang="it" sz="1725">
                <a:latin typeface="Lato"/>
                <a:ea typeface="Lato"/>
                <a:cs typeface="Lato"/>
                <a:sym typeface="Lato"/>
              </a:rPr>
              <a:t>The results show that our method is able to recommend items in a small amount of time, showing its potential applicability into a real-world scenario.</a:t>
            </a:r>
            <a:endParaRPr sz="1725">
              <a:latin typeface="Lato"/>
              <a:ea typeface="Lato"/>
              <a:cs typeface="Lato"/>
              <a:sym typeface="Lato"/>
            </a:endParaRPr>
          </a:p>
          <a:p>
            <a:pPr indent="0" lvl="0" marL="0" rtl="0" algn="l">
              <a:lnSpc>
                <a:spcPct val="75000"/>
              </a:lnSpc>
              <a:spcBef>
                <a:spcPts val="1200"/>
              </a:spcBef>
              <a:spcAft>
                <a:spcPts val="0"/>
              </a:spcAft>
              <a:buSzPts val="1100"/>
              <a:buNone/>
            </a:pPr>
            <a:r>
              <a:t/>
            </a:r>
            <a:endParaRPr sz="1525">
              <a:latin typeface="Lato"/>
              <a:ea typeface="Lato"/>
              <a:cs typeface="Lato"/>
              <a:sym typeface="Lato"/>
            </a:endParaRPr>
          </a:p>
          <a:p>
            <a:pPr indent="0" lvl="0" marL="0" rtl="0" algn="l">
              <a:lnSpc>
                <a:spcPct val="75000"/>
              </a:lnSpc>
              <a:spcBef>
                <a:spcPts val="1200"/>
              </a:spcBef>
              <a:spcAft>
                <a:spcPts val="0"/>
              </a:spcAft>
              <a:buSzPts val="1100"/>
              <a:buNone/>
            </a:pPr>
            <a:r>
              <a:t/>
            </a:r>
            <a:endParaRPr sz="1525">
              <a:latin typeface="Lato"/>
              <a:ea typeface="Lato"/>
              <a:cs typeface="Lato"/>
              <a:sym typeface="Lato"/>
            </a:endParaRPr>
          </a:p>
          <a:p>
            <a:pPr indent="0" lvl="0" marL="0" rtl="0" algn="l">
              <a:lnSpc>
                <a:spcPct val="75000"/>
              </a:lnSpc>
              <a:spcBef>
                <a:spcPts val="1200"/>
              </a:spcBef>
              <a:spcAft>
                <a:spcPts val="0"/>
              </a:spcAft>
              <a:buSzPts val="1100"/>
              <a:buNone/>
            </a:pPr>
            <a:r>
              <a:t/>
            </a:r>
            <a:endParaRPr sz="1525">
              <a:latin typeface="Lato"/>
              <a:ea typeface="Lato"/>
              <a:cs typeface="Lato"/>
              <a:sym typeface="Lato"/>
            </a:endParaRPr>
          </a:p>
          <a:p>
            <a:pPr indent="0" lvl="0" marL="0" rtl="0" algn="l">
              <a:lnSpc>
                <a:spcPct val="75000"/>
              </a:lnSpc>
              <a:spcBef>
                <a:spcPts val="1200"/>
              </a:spcBef>
              <a:spcAft>
                <a:spcPts val="1200"/>
              </a:spcAft>
              <a:buSzPts val="605"/>
              <a:buNone/>
            </a:pPr>
            <a:r>
              <a:t/>
            </a:r>
            <a:endParaRPr sz="1525">
              <a:latin typeface="Lato"/>
              <a:ea typeface="Lato"/>
              <a:cs typeface="Lato"/>
              <a:sym typeface="Lato"/>
            </a:endParaRPr>
          </a:p>
        </p:txBody>
      </p:sp>
      <p:sp>
        <p:nvSpPr>
          <p:cNvPr id="641" name="Google Shape;641;p55"/>
          <p:cNvSpPr txBox="1"/>
          <p:nvPr/>
        </p:nvSpPr>
        <p:spPr>
          <a:xfrm>
            <a:off x="4935450" y="4774300"/>
            <a:ext cx="4124100" cy="301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it" sz="900">
                <a:solidFill>
                  <a:schemeClr val="dk2"/>
                </a:solidFill>
                <a:latin typeface="Lato"/>
                <a:ea typeface="Lato"/>
                <a:cs typeface="Lato"/>
                <a:sym typeface="Lato"/>
              </a:rPr>
              <a:t>Sheaf4Rec: Sheaf Neural Networks for Graph-based Recommender Systems</a:t>
            </a:r>
            <a:endParaRPr sz="900">
              <a:solidFill>
                <a:schemeClr val="dk2"/>
              </a:solidFill>
              <a:latin typeface="Lato"/>
              <a:ea typeface="Lato"/>
              <a:cs typeface="Lato"/>
              <a:sym typeface="Lato"/>
            </a:endParaRPr>
          </a:p>
        </p:txBody>
      </p:sp>
      <p:sp>
        <p:nvSpPr>
          <p:cNvPr id="642" name="Google Shape;642;p55"/>
          <p:cNvSpPr txBox="1"/>
          <p:nvPr>
            <p:ph idx="1" type="body"/>
          </p:nvPr>
        </p:nvSpPr>
        <p:spPr>
          <a:xfrm>
            <a:off x="738900" y="3326800"/>
            <a:ext cx="4310100" cy="361200"/>
          </a:xfrm>
          <a:prstGeom prst="rect">
            <a:avLst/>
          </a:prstGeom>
        </p:spPr>
        <p:txBody>
          <a:bodyPr anchorCtr="0" anchor="t" bIns="91425" lIns="91425" spcFirstLastPara="1" rIns="91425" wrap="square" tIns="91425">
            <a:noAutofit/>
          </a:bodyPr>
          <a:lstStyle/>
          <a:p>
            <a:pPr indent="0" lvl="0" marL="0" rtl="0" algn="l">
              <a:lnSpc>
                <a:spcPct val="75000"/>
              </a:lnSpc>
              <a:spcBef>
                <a:spcPts val="0"/>
              </a:spcBef>
              <a:spcAft>
                <a:spcPts val="0"/>
              </a:spcAft>
              <a:buSzPts val="1100"/>
              <a:buNone/>
            </a:pPr>
            <a:r>
              <a:rPr lang="it" sz="1725">
                <a:latin typeface="Lato"/>
                <a:ea typeface="Lato"/>
                <a:cs typeface="Lato"/>
                <a:sym typeface="Lato"/>
              </a:rPr>
              <a:t>Two possible research directions could be Next Point-Of-Interest recommendation and Deep Semantic Similarity Models.</a:t>
            </a:r>
            <a:endParaRPr sz="1725">
              <a:latin typeface="Lato"/>
              <a:ea typeface="Lato"/>
              <a:cs typeface="Lato"/>
              <a:sym typeface="Lato"/>
            </a:endParaRPr>
          </a:p>
          <a:p>
            <a:pPr indent="0" lvl="0" marL="0" rtl="0" algn="l">
              <a:lnSpc>
                <a:spcPct val="75000"/>
              </a:lnSpc>
              <a:spcBef>
                <a:spcPts val="1200"/>
              </a:spcBef>
              <a:spcAft>
                <a:spcPts val="0"/>
              </a:spcAft>
              <a:buSzPts val="1100"/>
              <a:buNone/>
            </a:pPr>
            <a:r>
              <a:t/>
            </a:r>
            <a:endParaRPr sz="1525">
              <a:latin typeface="Lato"/>
              <a:ea typeface="Lato"/>
              <a:cs typeface="Lato"/>
              <a:sym typeface="Lato"/>
            </a:endParaRPr>
          </a:p>
          <a:p>
            <a:pPr indent="0" lvl="0" marL="0" rtl="0" algn="l">
              <a:lnSpc>
                <a:spcPct val="75000"/>
              </a:lnSpc>
              <a:spcBef>
                <a:spcPts val="1200"/>
              </a:spcBef>
              <a:spcAft>
                <a:spcPts val="0"/>
              </a:spcAft>
              <a:buSzPts val="1100"/>
              <a:buNone/>
            </a:pPr>
            <a:r>
              <a:t/>
            </a:r>
            <a:endParaRPr sz="1525">
              <a:latin typeface="Lato"/>
              <a:ea typeface="Lato"/>
              <a:cs typeface="Lato"/>
              <a:sym typeface="Lato"/>
            </a:endParaRPr>
          </a:p>
          <a:p>
            <a:pPr indent="0" lvl="0" marL="0" rtl="0" algn="l">
              <a:lnSpc>
                <a:spcPct val="75000"/>
              </a:lnSpc>
              <a:spcBef>
                <a:spcPts val="1200"/>
              </a:spcBef>
              <a:spcAft>
                <a:spcPts val="0"/>
              </a:spcAft>
              <a:buSzPts val="1100"/>
              <a:buNone/>
            </a:pPr>
            <a:r>
              <a:t/>
            </a:r>
            <a:endParaRPr sz="1525">
              <a:latin typeface="Lato"/>
              <a:ea typeface="Lato"/>
              <a:cs typeface="Lato"/>
              <a:sym typeface="Lato"/>
            </a:endParaRPr>
          </a:p>
          <a:p>
            <a:pPr indent="0" lvl="0" marL="0" rtl="0" algn="l">
              <a:lnSpc>
                <a:spcPct val="75000"/>
              </a:lnSpc>
              <a:spcBef>
                <a:spcPts val="1200"/>
              </a:spcBef>
              <a:spcAft>
                <a:spcPts val="1200"/>
              </a:spcAft>
              <a:buSzPts val="605"/>
              <a:buNone/>
            </a:pPr>
            <a:r>
              <a:t/>
            </a:r>
            <a:endParaRPr sz="1525">
              <a:latin typeface="Lato"/>
              <a:ea typeface="Lato"/>
              <a:cs typeface="Lato"/>
              <a:sym typeface="Lato"/>
            </a:endParaRPr>
          </a:p>
        </p:txBody>
      </p:sp>
      <p:pic>
        <p:nvPicPr>
          <p:cNvPr id="643" name="Google Shape;643;p55" title="qr-code.png"/>
          <p:cNvPicPr preferRelativeResize="0"/>
          <p:nvPr/>
        </p:nvPicPr>
        <p:blipFill>
          <a:blip r:embed="rId5">
            <a:alphaModFix/>
          </a:blip>
          <a:stretch>
            <a:fillRect/>
          </a:stretch>
        </p:blipFill>
        <p:spPr>
          <a:xfrm>
            <a:off x="6213900" y="1496488"/>
            <a:ext cx="2439600" cy="2439600"/>
          </a:xfrm>
          <a:prstGeom prst="rect">
            <a:avLst/>
          </a:prstGeom>
          <a:noFill/>
          <a:ln>
            <a:noFill/>
          </a:ln>
        </p:spPr>
      </p:pic>
      <p:sp>
        <p:nvSpPr>
          <p:cNvPr id="644" name="Google Shape;644;p55"/>
          <p:cNvSpPr txBox="1"/>
          <p:nvPr>
            <p:ph idx="1" type="body"/>
          </p:nvPr>
        </p:nvSpPr>
        <p:spPr>
          <a:xfrm>
            <a:off x="6751200" y="4122125"/>
            <a:ext cx="1254300" cy="361200"/>
          </a:xfrm>
          <a:prstGeom prst="rect">
            <a:avLst/>
          </a:prstGeom>
        </p:spPr>
        <p:txBody>
          <a:bodyPr anchorCtr="0" anchor="t" bIns="91425" lIns="91425" spcFirstLastPara="1" rIns="91425" wrap="square" tIns="91425">
            <a:noAutofit/>
          </a:bodyPr>
          <a:lstStyle/>
          <a:p>
            <a:pPr indent="0" lvl="0" marL="0" rtl="0" algn="ctr">
              <a:lnSpc>
                <a:spcPct val="75000"/>
              </a:lnSpc>
              <a:spcBef>
                <a:spcPts val="0"/>
              </a:spcBef>
              <a:spcAft>
                <a:spcPts val="1200"/>
              </a:spcAft>
              <a:buSzPts val="1100"/>
              <a:buNone/>
            </a:pPr>
            <a:r>
              <a:rPr b="1" lang="it" sz="2225">
                <a:latin typeface="Lato"/>
                <a:ea typeface="Lato"/>
                <a:cs typeface="Lato"/>
                <a:sym typeface="Lato"/>
              </a:rPr>
              <a:t>Paper</a:t>
            </a:r>
            <a:endParaRPr b="1" sz="2225">
              <a:latin typeface="Lato"/>
              <a:ea typeface="Lato"/>
              <a:cs typeface="Lato"/>
              <a:sym typeface="Lato"/>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8" name="Shape 648"/>
        <p:cNvGrpSpPr/>
        <p:nvPr/>
      </p:nvGrpSpPr>
      <p:grpSpPr>
        <a:xfrm>
          <a:off x="0" y="0"/>
          <a:ext cx="0" cy="0"/>
          <a:chOff x="0" y="0"/>
          <a:chExt cx="0" cy="0"/>
        </a:xfrm>
      </p:grpSpPr>
      <p:sp>
        <p:nvSpPr>
          <p:cNvPr id="649" name="Google Shape;649;p56"/>
          <p:cNvSpPr/>
          <p:nvPr/>
        </p:nvSpPr>
        <p:spPr>
          <a:xfrm>
            <a:off x="0" y="570324"/>
            <a:ext cx="9175500" cy="3579000"/>
          </a:xfrm>
          <a:prstGeom prst="rect">
            <a:avLst/>
          </a:prstGeom>
          <a:solidFill>
            <a:srgbClr val="E7EDF3"/>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0" name="Google Shape;650;p56"/>
          <p:cNvSpPr txBox="1"/>
          <p:nvPr>
            <p:ph type="title"/>
          </p:nvPr>
        </p:nvSpPr>
        <p:spPr>
          <a:xfrm>
            <a:off x="311700" y="1077663"/>
            <a:ext cx="8520600" cy="1708500"/>
          </a:xfrm>
          <a:prstGeom prst="rect">
            <a:avLst/>
          </a:prstGeom>
          <a:noFill/>
          <a:ln>
            <a:noFill/>
          </a:ln>
        </p:spPr>
        <p:txBody>
          <a:bodyPr anchorCtr="0" anchor="ctr" bIns="91425" lIns="91425" spcFirstLastPara="1" rIns="91425" wrap="square" tIns="91425">
            <a:spAutoFit/>
          </a:bodyPr>
          <a:lstStyle/>
          <a:p>
            <a:pPr indent="0" lvl="0" marL="0" rtl="0" algn="ctr">
              <a:lnSpc>
                <a:spcPct val="100000"/>
              </a:lnSpc>
              <a:spcBef>
                <a:spcPts val="0"/>
              </a:spcBef>
              <a:spcAft>
                <a:spcPts val="0"/>
              </a:spcAft>
              <a:buClr>
                <a:schemeClr val="dk1"/>
              </a:buClr>
              <a:buSzPts val="1100"/>
              <a:buFont typeface="Arial"/>
              <a:buNone/>
            </a:pPr>
            <a:r>
              <a:rPr lang="it" sz="3300">
                <a:solidFill>
                  <a:srgbClr val="822433"/>
                </a:solidFill>
                <a:latin typeface="Nunito Medium"/>
                <a:ea typeface="Nunito Medium"/>
                <a:cs typeface="Nunito Medium"/>
                <a:sym typeface="Nunito Medium"/>
              </a:rPr>
              <a:t>Eco-Aware Graph Neural Networks for</a:t>
            </a:r>
            <a:endParaRPr sz="3300">
              <a:solidFill>
                <a:srgbClr val="822433"/>
              </a:solidFill>
              <a:latin typeface="Nunito Medium"/>
              <a:ea typeface="Nunito Medium"/>
              <a:cs typeface="Nunito Medium"/>
              <a:sym typeface="Nunito Medium"/>
            </a:endParaRPr>
          </a:p>
          <a:p>
            <a:pPr indent="0" lvl="0" marL="0" rtl="0" algn="ctr">
              <a:lnSpc>
                <a:spcPct val="100000"/>
              </a:lnSpc>
              <a:spcBef>
                <a:spcPts val="0"/>
              </a:spcBef>
              <a:spcAft>
                <a:spcPts val="0"/>
              </a:spcAft>
              <a:buClr>
                <a:schemeClr val="dk1"/>
              </a:buClr>
              <a:buSzPts val="1100"/>
              <a:buFont typeface="Arial"/>
              <a:buNone/>
            </a:pPr>
            <a:r>
              <a:rPr lang="it" sz="3300">
                <a:solidFill>
                  <a:srgbClr val="822433"/>
                </a:solidFill>
                <a:latin typeface="Nunito Medium"/>
                <a:ea typeface="Nunito Medium"/>
                <a:cs typeface="Nunito Medium"/>
                <a:sym typeface="Nunito Medium"/>
              </a:rPr>
              <a:t>Sustainable Recommendations</a:t>
            </a:r>
            <a:endParaRPr sz="3300">
              <a:solidFill>
                <a:srgbClr val="822433"/>
              </a:solidFill>
              <a:latin typeface="Nunito Medium"/>
              <a:ea typeface="Nunito Medium"/>
              <a:cs typeface="Nunito Medium"/>
              <a:sym typeface="Nunito Medium"/>
            </a:endParaRPr>
          </a:p>
          <a:p>
            <a:pPr indent="0" lvl="0" marL="0" rtl="0" algn="ctr">
              <a:lnSpc>
                <a:spcPct val="100000"/>
              </a:lnSpc>
              <a:spcBef>
                <a:spcPts val="0"/>
              </a:spcBef>
              <a:spcAft>
                <a:spcPts val="0"/>
              </a:spcAft>
              <a:buSzPts val="990"/>
              <a:buNone/>
            </a:pPr>
            <a:r>
              <a:t/>
            </a:r>
            <a:endParaRPr sz="3300">
              <a:solidFill>
                <a:srgbClr val="822433"/>
              </a:solidFill>
              <a:latin typeface="Nunito Medium"/>
              <a:ea typeface="Nunito Medium"/>
              <a:cs typeface="Nunito Medium"/>
              <a:sym typeface="Nunito Medium"/>
            </a:endParaRPr>
          </a:p>
        </p:txBody>
      </p:sp>
      <p:pic>
        <p:nvPicPr>
          <p:cNvPr id="651" name="Google Shape;651;p56"/>
          <p:cNvPicPr preferRelativeResize="0"/>
          <p:nvPr/>
        </p:nvPicPr>
        <p:blipFill rotWithShape="1">
          <a:blip r:embed="rId3">
            <a:alphaModFix/>
          </a:blip>
          <a:srcRect b="0" l="0" r="0" t="0"/>
          <a:stretch/>
        </p:blipFill>
        <p:spPr>
          <a:xfrm>
            <a:off x="0" y="4143050"/>
            <a:ext cx="2568950" cy="1067475"/>
          </a:xfrm>
          <a:prstGeom prst="rect">
            <a:avLst/>
          </a:prstGeom>
          <a:noFill/>
          <a:ln>
            <a:noFill/>
          </a:ln>
        </p:spPr>
      </p:pic>
      <p:sp>
        <p:nvSpPr>
          <p:cNvPr id="652" name="Google Shape;652;p56"/>
          <p:cNvSpPr txBox="1"/>
          <p:nvPr/>
        </p:nvSpPr>
        <p:spPr>
          <a:xfrm>
            <a:off x="353850" y="2393050"/>
            <a:ext cx="8467800" cy="1162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it" sz="1800">
                <a:solidFill>
                  <a:srgbClr val="822433"/>
                </a:solidFill>
                <a:latin typeface="Lato"/>
                <a:ea typeface="Lato"/>
                <a:cs typeface="Lato"/>
                <a:sym typeface="Lato"/>
              </a:rPr>
              <a:t>International Workshop on Recommender Systems for Sustainability and Social Good (RecSoGood 2024)</a:t>
            </a:r>
            <a:endParaRPr b="1" sz="1800">
              <a:solidFill>
                <a:srgbClr val="822433"/>
              </a:solidFill>
              <a:latin typeface="Lato"/>
              <a:ea typeface="Lato"/>
              <a:cs typeface="Lato"/>
              <a:sym typeface="Lato"/>
            </a:endParaRPr>
          </a:p>
          <a:p>
            <a:pPr indent="0" lvl="0" marL="0" rtl="0" algn="ctr">
              <a:spcBef>
                <a:spcPts val="0"/>
              </a:spcBef>
              <a:spcAft>
                <a:spcPts val="0"/>
              </a:spcAft>
              <a:buClr>
                <a:schemeClr val="dk1"/>
              </a:buClr>
              <a:buSzPts val="1100"/>
              <a:buFont typeface="Arial"/>
              <a:buNone/>
            </a:pPr>
            <a:r>
              <a:t/>
            </a:r>
            <a:endParaRPr b="1" sz="1800">
              <a:solidFill>
                <a:srgbClr val="822433"/>
              </a:solidFill>
              <a:latin typeface="Lato"/>
              <a:ea typeface="Lato"/>
              <a:cs typeface="Lato"/>
              <a:sym typeface="Lato"/>
            </a:endParaRPr>
          </a:p>
          <a:p>
            <a:pPr indent="0" lvl="0" marL="0" marR="0" rtl="0" algn="l">
              <a:lnSpc>
                <a:spcPct val="100000"/>
              </a:lnSpc>
              <a:spcBef>
                <a:spcPts val="0"/>
              </a:spcBef>
              <a:spcAft>
                <a:spcPts val="0"/>
              </a:spcAft>
              <a:buClr>
                <a:srgbClr val="000000"/>
              </a:buClr>
              <a:buSzPts val="2200"/>
              <a:buFont typeface="Arial"/>
              <a:buNone/>
            </a:pPr>
            <a:r>
              <a:t/>
            </a:r>
            <a:endParaRPr sz="2200">
              <a:solidFill>
                <a:srgbClr val="822433"/>
              </a:solidFill>
              <a:latin typeface="Lato"/>
              <a:ea typeface="Lato"/>
              <a:cs typeface="Lato"/>
              <a:sym typeface="Lato"/>
            </a:endParaRPr>
          </a:p>
          <a:p>
            <a:pPr indent="0" lvl="0" marL="0" marR="0" rtl="0" algn="l">
              <a:lnSpc>
                <a:spcPct val="100000"/>
              </a:lnSpc>
              <a:spcBef>
                <a:spcPts val="0"/>
              </a:spcBef>
              <a:spcAft>
                <a:spcPts val="0"/>
              </a:spcAft>
              <a:buClr>
                <a:srgbClr val="000000"/>
              </a:buClr>
              <a:buSzPts val="2200"/>
              <a:buFont typeface="Arial"/>
              <a:buNone/>
            </a:pPr>
            <a:r>
              <a:rPr i="0" lang="it" sz="2200" u="none" cap="none" strike="noStrike">
                <a:solidFill>
                  <a:srgbClr val="822433"/>
                </a:solidFill>
                <a:latin typeface="Lato"/>
                <a:ea typeface="Lato"/>
                <a:cs typeface="Lato"/>
                <a:sym typeface="Lato"/>
              </a:rPr>
              <a:t>Antonio Purificato</a:t>
            </a:r>
            <a:r>
              <a:rPr b="0" i="0" lang="it" sz="2200" u="none" cap="none" strike="noStrike">
                <a:solidFill>
                  <a:srgbClr val="822433"/>
                </a:solidFill>
                <a:latin typeface="Lato"/>
                <a:ea typeface="Lato"/>
                <a:cs typeface="Lato"/>
                <a:sym typeface="Lato"/>
              </a:rPr>
              <a:t>, Fabrizio Silvestri</a:t>
            </a:r>
            <a:endParaRPr b="0" i="0" sz="1500" u="none" cap="none" strike="noStrike">
              <a:solidFill>
                <a:srgbClr val="822433"/>
              </a:solidFill>
              <a:latin typeface="Lato"/>
              <a:ea typeface="Lato"/>
              <a:cs typeface="Lato"/>
              <a:sym typeface="Lato"/>
            </a:endParaRPr>
          </a:p>
        </p:txBody>
      </p:sp>
      <p:cxnSp>
        <p:nvCxnSpPr>
          <p:cNvPr id="653" name="Google Shape;653;p56"/>
          <p:cNvCxnSpPr/>
          <p:nvPr/>
        </p:nvCxnSpPr>
        <p:spPr>
          <a:xfrm>
            <a:off x="0" y="155475"/>
            <a:ext cx="7218000" cy="0"/>
          </a:xfrm>
          <a:prstGeom prst="straightConnector1">
            <a:avLst/>
          </a:prstGeom>
          <a:noFill/>
          <a:ln cap="flat" cmpd="sng" w="19050">
            <a:solidFill>
              <a:srgbClr val="822433"/>
            </a:solidFill>
            <a:prstDash val="solid"/>
            <a:round/>
            <a:headEnd len="sm" w="sm" type="none"/>
            <a:tailEnd len="sm" w="sm" type="none"/>
          </a:ln>
        </p:spPr>
      </p:cxnSp>
      <p:cxnSp>
        <p:nvCxnSpPr>
          <p:cNvPr id="654" name="Google Shape;654;p56"/>
          <p:cNvCxnSpPr/>
          <p:nvPr/>
        </p:nvCxnSpPr>
        <p:spPr>
          <a:xfrm>
            <a:off x="2707100" y="4153950"/>
            <a:ext cx="6499800" cy="0"/>
          </a:xfrm>
          <a:prstGeom prst="straightConnector1">
            <a:avLst/>
          </a:prstGeom>
          <a:noFill/>
          <a:ln cap="flat" cmpd="sng" w="19050">
            <a:solidFill>
              <a:srgbClr val="822433"/>
            </a:solidFill>
            <a:prstDash val="solid"/>
            <a:round/>
            <a:headEnd len="sm" w="sm" type="none"/>
            <a:tailEnd len="sm" w="sm" type="none"/>
          </a:ln>
        </p:spPr>
      </p:cxnSp>
      <p:pic>
        <p:nvPicPr>
          <p:cNvPr id="655" name="Google Shape;655;p56"/>
          <p:cNvPicPr preferRelativeResize="0"/>
          <p:nvPr/>
        </p:nvPicPr>
        <p:blipFill rotWithShape="1">
          <a:blip r:embed="rId4">
            <a:alphaModFix/>
          </a:blip>
          <a:srcRect b="0" l="0" r="0" t="0"/>
          <a:stretch/>
        </p:blipFill>
        <p:spPr>
          <a:xfrm>
            <a:off x="7788800" y="4176550"/>
            <a:ext cx="966925" cy="966950"/>
          </a:xfrm>
          <a:prstGeom prst="rect">
            <a:avLst/>
          </a:prstGeom>
          <a:noFill/>
          <a:ln>
            <a:noFill/>
          </a:ln>
        </p:spPr>
      </p:pic>
      <p:pic>
        <p:nvPicPr>
          <p:cNvPr id="656" name="Google Shape;656;p56"/>
          <p:cNvPicPr preferRelativeResize="0"/>
          <p:nvPr/>
        </p:nvPicPr>
        <p:blipFill rotWithShape="1">
          <a:blip r:embed="rId5">
            <a:alphaModFix/>
          </a:blip>
          <a:srcRect b="0" l="0" r="0" t="0"/>
          <a:stretch/>
        </p:blipFill>
        <p:spPr>
          <a:xfrm>
            <a:off x="0" y="0"/>
            <a:ext cx="9143999" cy="876800"/>
          </a:xfrm>
          <a:prstGeom prst="rect">
            <a:avLst/>
          </a:prstGeom>
          <a:noFill/>
          <a:ln>
            <a:noFill/>
          </a:ln>
        </p:spPr>
      </p:pic>
      <p:pic>
        <p:nvPicPr>
          <p:cNvPr id="657" name="Google Shape;657;p56"/>
          <p:cNvPicPr preferRelativeResize="0"/>
          <p:nvPr/>
        </p:nvPicPr>
        <p:blipFill rotWithShape="1">
          <a:blip r:embed="rId6">
            <a:alphaModFix/>
          </a:blip>
          <a:srcRect b="0" l="0" r="0" t="0"/>
          <a:stretch/>
        </p:blipFill>
        <p:spPr>
          <a:xfrm>
            <a:off x="7148225" y="43341"/>
            <a:ext cx="1160527" cy="344838"/>
          </a:xfrm>
          <a:prstGeom prst="rect">
            <a:avLst/>
          </a:prstGeom>
          <a:noFill/>
          <a:ln>
            <a:noFill/>
          </a:ln>
        </p:spPr>
      </p:pic>
      <p:pic>
        <p:nvPicPr>
          <p:cNvPr id="658" name="Google Shape;658;p56"/>
          <p:cNvPicPr preferRelativeResize="0"/>
          <p:nvPr/>
        </p:nvPicPr>
        <p:blipFill rotWithShape="1">
          <a:blip r:embed="rId7">
            <a:alphaModFix/>
          </a:blip>
          <a:srcRect b="0" l="0" r="0" t="0"/>
          <a:stretch/>
        </p:blipFill>
        <p:spPr>
          <a:xfrm>
            <a:off x="7148218" y="388163"/>
            <a:ext cx="1450650" cy="446350"/>
          </a:xfrm>
          <a:prstGeom prst="rect">
            <a:avLst/>
          </a:prstGeom>
          <a:noFill/>
          <a:ln>
            <a:noFill/>
          </a:ln>
        </p:spPr>
      </p:pic>
      <p:sp>
        <p:nvSpPr>
          <p:cNvPr id="659" name="Google Shape;659;p5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663" name="Shape 663"/>
        <p:cNvGrpSpPr/>
        <p:nvPr/>
      </p:nvGrpSpPr>
      <p:grpSpPr>
        <a:xfrm>
          <a:off x="0" y="0"/>
          <a:ext cx="0" cy="0"/>
          <a:chOff x="0" y="0"/>
          <a:chExt cx="0" cy="0"/>
        </a:xfrm>
      </p:grpSpPr>
      <p:sp>
        <p:nvSpPr>
          <p:cNvPr id="664" name="Google Shape;664;p57"/>
          <p:cNvSpPr/>
          <p:nvPr/>
        </p:nvSpPr>
        <p:spPr>
          <a:xfrm>
            <a:off x="0" y="4199700"/>
            <a:ext cx="938100" cy="943800"/>
          </a:xfrm>
          <a:prstGeom prst="rtTriangle">
            <a:avLst/>
          </a:prstGeom>
          <a:solidFill>
            <a:srgbClr val="E7EDF3"/>
          </a:solidFill>
          <a:ln cap="flat" cmpd="sng" w="9525">
            <a:solidFill>
              <a:srgbClr val="E7EDF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5" name="Google Shape;665;p57"/>
          <p:cNvSpPr txBox="1"/>
          <p:nvPr>
            <p:ph type="title"/>
          </p:nvPr>
        </p:nvSpPr>
        <p:spPr>
          <a:xfrm>
            <a:off x="311700" y="328025"/>
            <a:ext cx="80373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990"/>
              <a:buNone/>
            </a:pPr>
            <a:r>
              <a:rPr lang="it" sz="3611">
                <a:solidFill>
                  <a:srgbClr val="434343"/>
                </a:solidFill>
                <a:latin typeface="Nunito"/>
                <a:ea typeface="Nunito"/>
                <a:cs typeface="Nunito"/>
                <a:sym typeface="Nunito"/>
              </a:rPr>
              <a:t>Introduction</a:t>
            </a:r>
            <a:endParaRPr sz="3611">
              <a:solidFill>
                <a:srgbClr val="434343"/>
              </a:solidFill>
              <a:latin typeface="Nunito"/>
              <a:ea typeface="Nunito"/>
              <a:cs typeface="Nunito"/>
              <a:sym typeface="Nunito"/>
            </a:endParaRPr>
          </a:p>
        </p:txBody>
      </p:sp>
      <p:pic>
        <p:nvPicPr>
          <p:cNvPr id="666" name="Google Shape;666;p57"/>
          <p:cNvPicPr preferRelativeResize="0"/>
          <p:nvPr/>
        </p:nvPicPr>
        <p:blipFill rotWithShape="1">
          <a:blip r:embed="rId3">
            <a:alphaModFix/>
          </a:blip>
          <a:srcRect b="0" l="0" r="63913" t="0"/>
          <a:stretch/>
        </p:blipFill>
        <p:spPr>
          <a:xfrm>
            <a:off x="-150800" y="4499450"/>
            <a:ext cx="675748" cy="778099"/>
          </a:xfrm>
          <a:prstGeom prst="rect">
            <a:avLst/>
          </a:prstGeom>
          <a:noFill/>
          <a:ln>
            <a:noFill/>
          </a:ln>
        </p:spPr>
      </p:pic>
      <p:cxnSp>
        <p:nvCxnSpPr>
          <p:cNvPr id="667" name="Google Shape;667;p57"/>
          <p:cNvCxnSpPr/>
          <p:nvPr/>
        </p:nvCxnSpPr>
        <p:spPr>
          <a:xfrm flipH="1" rot="10800000">
            <a:off x="2748000" y="4669350"/>
            <a:ext cx="6396000" cy="4500"/>
          </a:xfrm>
          <a:prstGeom prst="straightConnector1">
            <a:avLst/>
          </a:prstGeom>
          <a:noFill/>
          <a:ln cap="flat" cmpd="sng" w="19050">
            <a:solidFill>
              <a:srgbClr val="822433"/>
            </a:solidFill>
            <a:prstDash val="solid"/>
            <a:round/>
            <a:headEnd len="sm" w="sm" type="none"/>
            <a:tailEnd len="sm" w="sm" type="none"/>
          </a:ln>
        </p:spPr>
      </p:cxnSp>
      <p:cxnSp>
        <p:nvCxnSpPr>
          <p:cNvPr id="668" name="Google Shape;668;p57"/>
          <p:cNvCxnSpPr/>
          <p:nvPr/>
        </p:nvCxnSpPr>
        <p:spPr>
          <a:xfrm flipH="1" rot="10800000">
            <a:off x="223375" y="245800"/>
            <a:ext cx="1692300" cy="737100"/>
          </a:xfrm>
          <a:prstGeom prst="bentConnector3">
            <a:avLst>
              <a:gd fmla="val 0" name="adj1"/>
            </a:avLst>
          </a:prstGeom>
          <a:noFill/>
          <a:ln cap="flat" cmpd="sng" w="38100">
            <a:solidFill>
              <a:srgbClr val="E9F1F8"/>
            </a:solidFill>
            <a:prstDash val="solid"/>
            <a:round/>
            <a:headEnd len="sm" w="sm" type="none"/>
            <a:tailEnd len="sm" w="sm" type="none"/>
          </a:ln>
        </p:spPr>
      </p:cxnSp>
      <p:cxnSp>
        <p:nvCxnSpPr>
          <p:cNvPr id="669" name="Google Shape;669;p57"/>
          <p:cNvCxnSpPr/>
          <p:nvPr/>
        </p:nvCxnSpPr>
        <p:spPr>
          <a:xfrm flipH="1" rot="10800000">
            <a:off x="7211450" y="414950"/>
            <a:ext cx="1692300" cy="737100"/>
          </a:xfrm>
          <a:prstGeom prst="bentConnector3">
            <a:avLst>
              <a:gd fmla="val 99897" name="adj1"/>
            </a:avLst>
          </a:prstGeom>
          <a:noFill/>
          <a:ln cap="flat" cmpd="sng" w="38100">
            <a:solidFill>
              <a:srgbClr val="E9F1F8"/>
            </a:solidFill>
            <a:prstDash val="solid"/>
            <a:round/>
            <a:headEnd len="sm" w="sm" type="none"/>
            <a:tailEnd len="sm" w="sm" type="none"/>
          </a:ln>
        </p:spPr>
      </p:cxnSp>
      <p:sp>
        <p:nvSpPr>
          <p:cNvPr id="670" name="Google Shape;670;p57"/>
          <p:cNvSpPr txBox="1"/>
          <p:nvPr/>
        </p:nvSpPr>
        <p:spPr>
          <a:xfrm>
            <a:off x="966475" y="4774300"/>
            <a:ext cx="80796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chemeClr val="dk1"/>
              </a:buClr>
              <a:buSzPts val="1100"/>
              <a:buFont typeface="Arial"/>
              <a:buNone/>
            </a:pPr>
            <a:r>
              <a:rPr b="0" i="0" lang="it" sz="1200" u="none" cap="none" strike="noStrike">
                <a:solidFill>
                  <a:schemeClr val="dk2"/>
                </a:solidFill>
                <a:latin typeface="Lato"/>
                <a:ea typeface="Lato"/>
                <a:cs typeface="Lato"/>
                <a:sym typeface="Lato"/>
              </a:rPr>
              <a:t>Eco-Aware Graph Neural Networks for Sustainable Recommendations - 18/10/2024</a:t>
            </a:r>
            <a:endParaRPr b="0" i="0" sz="1400" u="none" cap="none" strike="noStrike">
              <a:solidFill>
                <a:schemeClr val="dk2"/>
              </a:solidFill>
              <a:latin typeface="Lato"/>
              <a:ea typeface="Lato"/>
              <a:cs typeface="Lato"/>
              <a:sym typeface="Lato"/>
            </a:endParaRPr>
          </a:p>
        </p:txBody>
      </p:sp>
      <p:pic>
        <p:nvPicPr>
          <p:cNvPr id="671" name="Google Shape;671;p57"/>
          <p:cNvPicPr preferRelativeResize="0"/>
          <p:nvPr/>
        </p:nvPicPr>
        <p:blipFill rotWithShape="1">
          <a:blip r:embed="rId4">
            <a:alphaModFix/>
          </a:blip>
          <a:srcRect b="0" l="0" r="49761" t="0"/>
          <a:stretch/>
        </p:blipFill>
        <p:spPr>
          <a:xfrm>
            <a:off x="405650" y="3256667"/>
            <a:ext cx="2872424" cy="677200"/>
          </a:xfrm>
          <a:prstGeom prst="rect">
            <a:avLst/>
          </a:prstGeom>
          <a:noFill/>
          <a:ln>
            <a:noFill/>
          </a:ln>
        </p:spPr>
      </p:pic>
      <p:sp>
        <p:nvSpPr>
          <p:cNvPr id="672" name="Google Shape;672;p57"/>
          <p:cNvSpPr/>
          <p:nvPr/>
        </p:nvSpPr>
        <p:spPr>
          <a:xfrm>
            <a:off x="635200" y="3232230"/>
            <a:ext cx="1622700" cy="159000"/>
          </a:xfrm>
          <a:prstGeom prst="rect">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3" name="Google Shape;673;p57"/>
          <p:cNvSpPr/>
          <p:nvPr/>
        </p:nvSpPr>
        <p:spPr>
          <a:xfrm>
            <a:off x="8005575" y="1371213"/>
            <a:ext cx="1004700" cy="18588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4" name="Google Shape;674;p5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it"/>
              <a:t>‹#›</a:t>
            </a:fld>
            <a:endParaRPr/>
          </a:p>
        </p:txBody>
      </p:sp>
      <p:sp>
        <p:nvSpPr>
          <p:cNvPr id="675" name="Google Shape;675;p57"/>
          <p:cNvSpPr txBox="1"/>
          <p:nvPr/>
        </p:nvSpPr>
        <p:spPr>
          <a:xfrm>
            <a:off x="256042" y="1103180"/>
            <a:ext cx="7273800" cy="1354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chemeClr val="dk1"/>
              </a:buClr>
              <a:buSzPts val="1100"/>
              <a:buFont typeface="Arial"/>
              <a:buNone/>
            </a:pPr>
            <a:r>
              <a:rPr b="0" i="0" lang="it" sz="2000" u="none" cap="none" strike="noStrike">
                <a:solidFill>
                  <a:srgbClr val="000000"/>
                </a:solidFill>
                <a:latin typeface="Nunito"/>
                <a:ea typeface="Nunito"/>
                <a:cs typeface="Nunito"/>
                <a:sym typeface="Nunito"/>
              </a:rPr>
              <a:t>Recommender systems (RSs) are able to provide personalized recommendations across various platforms, including e-commerce, streaming platforms and social networks.</a:t>
            </a:r>
            <a:endParaRPr b="0" i="0" sz="2000" u="none" cap="none" strike="noStrike">
              <a:solidFill>
                <a:srgbClr val="000000"/>
              </a:solidFill>
              <a:latin typeface="Nunito"/>
              <a:ea typeface="Nunito"/>
              <a:cs typeface="Nunito"/>
              <a:sym typeface="Nunito"/>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000000"/>
              </a:solidFill>
              <a:latin typeface="Nunito"/>
              <a:ea typeface="Nunito"/>
              <a:cs typeface="Nunito"/>
              <a:sym typeface="Nunito"/>
            </a:endParaRPr>
          </a:p>
        </p:txBody>
      </p:sp>
      <p:pic>
        <p:nvPicPr>
          <p:cNvPr id="676" name="Google Shape;676;p57"/>
          <p:cNvPicPr preferRelativeResize="0"/>
          <p:nvPr/>
        </p:nvPicPr>
        <p:blipFill rotWithShape="1">
          <a:blip r:embed="rId5">
            <a:alphaModFix/>
          </a:blip>
          <a:srcRect b="0" l="0" r="0" t="0"/>
          <a:stretch/>
        </p:blipFill>
        <p:spPr>
          <a:xfrm>
            <a:off x="3740200" y="2183669"/>
            <a:ext cx="1332713" cy="2327210"/>
          </a:xfrm>
          <a:prstGeom prst="rect">
            <a:avLst/>
          </a:prstGeom>
          <a:noFill/>
          <a:ln>
            <a:noFill/>
          </a:ln>
        </p:spPr>
      </p:pic>
      <p:sp>
        <p:nvSpPr>
          <p:cNvPr id="677" name="Google Shape;677;p57"/>
          <p:cNvSpPr/>
          <p:nvPr/>
        </p:nvSpPr>
        <p:spPr>
          <a:xfrm>
            <a:off x="3740200" y="3496009"/>
            <a:ext cx="599700" cy="159000"/>
          </a:xfrm>
          <a:prstGeom prst="rect">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678" name="Google Shape;678;p57"/>
          <p:cNvPicPr preferRelativeResize="0"/>
          <p:nvPr/>
        </p:nvPicPr>
        <p:blipFill rotWithShape="1">
          <a:blip r:embed="rId6">
            <a:alphaModFix/>
          </a:blip>
          <a:srcRect b="0" l="0" r="0" t="0"/>
          <a:stretch/>
        </p:blipFill>
        <p:spPr>
          <a:xfrm>
            <a:off x="5521653" y="2454995"/>
            <a:ext cx="3310647" cy="181166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678"/>
                                        </p:tgtEl>
                                        <p:attrNameLst>
                                          <p:attrName>style.visibility</p:attrName>
                                        </p:attrNameLst>
                                      </p:cBhvr>
                                      <p:to>
                                        <p:strVal val="visible"/>
                                      </p:to>
                                    </p:set>
                                    <p:animEffect filter="fade" transition="in">
                                      <p:cBhvr>
                                        <p:cTn dur="5000"/>
                                        <p:tgtEl>
                                          <p:spTgt spid="67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2" name="Shape 682"/>
        <p:cNvGrpSpPr/>
        <p:nvPr/>
      </p:nvGrpSpPr>
      <p:grpSpPr>
        <a:xfrm>
          <a:off x="0" y="0"/>
          <a:ext cx="0" cy="0"/>
          <a:chOff x="0" y="0"/>
          <a:chExt cx="0" cy="0"/>
        </a:xfrm>
      </p:grpSpPr>
      <p:pic>
        <p:nvPicPr>
          <p:cNvPr id="683" name="Google Shape;683;p58"/>
          <p:cNvPicPr preferRelativeResize="0"/>
          <p:nvPr/>
        </p:nvPicPr>
        <p:blipFill rotWithShape="1">
          <a:blip r:embed="rId3">
            <a:alphaModFix/>
          </a:blip>
          <a:srcRect b="0" l="0" r="0" t="0"/>
          <a:stretch/>
        </p:blipFill>
        <p:spPr>
          <a:xfrm>
            <a:off x="64550" y="1419050"/>
            <a:ext cx="8839200" cy="1854378"/>
          </a:xfrm>
          <a:prstGeom prst="rect">
            <a:avLst/>
          </a:prstGeom>
          <a:noFill/>
          <a:ln>
            <a:noFill/>
          </a:ln>
        </p:spPr>
      </p:pic>
      <p:sp>
        <p:nvSpPr>
          <p:cNvPr id="684" name="Google Shape;684;p58"/>
          <p:cNvSpPr/>
          <p:nvPr/>
        </p:nvSpPr>
        <p:spPr>
          <a:xfrm>
            <a:off x="0" y="4199700"/>
            <a:ext cx="938100" cy="943800"/>
          </a:xfrm>
          <a:prstGeom prst="rtTriangle">
            <a:avLst/>
          </a:prstGeom>
          <a:solidFill>
            <a:srgbClr val="E7EDF3"/>
          </a:solidFill>
          <a:ln cap="flat" cmpd="sng" w="9525">
            <a:solidFill>
              <a:srgbClr val="E7EDF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5" name="Google Shape;685;p58"/>
          <p:cNvSpPr txBox="1"/>
          <p:nvPr>
            <p:ph type="title"/>
          </p:nvPr>
        </p:nvSpPr>
        <p:spPr>
          <a:xfrm>
            <a:off x="311700" y="328025"/>
            <a:ext cx="80373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990"/>
              <a:buNone/>
            </a:pPr>
            <a:r>
              <a:rPr lang="it" sz="3611">
                <a:solidFill>
                  <a:srgbClr val="434343"/>
                </a:solidFill>
                <a:latin typeface="Nunito"/>
                <a:ea typeface="Nunito"/>
                <a:cs typeface="Nunito"/>
                <a:sym typeface="Nunito"/>
              </a:rPr>
              <a:t>Task</a:t>
            </a:r>
            <a:endParaRPr sz="3611">
              <a:solidFill>
                <a:srgbClr val="434343"/>
              </a:solidFill>
              <a:latin typeface="Nunito"/>
              <a:ea typeface="Nunito"/>
              <a:cs typeface="Nunito"/>
              <a:sym typeface="Nunito"/>
            </a:endParaRPr>
          </a:p>
        </p:txBody>
      </p:sp>
      <p:pic>
        <p:nvPicPr>
          <p:cNvPr id="686" name="Google Shape;686;p58"/>
          <p:cNvPicPr preferRelativeResize="0"/>
          <p:nvPr/>
        </p:nvPicPr>
        <p:blipFill rotWithShape="1">
          <a:blip r:embed="rId4">
            <a:alphaModFix/>
          </a:blip>
          <a:srcRect b="0" l="0" r="63913" t="0"/>
          <a:stretch/>
        </p:blipFill>
        <p:spPr>
          <a:xfrm>
            <a:off x="-150800" y="4499450"/>
            <a:ext cx="675748" cy="778099"/>
          </a:xfrm>
          <a:prstGeom prst="rect">
            <a:avLst/>
          </a:prstGeom>
          <a:noFill/>
          <a:ln>
            <a:noFill/>
          </a:ln>
        </p:spPr>
      </p:pic>
      <p:cxnSp>
        <p:nvCxnSpPr>
          <p:cNvPr id="687" name="Google Shape;687;p58"/>
          <p:cNvCxnSpPr/>
          <p:nvPr/>
        </p:nvCxnSpPr>
        <p:spPr>
          <a:xfrm flipH="1" rot="10800000">
            <a:off x="2748000" y="4669350"/>
            <a:ext cx="6396000" cy="4500"/>
          </a:xfrm>
          <a:prstGeom prst="straightConnector1">
            <a:avLst/>
          </a:prstGeom>
          <a:noFill/>
          <a:ln cap="flat" cmpd="sng" w="19050">
            <a:solidFill>
              <a:srgbClr val="822433"/>
            </a:solidFill>
            <a:prstDash val="solid"/>
            <a:round/>
            <a:headEnd len="sm" w="sm" type="none"/>
            <a:tailEnd len="sm" w="sm" type="none"/>
          </a:ln>
        </p:spPr>
      </p:cxnSp>
      <p:cxnSp>
        <p:nvCxnSpPr>
          <p:cNvPr id="688" name="Google Shape;688;p58"/>
          <p:cNvCxnSpPr/>
          <p:nvPr/>
        </p:nvCxnSpPr>
        <p:spPr>
          <a:xfrm flipH="1" rot="10800000">
            <a:off x="223375" y="245800"/>
            <a:ext cx="1692300" cy="737100"/>
          </a:xfrm>
          <a:prstGeom prst="bentConnector3">
            <a:avLst>
              <a:gd fmla="val 0" name="adj1"/>
            </a:avLst>
          </a:prstGeom>
          <a:noFill/>
          <a:ln cap="flat" cmpd="sng" w="38100">
            <a:solidFill>
              <a:srgbClr val="E9F1F8"/>
            </a:solidFill>
            <a:prstDash val="solid"/>
            <a:round/>
            <a:headEnd len="sm" w="sm" type="none"/>
            <a:tailEnd len="sm" w="sm" type="none"/>
          </a:ln>
        </p:spPr>
      </p:cxnSp>
      <p:cxnSp>
        <p:nvCxnSpPr>
          <p:cNvPr id="689" name="Google Shape;689;p58"/>
          <p:cNvCxnSpPr/>
          <p:nvPr/>
        </p:nvCxnSpPr>
        <p:spPr>
          <a:xfrm flipH="1" rot="10800000">
            <a:off x="7211450" y="414950"/>
            <a:ext cx="1692300" cy="737100"/>
          </a:xfrm>
          <a:prstGeom prst="bentConnector3">
            <a:avLst>
              <a:gd fmla="val 99897" name="adj1"/>
            </a:avLst>
          </a:prstGeom>
          <a:noFill/>
          <a:ln cap="flat" cmpd="sng" w="38100">
            <a:solidFill>
              <a:srgbClr val="E9F1F8"/>
            </a:solidFill>
            <a:prstDash val="solid"/>
            <a:round/>
            <a:headEnd len="sm" w="sm" type="none"/>
            <a:tailEnd len="sm" w="sm" type="none"/>
          </a:ln>
        </p:spPr>
      </p:cxnSp>
      <p:sp>
        <p:nvSpPr>
          <p:cNvPr id="690" name="Google Shape;690;p58"/>
          <p:cNvSpPr txBox="1"/>
          <p:nvPr/>
        </p:nvSpPr>
        <p:spPr>
          <a:xfrm>
            <a:off x="938100" y="4703850"/>
            <a:ext cx="8079600" cy="369300"/>
          </a:xfrm>
          <a:prstGeom prst="rect">
            <a:avLst/>
          </a:prstGeom>
          <a:noFill/>
          <a:ln>
            <a:noFill/>
          </a:ln>
        </p:spPr>
        <p:txBody>
          <a:bodyPr anchorCtr="0" anchor="t" bIns="91425" lIns="91425" spcFirstLastPara="1" rIns="91425" wrap="square" tIns="91425">
            <a:spAutoFit/>
          </a:bodyPr>
          <a:lstStyle/>
          <a:p>
            <a:pPr indent="0" lvl="0" marL="0" marR="0" rtl="0" algn="r">
              <a:lnSpc>
                <a:spcPct val="100000"/>
              </a:lnSpc>
              <a:spcBef>
                <a:spcPts val="0"/>
              </a:spcBef>
              <a:spcAft>
                <a:spcPts val="0"/>
              </a:spcAft>
              <a:buClr>
                <a:schemeClr val="dk1"/>
              </a:buClr>
              <a:buSzPts val="1100"/>
              <a:buFont typeface="Arial"/>
              <a:buNone/>
            </a:pPr>
            <a:r>
              <a:rPr b="0" i="0" lang="it" sz="1200" u="none" cap="none" strike="noStrike">
                <a:solidFill>
                  <a:schemeClr val="dk2"/>
                </a:solidFill>
                <a:latin typeface="Lato"/>
                <a:ea typeface="Lato"/>
                <a:cs typeface="Lato"/>
                <a:sym typeface="Lato"/>
              </a:rPr>
              <a:t>Eco-Aware Graph Neural Networks for Sustainable Recommendations</a:t>
            </a:r>
            <a:endParaRPr b="0" i="0" sz="1400" u="none" cap="none" strike="noStrike">
              <a:solidFill>
                <a:schemeClr val="dk2"/>
              </a:solidFill>
              <a:latin typeface="Lato"/>
              <a:ea typeface="Lato"/>
              <a:cs typeface="Lato"/>
              <a:sym typeface="Lato"/>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4" name="Shape 694"/>
        <p:cNvGrpSpPr/>
        <p:nvPr/>
      </p:nvGrpSpPr>
      <p:grpSpPr>
        <a:xfrm>
          <a:off x="0" y="0"/>
          <a:ext cx="0" cy="0"/>
          <a:chOff x="0" y="0"/>
          <a:chExt cx="0" cy="0"/>
        </a:xfrm>
      </p:grpSpPr>
      <p:sp>
        <p:nvSpPr>
          <p:cNvPr id="695" name="Google Shape;695;p59"/>
          <p:cNvSpPr/>
          <p:nvPr/>
        </p:nvSpPr>
        <p:spPr>
          <a:xfrm>
            <a:off x="0" y="4199700"/>
            <a:ext cx="938100" cy="943800"/>
          </a:xfrm>
          <a:prstGeom prst="rtTriangle">
            <a:avLst/>
          </a:prstGeom>
          <a:solidFill>
            <a:srgbClr val="E7EDF3"/>
          </a:solidFill>
          <a:ln cap="flat" cmpd="sng" w="9525">
            <a:solidFill>
              <a:srgbClr val="E7EDF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6" name="Google Shape;696;p59"/>
          <p:cNvSpPr txBox="1"/>
          <p:nvPr>
            <p:ph type="title"/>
          </p:nvPr>
        </p:nvSpPr>
        <p:spPr>
          <a:xfrm>
            <a:off x="311700" y="328025"/>
            <a:ext cx="80373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990"/>
              <a:buNone/>
            </a:pPr>
            <a:r>
              <a:rPr lang="it" sz="3611">
                <a:solidFill>
                  <a:srgbClr val="434343"/>
                </a:solidFill>
                <a:latin typeface="Nunito"/>
                <a:ea typeface="Nunito"/>
                <a:cs typeface="Nunito"/>
                <a:sym typeface="Nunito"/>
              </a:rPr>
              <a:t>Motivation</a:t>
            </a:r>
            <a:endParaRPr sz="3611">
              <a:solidFill>
                <a:srgbClr val="434343"/>
              </a:solidFill>
              <a:latin typeface="Nunito"/>
              <a:ea typeface="Nunito"/>
              <a:cs typeface="Nunito"/>
              <a:sym typeface="Nunito"/>
            </a:endParaRPr>
          </a:p>
        </p:txBody>
      </p:sp>
      <p:pic>
        <p:nvPicPr>
          <p:cNvPr id="697" name="Google Shape;697;p59"/>
          <p:cNvPicPr preferRelativeResize="0"/>
          <p:nvPr/>
        </p:nvPicPr>
        <p:blipFill rotWithShape="1">
          <a:blip r:embed="rId3">
            <a:alphaModFix/>
          </a:blip>
          <a:srcRect b="0" l="0" r="63913" t="0"/>
          <a:stretch/>
        </p:blipFill>
        <p:spPr>
          <a:xfrm>
            <a:off x="-150800" y="4499450"/>
            <a:ext cx="675748" cy="778099"/>
          </a:xfrm>
          <a:prstGeom prst="rect">
            <a:avLst/>
          </a:prstGeom>
          <a:noFill/>
          <a:ln>
            <a:noFill/>
          </a:ln>
        </p:spPr>
      </p:pic>
      <p:cxnSp>
        <p:nvCxnSpPr>
          <p:cNvPr id="698" name="Google Shape;698;p59"/>
          <p:cNvCxnSpPr/>
          <p:nvPr/>
        </p:nvCxnSpPr>
        <p:spPr>
          <a:xfrm flipH="1" rot="10800000">
            <a:off x="2748000" y="4669350"/>
            <a:ext cx="6396000" cy="4500"/>
          </a:xfrm>
          <a:prstGeom prst="straightConnector1">
            <a:avLst/>
          </a:prstGeom>
          <a:noFill/>
          <a:ln cap="flat" cmpd="sng" w="19050">
            <a:solidFill>
              <a:srgbClr val="822433"/>
            </a:solidFill>
            <a:prstDash val="solid"/>
            <a:round/>
            <a:headEnd len="sm" w="sm" type="none"/>
            <a:tailEnd len="sm" w="sm" type="none"/>
          </a:ln>
        </p:spPr>
      </p:cxnSp>
      <p:cxnSp>
        <p:nvCxnSpPr>
          <p:cNvPr id="699" name="Google Shape;699;p59"/>
          <p:cNvCxnSpPr/>
          <p:nvPr/>
        </p:nvCxnSpPr>
        <p:spPr>
          <a:xfrm flipH="1" rot="10800000">
            <a:off x="223375" y="245800"/>
            <a:ext cx="1692300" cy="737100"/>
          </a:xfrm>
          <a:prstGeom prst="bentConnector3">
            <a:avLst>
              <a:gd fmla="val 0" name="adj1"/>
            </a:avLst>
          </a:prstGeom>
          <a:noFill/>
          <a:ln cap="flat" cmpd="sng" w="38100">
            <a:solidFill>
              <a:srgbClr val="E9F1F8"/>
            </a:solidFill>
            <a:prstDash val="solid"/>
            <a:round/>
            <a:headEnd len="sm" w="sm" type="none"/>
            <a:tailEnd len="sm" w="sm" type="none"/>
          </a:ln>
        </p:spPr>
      </p:cxnSp>
      <p:cxnSp>
        <p:nvCxnSpPr>
          <p:cNvPr id="700" name="Google Shape;700;p59"/>
          <p:cNvCxnSpPr/>
          <p:nvPr/>
        </p:nvCxnSpPr>
        <p:spPr>
          <a:xfrm flipH="1" rot="10800000">
            <a:off x="7211450" y="414950"/>
            <a:ext cx="1692300" cy="737100"/>
          </a:xfrm>
          <a:prstGeom prst="bentConnector3">
            <a:avLst>
              <a:gd fmla="val 99897" name="adj1"/>
            </a:avLst>
          </a:prstGeom>
          <a:noFill/>
          <a:ln cap="flat" cmpd="sng" w="38100">
            <a:solidFill>
              <a:srgbClr val="E9F1F8"/>
            </a:solidFill>
            <a:prstDash val="solid"/>
            <a:round/>
            <a:headEnd len="sm" w="sm" type="none"/>
            <a:tailEnd len="sm" w="sm" type="none"/>
          </a:ln>
        </p:spPr>
      </p:cxnSp>
      <p:pic>
        <p:nvPicPr>
          <p:cNvPr id="701" name="Google Shape;701;p59"/>
          <p:cNvPicPr preferRelativeResize="0"/>
          <p:nvPr/>
        </p:nvPicPr>
        <p:blipFill rotWithShape="1">
          <a:blip r:embed="rId4">
            <a:alphaModFix/>
          </a:blip>
          <a:srcRect b="0" l="0" r="0" t="0"/>
          <a:stretch/>
        </p:blipFill>
        <p:spPr>
          <a:xfrm>
            <a:off x="2913403" y="1638965"/>
            <a:ext cx="2717375" cy="2731200"/>
          </a:xfrm>
          <a:prstGeom prst="rect">
            <a:avLst/>
          </a:prstGeom>
          <a:noFill/>
          <a:ln>
            <a:noFill/>
          </a:ln>
        </p:spPr>
      </p:pic>
      <p:pic>
        <p:nvPicPr>
          <p:cNvPr id="702" name="Google Shape;702;p59"/>
          <p:cNvPicPr preferRelativeResize="0"/>
          <p:nvPr/>
        </p:nvPicPr>
        <p:blipFill rotWithShape="1">
          <a:blip r:embed="rId5">
            <a:alphaModFix/>
          </a:blip>
          <a:srcRect b="0" l="0" r="0" t="0"/>
          <a:stretch/>
        </p:blipFill>
        <p:spPr>
          <a:xfrm>
            <a:off x="6002600" y="1359863"/>
            <a:ext cx="2419024" cy="2653225"/>
          </a:xfrm>
          <a:prstGeom prst="rect">
            <a:avLst/>
          </a:prstGeom>
          <a:noFill/>
          <a:ln>
            <a:noFill/>
          </a:ln>
        </p:spPr>
      </p:pic>
      <p:sp>
        <p:nvSpPr>
          <p:cNvPr id="703" name="Google Shape;703;p59"/>
          <p:cNvSpPr txBox="1"/>
          <p:nvPr/>
        </p:nvSpPr>
        <p:spPr>
          <a:xfrm>
            <a:off x="2861063" y="1005001"/>
            <a:ext cx="3405000" cy="431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None/>
            </a:pPr>
            <a:r>
              <a:rPr b="1" i="0" lang="it" sz="1600" u="none" cap="none" strike="noStrike">
                <a:solidFill>
                  <a:srgbClr val="000000"/>
                </a:solidFill>
                <a:latin typeface="Nunito"/>
                <a:ea typeface="Nunito"/>
                <a:cs typeface="Nunito"/>
                <a:sym typeface="Nunito"/>
              </a:rPr>
              <a:t>The Financial Times (02/02/24)  </a:t>
            </a:r>
            <a:endParaRPr b="1" i="0" sz="1600" u="none" cap="none" strike="noStrike">
              <a:solidFill>
                <a:srgbClr val="000000"/>
              </a:solidFill>
              <a:latin typeface="Arial"/>
              <a:ea typeface="Arial"/>
              <a:cs typeface="Arial"/>
              <a:sym typeface="Arial"/>
            </a:endParaRPr>
          </a:p>
        </p:txBody>
      </p:sp>
      <p:sp>
        <p:nvSpPr>
          <p:cNvPr id="704" name="Google Shape;704;p59"/>
          <p:cNvSpPr txBox="1"/>
          <p:nvPr/>
        </p:nvSpPr>
        <p:spPr>
          <a:xfrm>
            <a:off x="5515628" y="4145577"/>
            <a:ext cx="3834900" cy="431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None/>
            </a:pPr>
            <a:r>
              <a:rPr b="1" i="0" lang="it" sz="1600" u="none" cap="none" strike="noStrike">
                <a:solidFill>
                  <a:srgbClr val="000000"/>
                </a:solidFill>
                <a:latin typeface="Nunito"/>
                <a:ea typeface="Nunito"/>
                <a:cs typeface="Nunito"/>
                <a:sym typeface="Nunito"/>
              </a:rPr>
              <a:t>Harvard Business Review (15/07/24)  </a:t>
            </a:r>
            <a:endParaRPr b="1" i="0" sz="1600" u="none" cap="none" strike="noStrike">
              <a:solidFill>
                <a:srgbClr val="000000"/>
              </a:solidFill>
              <a:latin typeface="Arial"/>
              <a:ea typeface="Arial"/>
              <a:cs typeface="Arial"/>
              <a:sym typeface="Arial"/>
            </a:endParaRPr>
          </a:p>
        </p:txBody>
      </p:sp>
      <p:pic>
        <p:nvPicPr>
          <p:cNvPr id="705" name="Google Shape;705;p59"/>
          <p:cNvPicPr preferRelativeResize="0"/>
          <p:nvPr/>
        </p:nvPicPr>
        <p:blipFill rotWithShape="1">
          <a:blip r:embed="rId6">
            <a:alphaModFix/>
          </a:blip>
          <a:srcRect b="0" l="0" r="0" t="0"/>
          <a:stretch/>
        </p:blipFill>
        <p:spPr>
          <a:xfrm>
            <a:off x="135325" y="1347363"/>
            <a:ext cx="2612674" cy="2449774"/>
          </a:xfrm>
          <a:prstGeom prst="rect">
            <a:avLst/>
          </a:prstGeom>
          <a:noFill/>
          <a:ln>
            <a:noFill/>
          </a:ln>
        </p:spPr>
      </p:pic>
      <p:sp>
        <p:nvSpPr>
          <p:cNvPr id="706" name="Google Shape;706;p59"/>
          <p:cNvSpPr txBox="1"/>
          <p:nvPr/>
        </p:nvSpPr>
        <p:spPr>
          <a:xfrm>
            <a:off x="311700" y="4145577"/>
            <a:ext cx="3405000" cy="431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600"/>
              <a:buFont typeface="Arial"/>
              <a:buNone/>
            </a:pPr>
            <a:r>
              <a:rPr b="1" i="0" lang="it" sz="1600" u="none" cap="none" strike="noStrike">
                <a:solidFill>
                  <a:srgbClr val="000000"/>
                </a:solidFill>
                <a:latin typeface="Nunito"/>
                <a:ea typeface="Nunito"/>
                <a:cs typeface="Nunito"/>
                <a:sym typeface="Nunito"/>
              </a:rPr>
              <a:t>US Congress (02/02/24)  </a:t>
            </a:r>
            <a:endParaRPr b="1" i="0" sz="1600" u="none" cap="none" strike="noStrike">
              <a:solidFill>
                <a:srgbClr val="000000"/>
              </a:solidFill>
              <a:latin typeface="Arial"/>
              <a:ea typeface="Arial"/>
              <a:cs typeface="Arial"/>
              <a:sym typeface="Arial"/>
            </a:endParaRPr>
          </a:p>
        </p:txBody>
      </p:sp>
      <p:sp>
        <p:nvSpPr>
          <p:cNvPr id="707" name="Google Shape;707;p59"/>
          <p:cNvSpPr txBox="1"/>
          <p:nvPr/>
        </p:nvSpPr>
        <p:spPr>
          <a:xfrm>
            <a:off x="938100" y="4703850"/>
            <a:ext cx="8079600" cy="369300"/>
          </a:xfrm>
          <a:prstGeom prst="rect">
            <a:avLst/>
          </a:prstGeom>
          <a:noFill/>
          <a:ln>
            <a:noFill/>
          </a:ln>
        </p:spPr>
        <p:txBody>
          <a:bodyPr anchorCtr="0" anchor="t" bIns="91425" lIns="91425" spcFirstLastPara="1" rIns="91425" wrap="square" tIns="91425">
            <a:spAutoFit/>
          </a:bodyPr>
          <a:lstStyle/>
          <a:p>
            <a:pPr indent="0" lvl="0" marL="0" marR="0" rtl="0" algn="r">
              <a:lnSpc>
                <a:spcPct val="100000"/>
              </a:lnSpc>
              <a:spcBef>
                <a:spcPts val="0"/>
              </a:spcBef>
              <a:spcAft>
                <a:spcPts val="0"/>
              </a:spcAft>
              <a:buClr>
                <a:schemeClr val="dk1"/>
              </a:buClr>
              <a:buSzPts val="1100"/>
              <a:buFont typeface="Arial"/>
              <a:buNone/>
            </a:pPr>
            <a:r>
              <a:rPr b="0" i="0" lang="it" sz="1200" u="none" cap="none" strike="noStrike">
                <a:solidFill>
                  <a:schemeClr val="dk2"/>
                </a:solidFill>
                <a:latin typeface="Lato"/>
                <a:ea typeface="Lato"/>
                <a:cs typeface="Lato"/>
                <a:sym typeface="Lato"/>
              </a:rPr>
              <a:t>Eco-Aware Graph Neural Networks for Sustainable Recommendations</a:t>
            </a:r>
            <a:endParaRPr b="0" i="0" sz="1400" u="none" cap="none" strike="noStrike">
              <a:solidFill>
                <a:schemeClr val="dk2"/>
              </a:solidFill>
              <a:latin typeface="Lato"/>
              <a:ea typeface="Lato"/>
              <a:cs typeface="Lato"/>
              <a:sym typeface="Lato"/>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1" name="Shape 711"/>
        <p:cNvGrpSpPr/>
        <p:nvPr/>
      </p:nvGrpSpPr>
      <p:grpSpPr>
        <a:xfrm>
          <a:off x="0" y="0"/>
          <a:ext cx="0" cy="0"/>
          <a:chOff x="0" y="0"/>
          <a:chExt cx="0" cy="0"/>
        </a:xfrm>
      </p:grpSpPr>
      <p:sp>
        <p:nvSpPr>
          <p:cNvPr id="712" name="Google Shape;712;p60"/>
          <p:cNvSpPr/>
          <p:nvPr/>
        </p:nvSpPr>
        <p:spPr>
          <a:xfrm>
            <a:off x="0" y="4199700"/>
            <a:ext cx="938100" cy="943800"/>
          </a:xfrm>
          <a:prstGeom prst="rtTriangle">
            <a:avLst/>
          </a:prstGeom>
          <a:solidFill>
            <a:srgbClr val="E7EDF3"/>
          </a:solidFill>
          <a:ln cap="flat" cmpd="sng" w="9525">
            <a:solidFill>
              <a:srgbClr val="E7EDF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3" name="Google Shape;713;p60"/>
          <p:cNvSpPr txBox="1"/>
          <p:nvPr>
            <p:ph type="title"/>
          </p:nvPr>
        </p:nvSpPr>
        <p:spPr>
          <a:xfrm>
            <a:off x="311700" y="328025"/>
            <a:ext cx="80373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990"/>
              <a:buNone/>
            </a:pPr>
            <a:r>
              <a:rPr lang="it" sz="3611">
                <a:solidFill>
                  <a:srgbClr val="434343"/>
                </a:solidFill>
                <a:latin typeface="Nunito"/>
                <a:ea typeface="Nunito"/>
                <a:cs typeface="Nunito"/>
                <a:sym typeface="Nunito"/>
              </a:rPr>
              <a:t>Computing CO</a:t>
            </a:r>
            <a:r>
              <a:rPr baseline="-25000" lang="it" sz="3611">
                <a:solidFill>
                  <a:srgbClr val="434343"/>
                </a:solidFill>
                <a:latin typeface="Nunito"/>
                <a:ea typeface="Nunito"/>
                <a:cs typeface="Nunito"/>
                <a:sym typeface="Nunito"/>
              </a:rPr>
              <a:t>2</a:t>
            </a:r>
            <a:r>
              <a:rPr lang="it" sz="3611">
                <a:solidFill>
                  <a:srgbClr val="434343"/>
                </a:solidFill>
                <a:latin typeface="Nunito"/>
                <a:ea typeface="Nunito"/>
                <a:cs typeface="Nunito"/>
                <a:sym typeface="Nunito"/>
              </a:rPr>
              <a:t> Emissions</a:t>
            </a:r>
            <a:endParaRPr sz="3611">
              <a:solidFill>
                <a:srgbClr val="434343"/>
              </a:solidFill>
              <a:latin typeface="Nunito"/>
              <a:ea typeface="Nunito"/>
              <a:cs typeface="Nunito"/>
              <a:sym typeface="Nunito"/>
            </a:endParaRPr>
          </a:p>
        </p:txBody>
      </p:sp>
      <p:pic>
        <p:nvPicPr>
          <p:cNvPr id="714" name="Google Shape;714;p60"/>
          <p:cNvPicPr preferRelativeResize="0"/>
          <p:nvPr/>
        </p:nvPicPr>
        <p:blipFill rotWithShape="1">
          <a:blip r:embed="rId3">
            <a:alphaModFix/>
          </a:blip>
          <a:srcRect b="0" l="0" r="63913" t="0"/>
          <a:stretch/>
        </p:blipFill>
        <p:spPr>
          <a:xfrm>
            <a:off x="-150800" y="4499450"/>
            <a:ext cx="675748" cy="778099"/>
          </a:xfrm>
          <a:prstGeom prst="rect">
            <a:avLst/>
          </a:prstGeom>
          <a:noFill/>
          <a:ln>
            <a:noFill/>
          </a:ln>
        </p:spPr>
      </p:pic>
      <p:cxnSp>
        <p:nvCxnSpPr>
          <p:cNvPr id="715" name="Google Shape;715;p60"/>
          <p:cNvCxnSpPr/>
          <p:nvPr/>
        </p:nvCxnSpPr>
        <p:spPr>
          <a:xfrm flipH="1" rot="10800000">
            <a:off x="2748000" y="4669350"/>
            <a:ext cx="6396000" cy="4500"/>
          </a:xfrm>
          <a:prstGeom prst="straightConnector1">
            <a:avLst/>
          </a:prstGeom>
          <a:noFill/>
          <a:ln cap="flat" cmpd="sng" w="19050">
            <a:solidFill>
              <a:srgbClr val="822433"/>
            </a:solidFill>
            <a:prstDash val="solid"/>
            <a:round/>
            <a:headEnd len="sm" w="sm" type="none"/>
            <a:tailEnd len="sm" w="sm" type="none"/>
          </a:ln>
        </p:spPr>
      </p:cxnSp>
      <p:cxnSp>
        <p:nvCxnSpPr>
          <p:cNvPr id="716" name="Google Shape;716;p60"/>
          <p:cNvCxnSpPr/>
          <p:nvPr/>
        </p:nvCxnSpPr>
        <p:spPr>
          <a:xfrm flipH="1" rot="10800000">
            <a:off x="223375" y="245800"/>
            <a:ext cx="1692300" cy="737100"/>
          </a:xfrm>
          <a:prstGeom prst="bentConnector3">
            <a:avLst>
              <a:gd fmla="val 0" name="adj1"/>
            </a:avLst>
          </a:prstGeom>
          <a:noFill/>
          <a:ln cap="flat" cmpd="sng" w="38100">
            <a:solidFill>
              <a:srgbClr val="E9F1F8"/>
            </a:solidFill>
            <a:prstDash val="solid"/>
            <a:round/>
            <a:headEnd len="sm" w="sm" type="none"/>
            <a:tailEnd len="sm" w="sm" type="none"/>
          </a:ln>
        </p:spPr>
      </p:cxnSp>
      <p:cxnSp>
        <p:nvCxnSpPr>
          <p:cNvPr id="717" name="Google Shape;717;p60"/>
          <p:cNvCxnSpPr/>
          <p:nvPr/>
        </p:nvCxnSpPr>
        <p:spPr>
          <a:xfrm flipH="1" rot="10800000">
            <a:off x="7211450" y="414950"/>
            <a:ext cx="1692300" cy="737100"/>
          </a:xfrm>
          <a:prstGeom prst="bentConnector3">
            <a:avLst>
              <a:gd fmla="val 99897" name="adj1"/>
            </a:avLst>
          </a:prstGeom>
          <a:noFill/>
          <a:ln cap="flat" cmpd="sng" w="38100">
            <a:solidFill>
              <a:srgbClr val="E9F1F8"/>
            </a:solidFill>
            <a:prstDash val="solid"/>
            <a:round/>
            <a:headEnd len="sm" w="sm" type="none"/>
            <a:tailEnd len="sm" w="sm" type="none"/>
          </a:ln>
        </p:spPr>
      </p:cxnSp>
      <p:pic>
        <p:nvPicPr>
          <p:cNvPr id="718" name="Google Shape;718;p60"/>
          <p:cNvPicPr preferRelativeResize="0"/>
          <p:nvPr/>
        </p:nvPicPr>
        <p:blipFill rotWithShape="1">
          <a:blip r:embed="rId4">
            <a:alphaModFix/>
          </a:blip>
          <a:srcRect b="27644" l="30681" r="29233" t="30019"/>
          <a:stretch/>
        </p:blipFill>
        <p:spPr>
          <a:xfrm>
            <a:off x="524950" y="1833775"/>
            <a:ext cx="2223050" cy="1320621"/>
          </a:xfrm>
          <a:prstGeom prst="rect">
            <a:avLst/>
          </a:prstGeom>
          <a:noFill/>
          <a:ln>
            <a:noFill/>
          </a:ln>
        </p:spPr>
      </p:pic>
      <p:sp>
        <p:nvSpPr>
          <p:cNvPr id="719" name="Google Shape;719;p60"/>
          <p:cNvSpPr txBox="1"/>
          <p:nvPr/>
        </p:nvSpPr>
        <p:spPr>
          <a:xfrm>
            <a:off x="3189527" y="1458714"/>
            <a:ext cx="5254500" cy="32631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chemeClr val="dk1"/>
              </a:buClr>
              <a:buSzPts val="1100"/>
              <a:buFont typeface="Arial"/>
              <a:buNone/>
            </a:pPr>
            <a:r>
              <a:rPr b="1" i="0" lang="it" sz="2000" u="none" cap="none" strike="noStrike">
                <a:solidFill>
                  <a:srgbClr val="000000"/>
                </a:solidFill>
                <a:latin typeface="Nunito"/>
                <a:ea typeface="Nunito"/>
                <a:cs typeface="Nunito"/>
                <a:sym typeface="Nunito"/>
              </a:rPr>
              <a:t>CO</a:t>
            </a:r>
            <a:r>
              <a:rPr b="1" baseline="-25000" i="0" lang="it" sz="2000" u="none" cap="none" strike="noStrike">
                <a:solidFill>
                  <a:srgbClr val="000000"/>
                </a:solidFill>
                <a:latin typeface="Nunito"/>
                <a:ea typeface="Nunito"/>
                <a:cs typeface="Nunito"/>
                <a:sym typeface="Nunito"/>
              </a:rPr>
              <a:t>2</a:t>
            </a:r>
            <a:r>
              <a:rPr b="1" i="0" lang="it" sz="2000" u="none" cap="none" strike="noStrike">
                <a:solidFill>
                  <a:srgbClr val="000000"/>
                </a:solidFill>
                <a:latin typeface="Nunito"/>
                <a:ea typeface="Nunito"/>
                <a:cs typeface="Nunito"/>
                <a:sym typeface="Nunito"/>
              </a:rPr>
              <a:t>-eq [kg] = C 𑁦 E</a:t>
            </a:r>
            <a:endParaRPr b="1" i="0" sz="2000" u="none" cap="none" strike="noStrike">
              <a:solidFill>
                <a:srgbClr val="000000"/>
              </a:solidFill>
              <a:latin typeface="Nunito"/>
              <a:ea typeface="Nunito"/>
              <a:cs typeface="Nunito"/>
              <a:sym typeface="Nunito"/>
            </a:endParaRPr>
          </a:p>
          <a:p>
            <a:pPr indent="0" lvl="0" marL="0" marR="0" rtl="0" algn="l">
              <a:lnSpc>
                <a:spcPct val="100000"/>
              </a:lnSpc>
              <a:spcBef>
                <a:spcPts val="0"/>
              </a:spcBef>
              <a:spcAft>
                <a:spcPts val="0"/>
              </a:spcAft>
              <a:buClr>
                <a:schemeClr val="dk1"/>
              </a:buClr>
              <a:buSzPts val="1100"/>
              <a:buFont typeface="Arial"/>
              <a:buNone/>
            </a:pPr>
            <a:r>
              <a:t/>
            </a:r>
            <a:endParaRPr b="0" i="0" sz="2000" u="none" cap="none" strike="noStrike">
              <a:solidFill>
                <a:srgbClr val="000000"/>
              </a:solidFill>
              <a:latin typeface="Nunito"/>
              <a:ea typeface="Nunito"/>
              <a:cs typeface="Nunito"/>
              <a:sym typeface="Nunito"/>
            </a:endParaRPr>
          </a:p>
          <a:p>
            <a:pPr indent="0" lvl="0" marL="0" marR="0" rtl="0" algn="l">
              <a:lnSpc>
                <a:spcPct val="100000"/>
              </a:lnSpc>
              <a:spcBef>
                <a:spcPts val="0"/>
              </a:spcBef>
              <a:spcAft>
                <a:spcPts val="0"/>
              </a:spcAft>
              <a:buClr>
                <a:schemeClr val="dk1"/>
              </a:buClr>
              <a:buSzPts val="1100"/>
              <a:buFont typeface="Arial"/>
              <a:buNone/>
            </a:pPr>
            <a:r>
              <a:rPr b="0" i="0" lang="it" sz="2000" u="none" cap="none" strike="noStrike">
                <a:solidFill>
                  <a:srgbClr val="000000"/>
                </a:solidFill>
                <a:latin typeface="Nunito"/>
                <a:ea typeface="Nunito"/>
                <a:cs typeface="Nunito"/>
                <a:sym typeface="Nunito"/>
              </a:rPr>
              <a:t>C = Carbon Intensity of the electricity consumed for computation (quantified as g of CO₂ emitted per kilowatt-hour of electricity).</a:t>
            </a:r>
            <a:endParaRPr b="0" i="0" sz="2000" u="none" cap="none" strike="noStrike">
              <a:solidFill>
                <a:srgbClr val="000000"/>
              </a:solidFill>
              <a:latin typeface="Nunito"/>
              <a:ea typeface="Nunito"/>
              <a:cs typeface="Nunito"/>
              <a:sym typeface="Nunito"/>
            </a:endParaRPr>
          </a:p>
          <a:p>
            <a:pPr indent="0" lvl="0" marL="0" marR="0" rtl="0" algn="l">
              <a:lnSpc>
                <a:spcPct val="100000"/>
              </a:lnSpc>
              <a:spcBef>
                <a:spcPts val="0"/>
              </a:spcBef>
              <a:spcAft>
                <a:spcPts val="0"/>
              </a:spcAft>
              <a:buClr>
                <a:schemeClr val="dk1"/>
              </a:buClr>
              <a:buSzPts val="1100"/>
              <a:buFont typeface="Arial"/>
              <a:buNone/>
            </a:pPr>
            <a:r>
              <a:t/>
            </a:r>
            <a:endParaRPr b="0" i="0" sz="2000" u="none" cap="none" strike="noStrike">
              <a:solidFill>
                <a:srgbClr val="000000"/>
              </a:solidFill>
              <a:latin typeface="Nunito"/>
              <a:ea typeface="Nunito"/>
              <a:cs typeface="Nunito"/>
              <a:sym typeface="Nunito"/>
            </a:endParaRPr>
          </a:p>
          <a:p>
            <a:pPr indent="0" lvl="0" marL="0" marR="0" rtl="0" algn="l">
              <a:lnSpc>
                <a:spcPct val="100000"/>
              </a:lnSpc>
              <a:spcBef>
                <a:spcPts val="0"/>
              </a:spcBef>
              <a:spcAft>
                <a:spcPts val="0"/>
              </a:spcAft>
              <a:buClr>
                <a:schemeClr val="dk1"/>
              </a:buClr>
              <a:buSzPts val="1100"/>
              <a:buFont typeface="Arial"/>
              <a:buNone/>
            </a:pPr>
            <a:r>
              <a:rPr b="0" i="0" lang="it" sz="2000" u="none" cap="none" strike="noStrike">
                <a:solidFill>
                  <a:srgbClr val="000000"/>
                </a:solidFill>
                <a:latin typeface="Nunito"/>
                <a:ea typeface="Nunito"/>
                <a:cs typeface="Nunito"/>
                <a:sym typeface="Nunito"/>
              </a:rPr>
              <a:t>E = Energy Consumed by the computational infrastructure (quantified as kilowatt-hours).</a:t>
            </a:r>
            <a:endParaRPr b="0" i="0" sz="2000" u="none" cap="none" strike="noStrike">
              <a:solidFill>
                <a:srgbClr val="000000"/>
              </a:solidFill>
              <a:latin typeface="Nunito"/>
              <a:ea typeface="Nunito"/>
              <a:cs typeface="Nunito"/>
              <a:sym typeface="Nunito"/>
            </a:endParaRPr>
          </a:p>
          <a:p>
            <a:pPr indent="0" lvl="0" marL="0" marR="0" rtl="0" algn="l">
              <a:lnSpc>
                <a:spcPct val="100000"/>
              </a:lnSpc>
              <a:spcBef>
                <a:spcPts val="0"/>
              </a:spcBef>
              <a:spcAft>
                <a:spcPts val="0"/>
              </a:spcAft>
              <a:buClr>
                <a:srgbClr val="000000"/>
              </a:buClr>
              <a:buSzPts val="1600"/>
              <a:buFont typeface="Arial"/>
              <a:buNone/>
            </a:pPr>
            <a:r>
              <a:t/>
            </a:r>
            <a:endParaRPr b="0" i="0" sz="2000" u="none" cap="none" strike="noStrike">
              <a:solidFill>
                <a:srgbClr val="000000"/>
              </a:solidFill>
              <a:latin typeface="Nunito"/>
              <a:ea typeface="Nunito"/>
              <a:cs typeface="Nunito"/>
              <a:sym typeface="Nunito"/>
            </a:endParaRPr>
          </a:p>
        </p:txBody>
      </p:sp>
      <p:sp>
        <p:nvSpPr>
          <p:cNvPr id="720" name="Google Shape;720;p60"/>
          <p:cNvSpPr txBox="1"/>
          <p:nvPr/>
        </p:nvSpPr>
        <p:spPr>
          <a:xfrm>
            <a:off x="938100" y="4703850"/>
            <a:ext cx="8079600" cy="369300"/>
          </a:xfrm>
          <a:prstGeom prst="rect">
            <a:avLst/>
          </a:prstGeom>
          <a:noFill/>
          <a:ln>
            <a:noFill/>
          </a:ln>
        </p:spPr>
        <p:txBody>
          <a:bodyPr anchorCtr="0" anchor="t" bIns="91425" lIns="91425" spcFirstLastPara="1" rIns="91425" wrap="square" tIns="91425">
            <a:spAutoFit/>
          </a:bodyPr>
          <a:lstStyle/>
          <a:p>
            <a:pPr indent="0" lvl="0" marL="0" marR="0" rtl="0" algn="r">
              <a:lnSpc>
                <a:spcPct val="100000"/>
              </a:lnSpc>
              <a:spcBef>
                <a:spcPts val="0"/>
              </a:spcBef>
              <a:spcAft>
                <a:spcPts val="0"/>
              </a:spcAft>
              <a:buClr>
                <a:schemeClr val="dk1"/>
              </a:buClr>
              <a:buSzPts val="1100"/>
              <a:buFont typeface="Arial"/>
              <a:buNone/>
            </a:pPr>
            <a:r>
              <a:rPr b="0" i="0" lang="it" sz="1200" u="none" cap="none" strike="noStrike">
                <a:solidFill>
                  <a:schemeClr val="dk2"/>
                </a:solidFill>
                <a:latin typeface="Lato"/>
                <a:ea typeface="Lato"/>
                <a:cs typeface="Lato"/>
                <a:sym typeface="Lato"/>
              </a:rPr>
              <a:t>Eco-Aware Graph Neural Networks for Sustainable Recommendations</a:t>
            </a:r>
            <a:endParaRPr b="0" i="0" sz="1400" u="none" cap="none" strike="noStrike">
              <a:solidFill>
                <a:schemeClr val="dk2"/>
              </a:solidFill>
              <a:latin typeface="Lato"/>
              <a:ea typeface="Lato"/>
              <a:cs typeface="Lato"/>
              <a:sym typeface="Lato"/>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4" name="Shape 724"/>
        <p:cNvGrpSpPr/>
        <p:nvPr/>
      </p:nvGrpSpPr>
      <p:grpSpPr>
        <a:xfrm>
          <a:off x="0" y="0"/>
          <a:ext cx="0" cy="0"/>
          <a:chOff x="0" y="0"/>
          <a:chExt cx="0" cy="0"/>
        </a:xfrm>
      </p:grpSpPr>
      <p:sp>
        <p:nvSpPr>
          <p:cNvPr id="725" name="Google Shape;725;p61"/>
          <p:cNvSpPr/>
          <p:nvPr/>
        </p:nvSpPr>
        <p:spPr>
          <a:xfrm>
            <a:off x="0" y="4199700"/>
            <a:ext cx="938100" cy="943800"/>
          </a:xfrm>
          <a:prstGeom prst="rtTriangle">
            <a:avLst/>
          </a:prstGeom>
          <a:solidFill>
            <a:srgbClr val="E7EDF3"/>
          </a:solidFill>
          <a:ln cap="flat" cmpd="sng" w="9525">
            <a:solidFill>
              <a:srgbClr val="E7EDF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6" name="Google Shape;726;p61"/>
          <p:cNvSpPr txBox="1"/>
          <p:nvPr>
            <p:ph type="title"/>
          </p:nvPr>
        </p:nvSpPr>
        <p:spPr>
          <a:xfrm>
            <a:off x="311700" y="328025"/>
            <a:ext cx="80373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990"/>
              <a:buNone/>
            </a:pPr>
            <a:r>
              <a:rPr lang="it" sz="3611">
                <a:solidFill>
                  <a:srgbClr val="434343"/>
                </a:solidFill>
                <a:latin typeface="Nunito"/>
                <a:ea typeface="Nunito"/>
                <a:cs typeface="Nunito"/>
                <a:sym typeface="Nunito"/>
              </a:rPr>
              <a:t>Models - NGCF</a:t>
            </a:r>
            <a:endParaRPr sz="3611">
              <a:solidFill>
                <a:srgbClr val="434343"/>
              </a:solidFill>
              <a:latin typeface="Nunito"/>
              <a:ea typeface="Nunito"/>
              <a:cs typeface="Nunito"/>
              <a:sym typeface="Nunito"/>
            </a:endParaRPr>
          </a:p>
        </p:txBody>
      </p:sp>
      <p:pic>
        <p:nvPicPr>
          <p:cNvPr id="727" name="Google Shape;727;p61"/>
          <p:cNvPicPr preferRelativeResize="0"/>
          <p:nvPr/>
        </p:nvPicPr>
        <p:blipFill rotWithShape="1">
          <a:blip r:embed="rId3">
            <a:alphaModFix/>
          </a:blip>
          <a:srcRect b="0" l="0" r="63913" t="0"/>
          <a:stretch/>
        </p:blipFill>
        <p:spPr>
          <a:xfrm>
            <a:off x="-150800" y="4499450"/>
            <a:ext cx="675748" cy="778099"/>
          </a:xfrm>
          <a:prstGeom prst="rect">
            <a:avLst/>
          </a:prstGeom>
          <a:noFill/>
          <a:ln>
            <a:noFill/>
          </a:ln>
        </p:spPr>
      </p:pic>
      <p:cxnSp>
        <p:nvCxnSpPr>
          <p:cNvPr id="728" name="Google Shape;728;p61"/>
          <p:cNvCxnSpPr/>
          <p:nvPr/>
        </p:nvCxnSpPr>
        <p:spPr>
          <a:xfrm flipH="1" rot="10800000">
            <a:off x="2748000" y="4669350"/>
            <a:ext cx="6396000" cy="4500"/>
          </a:xfrm>
          <a:prstGeom prst="straightConnector1">
            <a:avLst/>
          </a:prstGeom>
          <a:noFill/>
          <a:ln cap="flat" cmpd="sng" w="19050">
            <a:solidFill>
              <a:srgbClr val="822433"/>
            </a:solidFill>
            <a:prstDash val="solid"/>
            <a:round/>
            <a:headEnd len="sm" w="sm" type="none"/>
            <a:tailEnd len="sm" w="sm" type="none"/>
          </a:ln>
        </p:spPr>
      </p:cxnSp>
      <p:cxnSp>
        <p:nvCxnSpPr>
          <p:cNvPr id="729" name="Google Shape;729;p61"/>
          <p:cNvCxnSpPr/>
          <p:nvPr/>
        </p:nvCxnSpPr>
        <p:spPr>
          <a:xfrm flipH="1" rot="10800000">
            <a:off x="223375" y="245800"/>
            <a:ext cx="1692300" cy="737100"/>
          </a:xfrm>
          <a:prstGeom prst="bentConnector3">
            <a:avLst>
              <a:gd fmla="val 0" name="adj1"/>
            </a:avLst>
          </a:prstGeom>
          <a:noFill/>
          <a:ln cap="flat" cmpd="sng" w="38100">
            <a:solidFill>
              <a:srgbClr val="E9F1F8"/>
            </a:solidFill>
            <a:prstDash val="solid"/>
            <a:round/>
            <a:headEnd len="sm" w="sm" type="none"/>
            <a:tailEnd len="sm" w="sm" type="none"/>
          </a:ln>
        </p:spPr>
      </p:cxnSp>
      <p:cxnSp>
        <p:nvCxnSpPr>
          <p:cNvPr id="730" name="Google Shape;730;p61"/>
          <p:cNvCxnSpPr/>
          <p:nvPr/>
        </p:nvCxnSpPr>
        <p:spPr>
          <a:xfrm flipH="1" rot="10800000">
            <a:off x="7211450" y="414950"/>
            <a:ext cx="1692300" cy="737100"/>
          </a:xfrm>
          <a:prstGeom prst="bentConnector3">
            <a:avLst>
              <a:gd fmla="val 99897" name="adj1"/>
            </a:avLst>
          </a:prstGeom>
          <a:noFill/>
          <a:ln cap="flat" cmpd="sng" w="38100">
            <a:solidFill>
              <a:srgbClr val="E9F1F8"/>
            </a:solidFill>
            <a:prstDash val="solid"/>
            <a:round/>
            <a:headEnd len="sm" w="sm" type="none"/>
            <a:tailEnd len="sm" w="sm" type="none"/>
          </a:ln>
        </p:spPr>
      </p:cxnSp>
      <p:pic>
        <p:nvPicPr>
          <p:cNvPr id="731" name="Google Shape;731;p61"/>
          <p:cNvPicPr preferRelativeResize="0"/>
          <p:nvPr/>
        </p:nvPicPr>
        <p:blipFill rotWithShape="1">
          <a:blip r:embed="rId4">
            <a:alphaModFix/>
          </a:blip>
          <a:srcRect b="0" l="0" r="0" t="0"/>
          <a:stretch/>
        </p:blipFill>
        <p:spPr>
          <a:xfrm>
            <a:off x="2478704" y="1077225"/>
            <a:ext cx="4152683" cy="3491676"/>
          </a:xfrm>
          <a:prstGeom prst="rect">
            <a:avLst/>
          </a:prstGeom>
          <a:noFill/>
          <a:ln>
            <a:noFill/>
          </a:ln>
        </p:spPr>
      </p:pic>
      <p:sp>
        <p:nvSpPr>
          <p:cNvPr id="732" name="Google Shape;732;p61"/>
          <p:cNvSpPr txBox="1"/>
          <p:nvPr/>
        </p:nvSpPr>
        <p:spPr>
          <a:xfrm>
            <a:off x="938100" y="4703850"/>
            <a:ext cx="8079600" cy="369300"/>
          </a:xfrm>
          <a:prstGeom prst="rect">
            <a:avLst/>
          </a:prstGeom>
          <a:noFill/>
          <a:ln>
            <a:noFill/>
          </a:ln>
        </p:spPr>
        <p:txBody>
          <a:bodyPr anchorCtr="0" anchor="t" bIns="91425" lIns="91425" spcFirstLastPara="1" rIns="91425" wrap="square" tIns="91425">
            <a:spAutoFit/>
          </a:bodyPr>
          <a:lstStyle/>
          <a:p>
            <a:pPr indent="0" lvl="0" marL="0" marR="0" rtl="0" algn="r">
              <a:lnSpc>
                <a:spcPct val="100000"/>
              </a:lnSpc>
              <a:spcBef>
                <a:spcPts val="0"/>
              </a:spcBef>
              <a:spcAft>
                <a:spcPts val="0"/>
              </a:spcAft>
              <a:buClr>
                <a:schemeClr val="dk1"/>
              </a:buClr>
              <a:buSzPts val="1100"/>
              <a:buFont typeface="Arial"/>
              <a:buNone/>
            </a:pPr>
            <a:r>
              <a:rPr b="0" i="0" lang="it" sz="1200" u="none" cap="none" strike="noStrike">
                <a:solidFill>
                  <a:schemeClr val="dk2"/>
                </a:solidFill>
                <a:latin typeface="Lato"/>
                <a:ea typeface="Lato"/>
                <a:cs typeface="Lato"/>
                <a:sym typeface="Lato"/>
              </a:rPr>
              <a:t>Eco-Aware Graph Neural Networks for Sustainable Recommendations</a:t>
            </a:r>
            <a:endParaRPr b="0" i="0" sz="1400" u="none" cap="none" strike="noStrike">
              <a:solidFill>
                <a:schemeClr val="dk2"/>
              </a:solidFill>
              <a:latin typeface="Lato"/>
              <a:ea typeface="Lato"/>
              <a:cs typeface="Lato"/>
              <a:sym typeface="Lato"/>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 name="Shape 105"/>
        <p:cNvGrpSpPr/>
        <p:nvPr/>
      </p:nvGrpSpPr>
      <p:grpSpPr>
        <a:xfrm>
          <a:off x="0" y="0"/>
          <a:ext cx="0" cy="0"/>
          <a:chOff x="0" y="0"/>
          <a:chExt cx="0" cy="0"/>
        </a:xfrm>
      </p:grpSpPr>
      <p:sp>
        <p:nvSpPr>
          <p:cNvPr id="106" name="Google Shape;106;p17"/>
          <p:cNvSpPr/>
          <p:nvPr/>
        </p:nvSpPr>
        <p:spPr>
          <a:xfrm>
            <a:off x="0" y="4199700"/>
            <a:ext cx="938100" cy="943800"/>
          </a:xfrm>
          <a:prstGeom prst="rtTriangle">
            <a:avLst/>
          </a:prstGeom>
          <a:solidFill>
            <a:srgbClr val="E7EDF3"/>
          </a:solidFill>
          <a:ln cap="flat" cmpd="sng" w="9525">
            <a:solidFill>
              <a:srgbClr val="E7EDF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07" name="Google Shape;107;p17"/>
          <p:cNvSpPr txBox="1"/>
          <p:nvPr>
            <p:ph type="title"/>
          </p:nvPr>
        </p:nvSpPr>
        <p:spPr>
          <a:xfrm>
            <a:off x="311700" y="328025"/>
            <a:ext cx="80373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990"/>
              <a:buFont typeface="Arial"/>
              <a:buNone/>
            </a:pPr>
            <a:r>
              <a:rPr lang="it" sz="3611">
                <a:solidFill>
                  <a:srgbClr val="434343"/>
                </a:solidFill>
                <a:latin typeface="Nunito"/>
                <a:ea typeface="Nunito"/>
                <a:cs typeface="Nunito"/>
                <a:sym typeface="Nunito"/>
              </a:rPr>
              <a:t>Recommendation Systems</a:t>
            </a:r>
            <a:endParaRPr sz="3611">
              <a:solidFill>
                <a:srgbClr val="434343"/>
              </a:solidFill>
              <a:latin typeface="Nunito"/>
              <a:ea typeface="Nunito"/>
              <a:cs typeface="Nunito"/>
              <a:sym typeface="Nunito"/>
            </a:endParaRPr>
          </a:p>
          <a:p>
            <a:pPr indent="0" lvl="0" marL="0" rtl="0" algn="l">
              <a:spcBef>
                <a:spcPts val="0"/>
              </a:spcBef>
              <a:spcAft>
                <a:spcPts val="0"/>
              </a:spcAft>
              <a:buSzPts val="990"/>
              <a:buNone/>
            </a:pPr>
            <a:r>
              <a:t/>
            </a:r>
            <a:endParaRPr sz="3611">
              <a:solidFill>
                <a:srgbClr val="434343"/>
              </a:solidFill>
              <a:latin typeface="Nunito"/>
              <a:ea typeface="Nunito"/>
              <a:cs typeface="Nunito"/>
              <a:sym typeface="Nunito"/>
            </a:endParaRPr>
          </a:p>
        </p:txBody>
      </p:sp>
      <p:pic>
        <p:nvPicPr>
          <p:cNvPr id="108" name="Google Shape;108;p17"/>
          <p:cNvPicPr preferRelativeResize="0"/>
          <p:nvPr/>
        </p:nvPicPr>
        <p:blipFill rotWithShape="1">
          <a:blip r:embed="rId3">
            <a:alphaModFix/>
          </a:blip>
          <a:srcRect b="0" l="0" r="63913" t="0"/>
          <a:stretch/>
        </p:blipFill>
        <p:spPr>
          <a:xfrm>
            <a:off x="-150800" y="4499450"/>
            <a:ext cx="675748" cy="778099"/>
          </a:xfrm>
          <a:prstGeom prst="rect">
            <a:avLst/>
          </a:prstGeom>
          <a:noFill/>
          <a:ln>
            <a:noFill/>
          </a:ln>
        </p:spPr>
      </p:pic>
      <p:cxnSp>
        <p:nvCxnSpPr>
          <p:cNvPr id="109" name="Google Shape;109;p17"/>
          <p:cNvCxnSpPr/>
          <p:nvPr/>
        </p:nvCxnSpPr>
        <p:spPr>
          <a:xfrm flipH="1" rot="10800000">
            <a:off x="2748000" y="4669350"/>
            <a:ext cx="6396000" cy="4500"/>
          </a:xfrm>
          <a:prstGeom prst="straightConnector1">
            <a:avLst/>
          </a:prstGeom>
          <a:noFill/>
          <a:ln cap="flat" cmpd="sng" w="19050">
            <a:solidFill>
              <a:srgbClr val="822433"/>
            </a:solidFill>
            <a:prstDash val="solid"/>
            <a:round/>
            <a:headEnd len="med" w="med" type="none"/>
            <a:tailEnd len="med" w="med" type="none"/>
          </a:ln>
        </p:spPr>
      </p:cxnSp>
      <p:cxnSp>
        <p:nvCxnSpPr>
          <p:cNvPr id="110" name="Google Shape;110;p17"/>
          <p:cNvCxnSpPr/>
          <p:nvPr/>
        </p:nvCxnSpPr>
        <p:spPr>
          <a:xfrm flipH="1" rot="10800000">
            <a:off x="223375" y="245800"/>
            <a:ext cx="1692300" cy="737100"/>
          </a:xfrm>
          <a:prstGeom prst="bentConnector3">
            <a:avLst>
              <a:gd fmla="val 0" name="adj1"/>
            </a:avLst>
          </a:prstGeom>
          <a:noFill/>
          <a:ln cap="flat" cmpd="sng" w="38100">
            <a:solidFill>
              <a:srgbClr val="E9F1F8"/>
            </a:solidFill>
            <a:prstDash val="solid"/>
            <a:round/>
            <a:headEnd len="med" w="med" type="none"/>
            <a:tailEnd len="med" w="med" type="none"/>
          </a:ln>
        </p:spPr>
      </p:cxnSp>
      <p:cxnSp>
        <p:nvCxnSpPr>
          <p:cNvPr id="111" name="Google Shape;111;p17"/>
          <p:cNvCxnSpPr/>
          <p:nvPr/>
        </p:nvCxnSpPr>
        <p:spPr>
          <a:xfrm flipH="1" rot="10800000">
            <a:off x="7211450" y="414950"/>
            <a:ext cx="1692300" cy="737100"/>
          </a:xfrm>
          <a:prstGeom prst="bentConnector3">
            <a:avLst>
              <a:gd fmla="val 99897" name="adj1"/>
            </a:avLst>
          </a:prstGeom>
          <a:noFill/>
          <a:ln cap="flat" cmpd="sng" w="38100">
            <a:solidFill>
              <a:srgbClr val="E9F1F8"/>
            </a:solidFill>
            <a:prstDash val="solid"/>
            <a:round/>
            <a:headEnd len="med" w="med" type="none"/>
            <a:tailEnd len="med" w="med" type="none"/>
          </a:ln>
        </p:spPr>
      </p:cxnSp>
      <p:sp>
        <p:nvSpPr>
          <p:cNvPr id="112" name="Google Shape;112;p17"/>
          <p:cNvSpPr txBox="1"/>
          <p:nvPr>
            <p:ph idx="1" type="body"/>
          </p:nvPr>
        </p:nvSpPr>
        <p:spPr>
          <a:xfrm>
            <a:off x="6034475" y="1460100"/>
            <a:ext cx="2713500" cy="25305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it">
                <a:solidFill>
                  <a:schemeClr val="dk1"/>
                </a:solidFill>
                <a:latin typeface="Lato"/>
                <a:ea typeface="Lato"/>
                <a:cs typeface="Lato"/>
                <a:sym typeface="Lato"/>
              </a:rPr>
              <a:t>He watches it until he finishes the last season.</a:t>
            </a:r>
            <a:endParaRPr>
              <a:solidFill>
                <a:schemeClr val="dk1"/>
              </a:solidFill>
              <a:latin typeface="Lato"/>
              <a:ea typeface="Lato"/>
              <a:cs typeface="Lato"/>
              <a:sym typeface="Lato"/>
            </a:endParaRPr>
          </a:p>
        </p:txBody>
      </p:sp>
      <p:pic>
        <p:nvPicPr>
          <p:cNvPr id="113" name="Google Shape;113;p17" title="homer-watching-tv-is-always-such-a-vibe-v0-5nngbk7wvtld1.jpg"/>
          <p:cNvPicPr preferRelativeResize="0"/>
          <p:nvPr/>
        </p:nvPicPr>
        <p:blipFill>
          <a:blip r:embed="rId4">
            <a:alphaModFix/>
          </a:blip>
          <a:stretch>
            <a:fillRect/>
          </a:stretch>
        </p:blipFill>
        <p:spPr>
          <a:xfrm>
            <a:off x="807000" y="1034513"/>
            <a:ext cx="4508867" cy="3381650"/>
          </a:xfrm>
          <a:prstGeom prst="rect">
            <a:avLst/>
          </a:prstGeom>
          <a:noFill/>
          <a:ln>
            <a:noFill/>
          </a:ln>
        </p:spPr>
      </p:pic>
      <p:sp>
        <p:nvSpPr>
          <p:cNvPr id="114" name="Google Shape;114;p17"/>
          <p:cNvSpPr txBox="1"/>
          <p:nvPr>
            <p:ph idx="12" type="sldNum"/>
          </p:nvPr>
        </p:nvSpPr>
        <p:spPr>
          <a:xfrm>
            <a:off x="8497508" y="-8"/>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it"/>
              <a:t>‹#›</a:t>
            </a:fld>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6" name="Shape 736"/>
        <p:cNvGrpSpPr/>
        <p:nvPr/>
      </p:nvGrpSpPr>
      <p:grpSpPr>
        <a:xfrm>
          <a:off x="0" y="0"/>
          <a:ext cx="0" cy="0"/>
          <a:chOff x="0" y="0"/>
          <a:chExt cx="0" cy="0"/>
        </a:xfrm>
      </p:grpSpPr>
      <p:sp>
        <p:nvSpPr>
          <p:cNvPr id="737" name="Google Shape;737;p62"/>
          <p:cNvSpPr/>
          <p:nvPr/>
        </p:nvSpPr>
        <p:spPr>
          <a:xfrm>
            <a:off x="0" y="4199700"/>
            <a:ext cx="938100" cy="943800"/>
          </a:xfrm>
          <a:prstGeom prst="rtTriangle">
            <a:avLst/>
          </a:prstGeom>
          <a:solidFill>
            <a:srgbClr val="E7EDF3"/>
          </a:solidFill>
          <a:ln cap="flat" cmpd="sng" w="9525">
            <a:solidFill>
              <a:srgbClr val="E7EDF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8" name="Google Shape;738;p62"/>
          <p:cNvSpPr txBox="1"/>
          <p:nvPr>
            <p:ph type="title"/>
          </p:nvPr>
        </p:nvSpPr>
        <p:spPr>
          <a:xfrm>
            <a:off x="311700" y="328025"/>
            <a:ext cx="80373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990"/>
              <a:buNone/>
            </a:pPr>
            <a:r>
              <a:rPr lang="it" sz="3611">
                <a:solidFill>
                  <a:srgbClr val="434343"/>
                </a:solidFill>
                <a:latin typeface="Nunito"/>
                <a:ea typeface="Nunito"/>
                <a:cs typeface="Nunito"/>
                <a:sym typeface="Nunito"/>
              </a:rPr>
              <a:t>Models - LightGCN</a:t>
            </a:r>
            <a:endParaRPr sz="3611">
              <a:solidFill>
                <a:srgbClr val="434343"/>
              </a:solidFill>
              <a:latin typeface="Nunito"/>
              <a:ea typeface="Nunito"/>
              <a:cs typeface="Nunito"/>
              <a:sym typeface="Nunito"/>
            </a:endParaRPr>
          </a:p>
        </p:txBody>
      </p:sp>
      <p:pic>
        <p:nvPicPr>
          <p:cNvPr id="739" name="Google Shape;739;p62"/>
          <p:cNvPicPr preferRelativeResize="0"/>
          <p:nvPr/>
        </p:nvPicPr>
        <p:blipFill rotWithShape="1">
          <a:blip r:embed="rId3">
            <a:alphaModFix/>
          </a:blip>
          <a:srcRect b="0" l="0" r="63913" t="0"/>
          <a:stretch/>
        </p:blipFill>
        <p:spPr>
          <a:xfrm>
            <a:off x="-150800" y="4499450"/>
            <a:ext cx="675748" cy="778099"/>
          </a:xfrm>
          <a:prstGeom prst="rect">
            <a:avLst/>
          </a:prstGeom>
          <a:noFill/>
          <a:ln>
            <a:noFill/>
          </a:ln>
        </p:spPr>
      </p:pic>
      <p:cxnSp>
        <p:nvCxnSpPr>
          <p:cNvPr id="740" name="Google Shape;740;p62"/>
          <p:cNvCxnSpPr/>
          <p:nvPr/>
        </p:nvCxnSpPr>
        <p:spPr>
          <a:xfrm flipH="1" rot="10800000">
            <a:off x="2748000" y="4669350"/>
            <a:ext cx="6396000" cy="4500"/>
          </a:xfrm>
          <a:prstGeom prst="straightConnector1">
            <a:avLst/>
          </a:prstGeom>
          <a:noFill/>
          <a:ln cap="flat" cmpd="sng" w="19050">
            <a:solidFill>
              <a:srgbClr val="822433"/>
            </a:solidFill>
            <a:prstDash val="solid"/>
            <a:round/>
            <a:headEnd len="sm" w="sm" type="none"/>
            <a:tailEnd len="sm" w="sm" type="none"/>
          </a:ln>
        </p:spPr>
      </p:cxnSp>
      <p:cxnSp>
        <p:nvCxnSpPr>
          <p:cNvPr id="741" name="Google Shape;741;p62"/>
          <p:cNvCxnSpPr/>
          <p:nvPr/>
        </p:nvCxnSpPr>
        <p:spPr>
          <a:xfrm flipH="1" rot="10800000">
            <a:off x="223375" y="245800"/>
            <a:ext cx="1692300" cy="737100"/>
          </a:xfrm>
          <a:prstGeom prst="bentConnector3">
            <a:avLst>
              <a:gd fmla="val 0" name="adj1"/>
            </a:avLst>
          </a:prstGeom>
          <a:noFill/>
          <a:ln cap="flat" cmpd="sng" w="38100">
            <a:solidFill>
              <a:srgbClr val="E9F1F8"/>
            </a:solidFill>
            <a:prstDash val="solid"/>
            <a:round/>
            <a:headEnd len="sm" w="sm" type="none"/>
            <a:tailEnd len="sm" w="sm" type="none"/>
          </a:ln>
        </p:spPr>
      </p:cxnSp>
      <p:cxnSp>
        <p:nvCxnSpPr>
          <p:cNvPr id="742" name="Google Shape;742;p62"/>
          <p:cNvCxnSpPr/>
          <p:nvPr/>
        </p:nvCxnSpPr>
        <p:spPr>
          <a:xfrm flipH="1" rot="10800000">
            <a:off x="7211450" y="414950"/>
            <a:ext cx="1692300" cy="737100"/>
          </a:xfrm>
          <a:prstGeom prst="bentConnector3">
            <a:avLst>
              <a:gd fmla="val 99897" name="adj1"/>
            </a:avLst>
          </a:prstGeom>
          <a:noFill/>
          <a:ln cap="flat" cmpd="sng" w="38100">
            <a:solidFill>
              <a:srgbClr val="E9F1F8"/>
            </a:solidFill>
            <a:prstDash val="solid"/>
            <a:round/>
            <a:headEnd len="sm" w="sm" type="none"/>
            <a:tailEnd len="sm" w="sm" type="none"/>
          </a:ln>
        </p:spPr>
      </p:cxnSp>
      <p:pic>
        <p:nvPicPr>
          <p:cNvPr id="743" name="Google Shape;743;p62"/>
          <p:cNvPicPr preferRelativeResize="0"/>
          <p:nvPr/>
        </p:nvPicPr>
        <p:blipFill rotWithShape="1">
          <a:blip r:embed="rId4">
            <a:alphaModFix/>
          </a:blip>
          <a:srcRect b="0" l="0" r="0" t="0"/>
          <a:stretch/>
        </p:blipFill>
        <p:spPr>
          <a:xfrm>
            <a:off x="2200054" y="1279917"/>
            <a:ext cx="4260591" cy="3075390"/>
          </a:xfrm>
          <a:prstGeom prst="rect">
            <a:avLst/>
          </a:prstGeom>
          <a:noFill/>
          <a:ln>
            <a:noFill/>
          </a:ln>
        </p:spPr>
      </p:pic>
      <p:sp>
        <p:nvSpPr>
          <p:cNvPr id="744" name="Google Shape;744;p62"/>
          <p:cNvSpPr txBox="1"/>
          <p:nvPr/>
        </p:nvSpPr>
        <p:spPr>
          <a:xfrm>
            <a:off x="938100" y="4703850"/>
            <a:ext cx="8079600" cy="369300"/>
          </a:xfrm>
          <a:prstGeom prst="rect">
            <a:avLst/>
          </a:prstGeom>
          <a:noFill/>
          <a:ln>
            <a:noFill/>
          </a:ln>
        </p:spPr>
        <p:txBody>
          <a:bodyPr anchorCtr="0" anchor="t" bIns="91425" lIns="91425" spcFirstLastPara="1" rIns="91425" wrap="square" tIns="91425">
            <a:spAutoFit/>
          </a:bodyPr>
          <a:lstStyle/>
          <a:p>
            <a:pPr indent="0" lvl="0" marL="0" marR="0" rtl="0" algn="r">
              <a:lnSpc>
                <a:spcPct val="100000"/>
              </a:lnSpc>
              <a:spcBef>
                <a:spcPts val="0"/>
              </a:spcBef>
              <a:spcAft>
                <a:spcPts val="0"/>
              </a:spcAft>
              <a:buClr>
                <a:schemeClr val="dk1"/>
              </a:buClr>
              <a:buSzPts val="1100"/>
              <a:buFont typeface="Arial"/>
              <a:buNone/>
            </a:pPr>
            <a:r>
              <a:rPr b="0" i="0" lang="it" sz="1200" u="none" cap="none" strike="noStrike">
                <a:solidFill>
                  <a:schemeClr val="dk2"/>
                </a:solidFill>
                <a:latin typeface="Lato"/>
                <a:ea typeface="Lato"/>
                <a:cs typeface="Lato"/>
                <a:sym typeface="Lato"/>
              </a:rPr>
              <a:t>Eco-Aware Graph Neural Networks for Sustainable Recommendations</a:t>
            </a:r>
            <a:endParaRPr b="0" i="0" sz="1400" u="none" cap="none" strike="noStrike">
              <a:solidFill>
                <a:schemeClr val="dk2"/>
              </a:solidFill>
              <a:latin typeface="Lato"/>
              <a:ea typeface="Lato"/>
              <a:cs typeface="Lato"/>
              <a:sym typeface="Lato"/>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8" name="Shape 748"/>
        <p:cNvGrpSpPr/>
        <p:nvPr/>
      </p:nvGrpSpPr>
      <p:grpSpPr>
        <a:xfrm>
          <a:off x="0" y="0"/>
          <a:ext cx="0" cy="0"/>
          <a:chOff x="0" y="0"/>
          <a:chExt cx="0" cy="0"/>
        </a:xfrm>
      </p:grpSpPr>
      <p:sp>
        <p:nvSpPr>
          <p:cNvPr id="749" name="Google Shape;749;p63"/>
          <p:cNvSpPr/>
          <p:nvPr/>
        </p:nvSpPr>
        <p:spPr>
          <a:xfrm>
            <a:off x="0" y="4199700"/>
            <a:ext cx="938100" cy="943800"/>
          </a:xfrm>
          <a:prstGeom prst="rtTriangle">
            <a:avLst/>
          </a:prstGeom>
          <a:solidFill>
            <a:srgbClr val="E7EDF3"/>
          </a:solidFill>
          <a:ln cap="flat" cmpd="sng" w="9525">
            <a:solidFill>
              <a:srgbClr val="E7EDF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0" name="Google Shape;750;p63"/>
          <p:cNvSpPr txBox="1"/>
          <p:nvPr>
            <p:ph type="title"/>
          </p:nvPr>
        </p:nvSpPr>
        <p:spPr>
          <a:xfrm>
            <a:off x="311700" y="328025"/>
            <a:ext cx="80373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990"/>
              <a:buNone/>
            </a:pPr>
            <a:r>
              <a:rPr lang="it" sz="3611">
                <a:solidFill>
                  <a:srgbClr val="434343"/>
                </a:solidFill>
                <a:latin typeface="Nunito"/>
                <a:ea typeface="Nunito"/>
                <a:cs typeface="Nunito"/>
                <a:sym typeface="Nunito"/>
              </a:rPr>
              <a:t>Models - SimGCL </a:t>
            </a:r>
            <a:endParaRPr sz="3611">
              <a:solidFill>
                <a:srgbClr val="434343"/>
              </a:solidFill>
              <a:latin typeface="Nunito"/>
              <a:ea typeface="Nunito"/>
              <a:cs typeface="Nunito"/>
              <a:sym typeface="Nunito"/>
            </a:endParaRPr>
          </a:p>
        </p:txBody>
      </p:sp>
      <p:pic>
        <p:nvPicPr>
          <p:cNvPr id="751" name="Google Shape;751;p63"/>
          <p:cNvPicPr preferRelativeResize="0"/>
          <p:nvPr/>
        </p:nvPicPr>
        <p:blipFill rotWithShape="1">
          <a:blip r:embed="rId3">
            <a:alphaModFix/>
          </a:blip>
          <a:srcRect b="0" l="0" r="63913" t="0"/>
          <a:stretch/>
        </p:blipFill>
        <p:spPr>
          <a:xfrm>
            <a:off x="-150800" y="4499450"/>
            <a:ext cx="675748" cy="778099"/>
          </a:xfrm>
          <a:prstGeom prst="rect">
            <a:avLst/>
          </a:prstGeom>
          <a:noFill/>
          <a:ln>
            <a:noFill/>
          </a:ln>
        </p:spPr>
      </p:pic>
      <p:cxnSp>
        <p:nvCxnSpPr>
          <p:cNvPr id="752" name="Google Shape;752;p63"/>
          <p:cNvCxnSpPr/>
          <p:nvPr/>
        </p:nvCxnSpPr>
        <p:spPr>
          <a:xfrm flipH="1" rot="10800000">
            <a:off x="2748000" y="4669350"/>
            <a:ext cx="6396000" cy="4500"/>
          </a:xfrm>
          <a:prstGeom prst="straightConnector1">
            <a:avLst/>
          </a:prstGeom>
          <a:noFill/>
          <a:ln cap="flat" cmpd="sng" w="19050">
            <a:solidFill>
              <a:srgbClr val="822433"/>
            </a:solidFill>
            <a:prstDash val="solid"/>
            <a:round/>
            <a:headEnd len="sm" w="sm" type="none"/>
            <a:tailEnd len="sm" w="sm" type="none"/>
          </a:ln>
        </p:spPr>
      </p:cxnSp>
      <p:cxnSp>
        <p:nvCxnSpPr>
          <p:cNvPr id="753" name="Google Shape;753;p63"/>
          <p:cNvCxnSpPr/>
          <p:nvPr/>
        </p:nvCxnSpPr>
        <p:spPr>
          <a:xfrm flipH="1" rot="10800000">
            <a:off x="223375" y="245800"/>
            <a:ext cx="1692300" cy="737100"/>
          </a:xfrm>
          <a:prstGeom prst="bentConnector3">
            <a:avLst>
              <a:gd fmla="val 0" name="adj1"/>
            </a:avLst>
          </a:prstGeom>
          <a:noFill/>
          <a:ln cap="flat" cmpd="sng" w="38100">
            <a:solidFill>
              <a:srgbClr val="E9F1F8"/>
            </a:solidFill>
            <a:prstDash val="solid"/>
            <a:round/>
            <a:headEnd len="sm" w="sm" type="none"/>
            <a:tailEnd len="sm" w="sm" type="none"/>
          </a:ln>
        </p:spPr>
      </p:cxnSp>
      <p:cxnSp>
        <p:nvCxnSpPr>
          <p:cNvPr id="754" name="Google Shape;754;p63"/>
          <p:cNvCxnSpPr/>
          <p:nvPr/>
        </p:nvCxnSpPr>
        <p:spPr>
          <a:xfrm flipH="1" rot="10800000">
            <a:off x="7211450" y="414950"/>
            <a:ext cx="1692300" cy="737100"/>
          </a:xfrm>
          <a:prstGeom prst="bentConnector3">
            <a:avLst>
              <a:gd fmla="val 99897" name="adj1"/>
            </a:avLst>
          </a:prstGeom>
          <a:noFill/>
          <a:ln cap="flat" cmpd="sng" w="38100">
            <a:solidFill>
              <a:srgbClr val="E9F1F8"/>
            </a:solidFill>
            <a:prstDash val="solid"/>
            <a:round/>
            <a:headEnd len="sm" w="sm" type="none"/>
            <a:tailEnd len="sm" w="sm" type="none"/>
          </a:ln>
        </p:spPr>
      </p:cxnSp>
      <p:pic>
        <p:nvPicPr>
          <p:cNvPr id="755" name="Google Shape;755;p63"/>
          <p:cNvPicPr preferRelativeResize="0"/>
          <p:nvPr/>
        </p:nvPicPr>
        <p:blipFill rotWithShape="1">
          <a:blip r:embed="rId4">
            <a:alphaModFix/>
          </a:blip>
          <a:srcRect b="0" l="0" r="0" t="0"/>
          <a:stretch/>
        </p:blipFill>
        <p:spPr>
          <a:xfrm>
            <a:off x="1528274" y="1439952"/>
            <a:ext cx="5683176" cy="2854522"/>
          </a:xfrm>
          <a:prstGeom prst="rect">
            <a:avLst/>
          </a:prstGeom>
          <a:noFill/>
          <a:ln>
            <a:noFill/>
          </a:ln>
        </p:spPr>
      </p:pic>
      <p:sp>
        <p:nvSpPr>
          <p:cNvPr id="756" name="Google Shape;756;p63"/>
          <p:cNvSpPr txBox="1"/>
          <p:nvPr/>
        </p:nvSpPr>
        <p:spPr>
          <a:xfrm>
            <a:off x="938100" y="4703850"/>
            <a:ext cx="8079600" cy="369300"/>
          </a:xfrm>
          <a:prstGeom prst="rect">
            <a:avLst/>
          </a:prstGeom>
          <a:noFill/>
          <a:ln>
            <a:noFill/>
          </a:ln>
        </p:spPr>
        <p:txBody>
          <a:bodyPr anchorCtr="0" anchor="t" bIns="91425" lIns="91425" spcFirstLastPara="1" rIns="91425" wrap="square" tIns="91425">
            <a:spAutoFit/>
          </a:bodyPr>
          <a:lstStyle/>
          <a:p>
            <a:pPr indent="0" lvl="0" marL="0" marR="0" rtl="0" algn="r">
              <a:lnSpc>
                <a:spcPct val="100000"/>
              </a:lnSpc>
              <a:spcBef>
                <a:spcPts val="0"/>
              </a:spcBef>
              <a:spcAft>
                <a:spcPts val="0"/>
              </a:spcAft>
              <a:buClr>
                <a:schemeClr val="dk1"/>
              </a:buClr>
              <a:buSzPts val="1100"/>
              <a:buFont typeface="Arial"/>
              <a:buNone/>
            </a:pPr>
            <a:r>
              <a:rPr b="0" i="0" lang="it" sz="1200" u="none" cap="none" strike="noStrike">
                <a:solidFill>
                  <a:schemeClr val="dk2"/>
                </a:solidFill>
                <a:latin typeface="Lato"/>
                <a:ea typeface="Lato"/>
                <a:cs typeface="Lato"/>
                <a:sym typeface="Lato"/>
              </a:rPr>
              <a:t>Eco-Aware Graph Neural Networks for Sustainable Recommendations</a:t>
            </a:r>
            <a:endParaRPr b="0" i="0" sz="1400" u="none" cap="none" strike="noStrike">
              <a:solidFill>
                <a:schemeClr val="dk2"/>
              </a:solidFill>
              <a:latin typeface="Lato"/>
              <a:ea typeface="Lato"/>
              <a:cs typeface="Lato"/>
              <a:sym typeface="Lato"/>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0" name="Shape 760"/>
        <p:cNvGrpSpPr/>
        <p:nvPr/>
      </p:nvGrpSpPr>
      <p:grpSpPr>
        <a:xfrm>
          <a:off x="0" y="0"/>
          <a:ext cx="0" cy="0"/>
          <a:chOff x="0" y="0"/>
          <a:chExt cx="0" cy="0"/>
        </a:xfrm>
      </p:grpSpPr>
      <p:sp>
        <p:nvSpPr>
          <p:cNvPr id="761" name="Google Shape;761;p64"/>
          <p:cNvSpPr/>
          <p:nvPr/>
        </p:nvSpPr>
        <p:spPr>
          <a:xfrm>
            <a:off x="0" y="4199700"/>
            <a:ext cx="938100" cy="943800"/>
          </a:xfrm>
          <a:prstGeom prst="rtTriangle">
            <a:avLst/>
          </a:prstGeom>
          <a:solidFill>
            <a:srgbClr val="E7EDF3"/>
          </a:solidFill>
          <a:ln cap="flat" cmpd="sng" w="9525">
            <a:solidFill>
              <a:srgbClr val="E7EDF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2" name="Google Shape;762;p64"/>
          <p:cNvSpPr txBox="1"/>
          <p:nvPr>
            <p:ph type="title"/>
          </p:nvPr>
        </p:nvSpPr>
        <p:spPr>
          <a:xfrm>
            <a:off x="311700" y="328025"/>
            <a:ext cx="80373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990"/>
              <a:buNone/>
            </a:pPr>
            <a:r>
              <a:rPr lang="it" sz="3611">
                <a:solidFill>
                  <a:srgbClr val="434343"/>
                </a:solidFill>
                <a:latin typeface="Nunito"/>
                <a:ea typeface="Nunito"/>
                <a:cs typeface="Nunito"/>
                <a:sym typeface="Nunito"/>
              </a:rPr>
              <a:t>Models- LightGCL</a:t>
            </a:r>
            <a:endParaRPr sz="3611">
              <a:solidFill>
                <a:srgbClr val="434343"/>
              </a:solidFill>
              <a:latin typeface="Nunito"/>
              <a:ea typeface="Nunito"/>
              <a:cs typeface="Nunito"/>
              <a:sym typeface="Nunito"/>
            </a:endParaRPr>
          </a:p>
        </p:txBody>
      </p:sp>
      <p:pic>
        <p:nvPicPr>
          <p:cNvPr id="763" name="Google Shape;763;p64"/>
          <p:cNvPicPr preferRelativeResize="0"/>
          <p:nvPr/>
        </p:nvPicPr>
        <p:blipFill rotWithShape="1">
          <a:blip r:embed="rId3">
            <a:alphaModFix/>
          </a:blip>
          <a:srcRect b="0" l="0" r="63913" t="0"/>
          <a:stretch/>
        </p:blipFill>
        <p:spPr>
          <a:xfrm>
            <a:off x="-150800" y="4499450"/>
            <a:ext cx="675748" cy="778099"/>
          </a:xfrm>
          <a:prstGeom prst="rect">
            <a:avLst/>
          </a:prstGeom>
          <a:noFill/>
          <a:ln>
            <a:noFill/>
          </a:ln>
        </p:spPr>
      </p:pic>
      <p:cxnSp>
        <p:nvCxnSpPr>
          <p:cNvPr id="764" name="Google Shape;764;p64"/>
          <p:cNvCxnSpPr/>
          <p:nvPr/>
        </p:nvCxnSpPr>
        <p:spPr>
          <a:xfrm flipH="1" rot="10800000">
            <a:off x="2748000" y="4669350"/>
            <a:ext cx="6396000" cy="4500"/>
          </a:xfrm>
          <a:prstGeom prst="straightConnector1">
            <a:avLst/>
          </a:prstGeom>
          <a:noFill/>
          <a:ln cap="flat" cmpd="sng" w="19050">
            <a:solidFill>
              <a:srgbClr val="822433"/>
            </a:solidFill>
            <a:prstDash val="solid"/>
            <a:round/>
            <a:headEnd len="sm" w="sm" type="none"/>
            <a:tailEnd len="sm" w="sm" type="none"/>
          </a:ln>
        </p:spPr>
      </p:cxnSp>
      <p:cxnSp>
        <p:nvCxnSpPr>
          <p:cNvPr id="765" name="Google Shape;765;p64"/>
          <p:cNvCxnSpPr/>
          <p:nvPr/>
        </p:nvCxnSpPr>
        <p:spPr>
          <a:xfrm flipH="1" rot="10800000">
            <a:off x="223375" y="245800"/>
            <a:ext cx="1692300" cy="737100"/>
          </a:xfrm>
          <a:prstGeom prst="bentConnector3">
            <a:avLst>
              <a:gd fmla="val 0" name="adj1"/>
            </a:avLst>
          </a:prstGeom>
          <a:noFill/>
          <a:ln cap="flat" cmpd="sng" w="38100">
            <a:solidFill>
              <a:srgbClr val="E9F1F8"/>
            </a:solidFill>
            <a:prstDash val="solid"/>
            <a:round/>
            <a:headEnd len="sm" w="sm" type="none"/>
            <a:tailEnd len="sm" w="sm" type="none"/>
          </a:ln>
        </p:spPr>
      </p:cxnSp>
      <p:cxnSp>
        <p:nvCxnSpPr>
          <p:cNvPr id="766" name="Google Shape;766;p64"/>
          <p:cNvCxnSpPr/>
          <p:nvPr/>
        </p:nvCxnSpPr>
        <p:spPr>
          <a:xfrm flipH="1" rot="10800000">
            <a:off x="7211450" y="414950"/>
            <a:ext cx="1692300" cy="737100"/>
          </a:xfrm>
          <a:prstGeom prst="bentConnector3">
            <a:avLst>
              <a:gd fmla="val 99897" name="adj1"/>
            </a:avLst>
          </a:prstGeom>
          <a:noFill/>
          <a:ln cap="flat" cmpd="sng" w="38100">
            <a:solidFill>
              <a:srgbClr val="E9F1F8"/>
            </a:solidFill>
            <a:prstDash val="solid"/>
            <a:round/>
            <a:headEnd len="sm" w="sm" type="none"/>
            <a:tailEnd len="sm" w="sm" type="none"/>
          </a:ln>
        </p:spPr>
      </p:cxnSp>
      <p:pic>
        <p:nvPicPr>
          <p:cNvPr id="767" name="Google Shape;767;p64"/>
          <p:cNvPicPr preferRelativeResize="0"/>
          <p:nvPr/>
        </p:nvPicPr>
        <p:blipFill rotWithShape="1">
          <a:blip r:embed="rId4">
            <a:alphaModFix/>
          </a:blip>
          <a:srcRect b="0" l="0" r="0" t="0"/>
          <a:stretch/>
        </p:blipFill>
        <p:spPr>
          <a:xfrm>
            <a:off x="1180896" y="1340347"/>
            <a:ext cx="6298908" cy="3134575"/>
          </a:xfrm>
          <a:prstGeom prst="rect">
            <a:avLst/>
          </a:prstGeom>
          <a:noFill/>
          <a:ln>
            <a:noFill/>
          </a:ln>
        </p:spPr>
      </p:pic>
      <p:sp>
        <p:nvSpPr>
          <p:cNvPr id="768" name="Google Shape;768;p64"/>
          <p:cNvSpPr txBox="1"/>
          <p:nvPr/>
        </p:nvSpPr>
        <p:spPr>
          <a:xfrm>
            <a:off x="938100" y="4703850"/>
            <a:ext cx="8079600" cy="369300"/>
          </a:xfrm>
          <a:prstGeom prst="rect">
            <a:avLst/>
          </a:prstGeom>
          <a:noFill/>
          <a:ln>
            <a:noFill/>
          </a:ln>
        </p:spPr>
        <p:txBody>
          <a:bodyPr anchorCtr="0" anchor="t" bIns="91425" lIns="91425" spcFirstLastPara="1" rIns="91425" wrap="square" tIns="91425">
            <a:spAutoFit/>
          </a:bodyPr>
          <a:lstStyle/>
          <a:p>
            <a:pPr indent="0" lvl="0" marL="0" marR="0" rtl="0" algn="r">
              <a:lnSpc>
                <a:spcPct val="100000"/>
              </a:lnSpc>
              <a:spcBef>
                <a:spcPts val="0"/>
              </a:spcBef>
              <a:spcAft>
                <a:spcPts val="0"/>
              </a:spcAft>
              <a:buClr>
                <a:schemeClr val="dk1"/>
              </a:buClr>
              <a:buSzPts val="1100"/>
              <a:buFont typeface="Arial"/>
              <a:buNone/>
            </a:pPr>
            <a:r>
              <a:rPr b="0" i="0" lang="it" sz="1200" u="none" cap="none" strike="noStrike">
                <a:solidFill>
                  <a:schemeClr val="dk2"/>
                </a:solidFill>
                <a:latin typeface="Lato"/>
                <a:ea typeface="Lato"/>
                <a:cs typeface="Lato"/>
                <a:sym typeface="Lato"/>
              </a:rPr>
              <a:t>Eco-Aware Graph Neural Networks for Sustainable Recommendations</a:t>
            </a:r>
            <a:endParaRPr b="0" i="0" sz="1400" u="none" cap="none" strike="noStrike">
              <a:solidFill>
                <a:schemeClr val="dk2"/>
              </a:solidFill>
              <a:latin typeface="Lato"/>
              <a:ea typeface="Lato"/>
              <a:cs typeface="Lato"/>
              <a:sym typeface="Lato"/>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2" name="Shape 772"/>
        <p:cNvGrpSpPr/>
        <p:nvPr/>
      </p:nvGrpSpPr>
      <p:grpSpPr>
        <a:xfrm>
          <a:off x="0" y="0"/>
          <a:ext cx="0" cy="0"/>
          <a:chOff x="0" y="0"/>
          <a:chExt cx="0" cy="0"/>
        </a:xfrm>
      </p:grpSpPr>
      <p:sp>
        <p:nvSpPr>
          <p:cNvPr id="773" name="Google Shape;773;p65"/>
          <p:cNvSpPr/>
          <p:nvPr/>
        </p:nvSpPr>
        <p:spPr>
          <a:xfrm>
            <a:off x="0" y="4199700"/>
            <a:ext cx="938100" cy="943800"/>
          </a:xfrm>
          <a:prstGeom prst="rtTriangle">
            <a:avLst/>
          </a:prstGeom>
          <a:solidFill>
            <a:srgbClr val="E7EDF3"/>
          </a:solidFill>
          <a:ln cap="flat" cmpd="sng" w="9525">
            <a:solidFill>
              <a:srgbClr val="E7EDF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4" name="Google Shape;774;p65"/>
          <p:cNvSpPr txBox="1"/>
          <p:nvPr>
            <p:ph type="title"/>
          </p:nvPr>
        </p:nvSpPr>
        <p:spPr>
          <a:xfrm>
            <a:off x="311700" y="328025"/>
            <a:ext cx="80373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990"/>
              <a:buNone/>
            </a:pPr>
            <a:r>
              <a:rPr lang="it" sz="3611">
                <a:solidFill>
                  <a:srgbClr val="434343"/>
                </a:solidFill>
                <a:latin typeface="Nunito"/>
                <a:ea typeface="Nunito"/>
                <a:cs typeface="Nunito"/>
                <a:sym typeface="Nunito"/>
              </a:rPr>
              <a:t>Experimental setup</a:t>
            </a:r>
            <a:endParaRPr sz="3611">
              <a:solidFill>
                <a:srgbClr val="434343"/>
              </a:solidFill>
              <a:latin typeface="Nunito"/>
              <a:ea typeface="Nunito"/>
              <a:cs typeface="Nunito"/>
              <a:sym typeface="Nunito"/>
            </a:endParaRPr>
          </a:p>
        </p:txBody>
      </p:sp>
      <p:pic>
        <p:nvPicPr>
          <p:cNvPr id="775" name="Google Shape;775;p65"/>
          <p:cNvPicPr preferRelativeResize="0"/>
          <p:nvPr/>
        </p:nvPicPr>
        <p:blipFill rotWithShape="1">
          <a:blip r:embed="rId3">
            <a:alphaModFix/>
          </a:blip>
          <a:srcRect b="0" l="0" r="63913" t="0"/>
          <a:stretch/>
        </p:blipFill>
        <p:spPr>
          <a:xfrm>
            <a:off x="-150800" y="4499450"/>
            <a:ext cx="675748" cy="778099"/>
          </a:xfrm>
          <a:prstGeom prst="rect">
            <a:avLst/>
          </a:prstGeom>
          <a:noFill/>
          <a:ln>
            <a:noFill/>
          </a:ln>
        </p:spPr>
      </p:pic>
      <p:cxnSp>
        <p:nvCxnSpPr>
          <p:cNvPr id="776" name="Google Shape;776;p65"/>
          <p:cNvCxnSpPr/>
          <p:nvPr/>
        </p:nvCxnSpPr>
        <p:spPr>
          <a:xfrm flipH="1" rot="10800000">
            <a:off x="2748000" y="4669350"/>
            <a:ext cx="6396000" cy="4500"/>
          </a:xfrm>
          <a:prstGeom prst="straightConnector1">
            <a:avLst/>
          </a:prstGeom>
          <a:noFill/>
          <a:ln cap="flat" cmpd="sng" w="19050">
            <a:solidFill>
              <a:srgbClr val="822433"/>
            </a:solidFill>
            <a:prstDash val="solid"/>
            <a:round/>
            <a:headEnd len="sm" w="sm" type="none"/>
            <a:tailEnd len="sm" w="sm" type="none"/>
          </a:ln>
        </p:spPr>
      </p:cxnSp>
      <p:cxnSp>
        <p:nvCxnSpPr>
          <p:cNvPr id="777" name="Google Shape;777;p65"/>
          <p:cNvCxnSpPr/>
          <p:nvPr/>
        </p:nvCxnSpPr>
        <p:spPr>
          <a:xfrm flipH="1" rot="10800000">
            <a:off x="223375" y="245800"/>
            <a:ext cx="1692300" cy="737100"/>
          </a:xfrm>
          <a:prstGeom prst="bentConnector3">
            <a:avLst>
              <a:gd fmla="val 0" name="adj1"/>
            </a:avLst>
          </a:prstGeom>
          <a:noFill/>
          <a:ln cap="flat" cmpd="sng" w="38100">
            <a:solidFill>
              <a:srgbClr val="E9F1F8"/>
            </a:solidFill>
            <a:prstDash val="solid"/>
            <a:round/>
            <a:headEnd len="sm" w="sm" type="none"/>
            <a:tailEnd len="sm" w="sm" type="none"/>
          </a:ln>
        </p:spPr>
      </p:cxnSp>
      <p:cxnSp>
        <p:nvCxnSpPr>
          <p:cNvPr id="778" name="Google Shape;778;p65"/>
          <p:cNvCxnSpPr/>
          <p:nvPr/>
        </p:nvCxnSpPr>
        <p:spPr>
          <a:xfrm flipH="1" rot="10800000">
            <a:off x="7211450" y="414950"/>
            <a:ext cx="1692300" cy="737100"/>
          </a:xfrm>
          <a:prstGeom prst="bentConnector3">
            <a:avLst>
              <a:gd fmla="val 99897" name="adj1"/>
            </a:avLst>
          </a:prstGeom>
          <a:noFill/>
          <a:ln cap="flat" cmpd="sng" w="38100">
            <a:solidFill>
              <a:srgbClr val="E9F1F8"/>
            </a:solidFill>
            <a:prstDash val="solid"/>
            <a:round/>
            <a:headEnd len="sm" w="sm" type="none"/>
            <a:tailEnd len="sm" w="sm" type="none"/>
          </a:ln>
        </p:spPr>
      </p:cxnSp>
      <p:pic>
        <p:nvPicPr>
          <p:cNvPr descr="Database with solid fill" id="779" name="Google Shape;779;p65"/>
          <p:cNvPicPr preferRelativeResize="0"/>
          <p:nvPr/>
        </p:nvPicPr>
        <p:blipFill rotWithShape="1">
          <a:blip r:embed="rId4">
            <a:alphaModFix/>
          </a:blip>
          <a:srcRect b="0" l="0" r="0" t="0"/>
          <a:stretch/>
        </p:blipFill>
        <p:spPr>
          <a:xfrm>
            <a:off x="524948" y="1359596"/>
            <a:ext cx="646301" cy="646301"/>
          </a:xfrm>
          <a:prstGeom prst="rect">
            <a:avLst/>
          </a:prstGeom>
          <a:noFill/>
          <a:ln>
            <a:noFill/>
          </a:ln>
        </p:spPr>
      </p:pic>
      <p:pic>
        <p:nvPicPr>
          <p:cNvPr descr="Network with solid fill" id="780" name="Google Shape;780;p65"/>
          <p:cNvPicPr preferRelativeResize="0"/>
          <p:nvPr/>
        </p:nvPicPr>
        <p:blipFill rotWithShape="1">
          <a:blip r:embed="rId5">
            <a:alphaModFix/>
          </a:blip>
          <a:srcRect b="0" l="0" r="0" t="0"/>
          <a:stretch/>
        </p:blipFill>
        <p:spPr>
          <a:xfrm>
            <a:off x="524948" y="2306727"/>
            <a:ext cx="654252" cy="654252"/>
          </a:xfrm>
          <a:prstGeom prst="rect">
            <a:avLst/>
          </a:prstGeom>
          <a:noFill/>
          <a:ln>
            <a:noFill/>
          </a:ln>
        </p:spPr>
      </p:pic>
      <p:pic>
        <p:nvPicPr>
          <p:cNvPr descr="Bar graph with upward trend with solid fill" id="781" name="Google Shape;781;p65"/>
          <p:cNvPicPr preferRelativeResize="0"/>
          <p:nvPr/>
        </p:nvPicPr>
        <p:blipFill rotWithShape="1">
          <a:blip r:embed="rId6">
            <a:alphaModFix/>
          </a:blip>
          <a:srcRect b="0" l="0" r="0" t="0"/>
          <a:stretch/>
        </p:blipFill>
        <p:spPr>
          <a:xfrm>
            <a:off x="524948" y="3329723"/>
            <a:ext cx="646301" cy="646301"/>
          </a:xfrm>
          <a:prstGeom prst="rect">
            <a:avLst/>
          </a:prstGeom>
          <a:noFill/>
          <a:ln>
            <a:noFill/>
          </a:ln>
        </p:spPr>
      </p:pic>
      <p:sp>
        <p:nvSpPr>
          <p:cNvPr id="782" name="Google Shape;782;p65"/>
          <p:cNvSpPr txBox="1"/>
          <p:nvPr/>
        </p:nvSpPr>
        <p:spPr>
          <a:xfrm>
            <a:off x="1171248" y="1482681"/>
            <a:ext cx="6326700" cy="492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chemeClr val="dk1"/>
              </a:buClr>
              <a:buSzPts val="1100"/>
              <a:buFont typeface="Arial"/>
              <a:buNone/>
            </a:pPr>
            <a:r>
              <a:rPr b="1" i="0" lang="it" sz="2000" u="none" cap="none" strike="noStrike">
                <a:solidFill>
                  <a:srgbClr val="000000"/>
                </a:solidFill>
                <a:latin typeface="Nunito"/>
                <a:ea typeface="Nunito"/>
                <a:cs typeface="Nunito"/>
                <a:sym typeface="Nunito"/>
              </a:rPr>
              <a:t>Datasets</a:t>
            </a:r>
            <a:r>
              <a:rPr b="0" i="0" lang="it" sz="2000" u="none" cap="none" strike="noStrike">
                <a:solidFill>
                  <a:srgbClr val="000000"/>
                </a:solidFill>
                <a:latin typeface="Nunito"/>
                <a:ea typeface="Nunito"/>
                <a:cs typeface="Nunito"/>
                <a:sym typeface="Nunito"/>
              </a:rPr>
              <a:t>: Amazon Beauty, MovieLens 1M, DianPing;</a:t>
            </a:r>
            <a:endParaRPr/>
          </a:p>
        </p:txBody>
      </p:sp>
      <p:sp>
        <p:nvSpPr>
          <p:cNvPr id="783" name="Google Shape;783;p65"/>
          <p:cNvSpPr txBox="1"/>
          <p:nvPr/>
        </p:nvSpPr>
        <p:spPr>
          <a:xfrm>
            <a:off x="1171248" y="2479843"/>
            <a:ext cx="5942700" cy="492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chemeClr val="dk1"/>
              </a:buClr>
              <a:buSzPts val="1100"/>
              <a:buFont typeface="Arial"/>
              <a:buNone/>
            </a:pPr>
            <a:r>
              <a:rPr b="1" i="0" lang="it" sz="2000" u="none" cap="none" strike="noStrike">
                <a:solidFill>
                  <a:srgbClr val="000000"/>
                </a:solidFill>
                <a:latin typeface="Nunito"/>
                <a:ea typeface="Nunito"/>
                <a:cs typeface="Nunito"/>
                <a:sym typeface="Nunito"/>
              </a:rPr>
              <a:t>Models</a:t>
            </a:r>
            <a:r>
              <a:rPr b="0" i="0" lang="it" sz="2000" u="none" cap="none" strike="noStrike">
                <a:solidFill>
                  <a:srgbClr val="000000"/>
                </a:solidFill>
                <a:latin typeface="Nunito"/>
                <a:ea typeface="Nunito"/>
                <a:cs typeface="Nunito"/>
                <a:sym typeface="Nunito"/>
              </a:rPr>
              <a:t>: LightGCN, NGCF, LightGCL, SimGCL;</a:t>
            </a:r>
            <a:endParaRPr/>
          </a:p>
        </p:txBody>
      </p:sp>
      <p:sp>
        <p:nvSpPr>
          <p:cNvPr id="784" name="Google Shape;784;p65"/>
          <p:cNvSpPr txBox="1"/>
          <p:nvPr/>
        </p:nvSpPr>
        <p:spPr>
          <a:xfrm>
            <a:off x="1179200" y="3493547"/>
            <a:ext cx="5779500" cy="492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chemeClr val="dk1"/>
              </a:buClr>
              <a:buSzPts val="1100"/>
              <a:buFont typeface="Arial"/>
              <a:buNone/>
            </a:pPr>
            <a:r>
              <a:rPr b="1" i="0" lang="it" sz="2000" u="none" cap="none" strike="noStrike">
                <a:solidFill>
                  <a:srgbClr val="000000"/>
                </a:solidFill>
                <a:latin typeface="Nunito"/>
                <a:ea typeface="Nunito"/>
                <a:cs typeface="Nunito"/>
                <a:sym typeface="Nunito"/>
              </a:rPr>
              <a:t>Metrics</a:t>
            </a:r>
            <a:r>
              <a:rPr b="0" i="0" lang="it" sz="2000" u="none" cap="none" strike="noStrike">
                <a:solidFill>
                  <a:srgbClr val="000000"/>
                </a:solidFill>
                <a:latin typeface="Nunito"/>
                <a:ea typeface="Nunito"/>
                <a:cs typeface="Nunito"/>
                <a:sym typeface="Nunito"/>
              </a:rPr>
              <a:t>: NDCG, Precision, Recall, Hit, CO2-Eq;</a:t>
            </a:r>
            <a:endParaRPr/>
          </a:p>
        </p:txBody>
      </p:sp>
      <p:sp>
        <p:nvSpPr>
          <p:cNvPr id="785" name="Google Shape;785;p65"/>
          <p:cNvSpPr txBox="1"/>
          <p:nvPr/>
        </p:nvSpPr>
        <p:spPr>
          <a:xfrm>
            <a:off x="938100" y="4703850"/>
            <a:ext cx="8079600" cy="369300"/>
          </a:xfrm>
          <a:prstGeom prst="rect">
            <a:avLst/>
          </a:prstGeom>
          <a:noFill/>
          <a:ln>
            <a:noFill/>
          </a:ln>
        </p:spPr>
        <p:txBody>
          <a:bodyPr anchorCtr="0" anchor="t" bIns="91425" lIns="91425" spcFirstLastPara="1" rIns="91425" wrap="square" tIns="91425">
            <a:spAutoFit/>
          </a:bodyPr>
          <a:lstStyle/>
          <a:p>
            <a:pPr indent="0" lvl="0" marL="0" marR="0" rtl="0" algn="r">
              <a:lnSpc>
                <a:spcPct val="100000"/>
              </a:lnSpc>
              <a:spcBef>
                <a:spcPts val="0"/>
              </a:spcBef>
              <a:spcAft>
                <a:spcPts val="0"/>
              </a:spcAft>
              <a:buClr>
                <a:schemeClr val="dk1"/>
              </a:buClr>
              <a:buSzPts val="1100"/>
              <a:buFont typeface="Arial"/>
              <a:buNone/>
            </a:pPr>
            <a:r>
              <a:rPr b="0" i="0" lang="it" sz="1200" u="none" cap="none" strike="noStrike">
                <a:solidFill>
                  <a:schemeClr val="dk2"/>
                </a:solidFill>
                <a:latin typeface="Lato"/>
                <a:ea typeface="Lato"/>
                <a:cs typeface="Lato"/>
                <a:sym typeface="Lato"/>
              </a:rPr>
              <a:t>Eco-Aware Graph Neural Networks for Sustainable Recommendations</a:t>
            </a:r>
            <a:endParaRPr b="0" i="0" sz="1400" u="none" cap="none" strike="noStrike">
              <a:solidFill>
                <a:schemeClr val="dk2"/>
              </a:solidFill>
              <a:latin typeface="Lato"/>
              <a:ea typeface="Lato"/>
              <a:cs typeface="Lato"/>
              <a:sym typeface="Lato"/>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9" name="Shape 789"/>
        <p:cNvGrpSpPr/>
        <p:nvPr/>
      </p:nvGrpSpPr>
      <p:grpSpPr>
        <a:xfrm>
          <a:off x="0" y="0"/>
          <a:ext cx="0" cy="0"/>
          <a:chOff x="0" y="0"/>
          <a:chExt cx="0" cy="0"/>
        </a:xfrm>
      </p:grpSpPr>
      <p:sp>
        <p:nvSpPr>
          <p:cNvPr id="790" name="Google Shape;790;p66"/>
          <p:cNvSpPr/>
          <p:nvPr/>
        </p:nvSpPr>
        <p:spPr>
          <a:xfrm>
            <a:off x="0" y="4199700"/>
            <a:ext cx="938100" cy="943800"/>
          </a:xfrm>
          <a:prstGeom prst="rtTriangle">
            <a:avLst/>
          </a:prstGeom>
          <a:solidFill>
            <a:srgbClr val="E7EDF3"/>
          </a:solidFill>
          <a:ln cap="flat" cmpd="sng" w="9525">
            <a:solidFill>
              <a:srgbClr val="E7EDF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1" name="Google Shape;791;p66"/>
          <p:cNvSpPr txBox="1"/>
          <p:nvPr>
            <p:ph type="title"/>
          </p:nvPr>
        </p:nvSpPr>
        <p:spPr>
          <a:xfrm>
            <a:off x="311700" y="328025"/>
            <a:ext cx="80373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990"/>
              <a:buNone/>
            </a:pPr>
            <a:r>
              <a:rPr lang="it" sz="3611">
                <a:solidFill>
                  <a:srgbClr val="434343"/>
                </a:solidFill>
                <a:latin typeface="Nunito"/>
                <a:ea typeface="Nunito"/>
                <a:cs typeface="Nunito"/>
                <a:sym typeface="Nunito"/>
              </a:rPr>
              <a:t>Results: Emissions vs Rec. Quality</a:t>
            </a:r>
            <a:endParaRPr sz="3611">
              <a:solidFill>
                <a:srgbClr val="434343"/>
              </a:solidFill>
              <a:latin typeface="Nunito"/>
              <a:ea typeface="Nunito"/>
              <a:cs typeface="Nunito"/>
              <a:sym typeface="Nunito"/>
            </a:endParaRPr>
          </a:p>
        </p:txBody>
      </p:sp>
      <p:pic>
        <p:nvPicPr>
          <p:cNvPr id="792" name="Google Shape;792;p66"/>
          <p:cNvPicPr preferRelativeResize="0"/>
          <p:nvPr/>
        </p:nvPicPr>
        <p:blipFill rotWithShape="1">
          <a:blip r:embed="rId3">
            <a:alphaModFix/>
          </a:blip>
          <a:srcRect b="0" l="0" r="63913" t="0"/>
          <a:stretch/>
        </p:blipFill>
        <p:spPr>
          <a:xfrm>
            <a:off x="-150800" y="4499450"/>
            <a:ext cx="675748" cy="778099"/>
          </a:xfrm>
          <a:prstGeom prst="rect">
            <a:avLst/>
          </a:prstGeom>
          <a:noFill/>
          <a:ln>
            <a:noFill/>
          </a:ln>
        </p:spPr>
      </p:pic>
      <p:cxnSp>
        <p:nvCxnSpPr>
          <p:cNvPr id="793" name="Google Shape;793;p66"/>
          <p:cNvCxnSpPr/>
          <p:nvPr/>
        </p:nvCxnSpPr>
        <p:spPr>
          <a:xfrm flipH="1" rot="10800000">
            <a:off x="2748000" y="4669350"/>
            <a:ext cx="6396000" cy="4500"/>
          </a:xfrm>
          <a:prstGeom prst="straightConnector1">
            <a:avLst/>
          </a:prstGeom>
          <a:noFill/>
          <a:ln cap="flat" cmpd="sng" w="19050">
            <a:solidFill>
              <a:srgbClr val="822433"/>
            </a:solidFill>
            <a:prstDash val="solid"/>
            <a:round/>
            <a:headEnd len="sm" w="sm" type="none"/>
            <a:tailEnd len="sm" w="sm" type="none"/>
          </a:ln>
        </p:spPr>
      </p:cxnSp>
      <p:cxnSp>
        <p:nvCxnSpPr>
          <p:cNvPr id="794" name="Google Shape;794;p66"/>
          <p:cNvCxnSpPr/>
          <p:nvPr/>
        </p:nvCxnSpPr>
        <p:spPr>
          <a:xfrm flipH="1" rot="10800000">
            <a:off x="223375" y="245800"/>
            <a:ext cx="1692300" cy="737100"/>
          </a:xfrm>
          <a:prstGeom prst="bentConnector3">
            <a:avLst>
              <a:gd fmla="val 0" name="adj1"/>
            </a:avLst>
          </a:prstGeom>
          <a:noFill/>
          <a:ln cap="flat" cmpd="sng" w="38100">
            <a:solidFill>
              <a:srgbClr val="E9F1F8"/>
            </a:solidFill>
            <a:prstDash val="solid"/>
            <a:round/>
            <a:headEnd len="sm" w="sm" type="none"/>
            <a:tailEnd len="sm" w="sm" type="none"/>
          </a:ln>
        </p:spPr>
      </p:cxnSp>
      <p:cxnSp>
        <p:nvCxnSpPr>
          <p:cNvPr id="795" name="Google Shape;795;p66"/>
          <p:cNvCxnSpPr/>
          <p:nvPr/>
        </p:nvCxnSpPr>
        <p:spPr>
          <a:xfrm flipH="1" rot="10800000">
            <a:off x="7211450" y="414950"/>
            <a:ext cx="1692300" cy="737100"/>
          </a:xfrm>
          <a:prstGeom prst="bentConnector3">
            <a:avLst>
              <a:gd fmla="val 99897" name="adj1"/>
            </a:avLst>
          </a:prstGeom>
          <a:noFill/>
          <a:ln cap="flat" cmpd="sng" w="38100">
            <a:solidFill>
              <a:srgbClr val="E9F1F8"/>
            </a:solidFill>
            <a:prstDash val="solid"/>
            <a:round/>
            <a:headEnd len="sm" w="sm" type="none"/>
            <a:tailEnd len="sm" w="sm" type="none"/>
          </a:ln>
        </p:spPr>
      </p:cxnSp>
      <p:pic>
        <p:nvPicPr>
          <p:cNvPr id="796" name="Google Shape;796;p66"/>
          <p:cNvPicPr preferRelativeResize="0"/>
          <p:nvPr/>
        </p:nvPicPr>
        <p:blipFill rotWithShape="1">
          <a:blip r:embed="rId4">
            <a:alphaModFix/>
          </a:blip>
          <a:srcRect b="0" l="0" r="0" t="0"/>
          <a:stretch/>
        </p:blipFill>
        <p:spPr>
          <a:xfrm>
            <a:off x="685800" y="1431344"/>
            <a:ext cx="7772400" cy="2765290"/>
          </a:xfrm>
          <a:prstGeom prst="rect">
            <a:avLst/>
          </a:prstGeom>
          <a:noFill/>
          <a:ln>
            <a:noFill/>
          </a:ln>
        </p:spPr>
      </p:pic>
      <p:sp>
        <p:nvSpPr>
          <p:cNvPr id="797" name="Google Shape;797;p66"/>
          <p:cNvSpPr txBox="1"/>
          <p:nvPr/>
        </p:nvSpPr>
        <p:spPr>
          <a:xfrm>
            <a:off x="938100" y="4703850"/>
            <a:ext cx="8079600" cy="369300"/>
          </a:xfrm>
          <a:prstGeom prst="rect">
            <a:avLst/>
          </a:prstGeom>
          <a:noFill/>
          <a:ln>
            <a:noFill/>
          </a:ln>
        </p:spPr>
        <p:txBody>
          <a:bodyPr anchorCtr="0" anchor="t" bIns="91425" lIns="91425" spcFirstLastPara="1" rIns="91425" wrap="square" tIns="91425">
            <a:spAutoFit/>
          </a:bodyPr>
          <a:lstStyle/>
          <a:p>
            <a:pPr indent="0" lvl="0" marL="0" marR="0" rtl="0" algn="r">
              <a:lnSpc>
                <a:spcPct val="100000"/>
              </a:lnSpc>
              <a:spcBef>
                <a:spcPts val="0"/>
              </a:spcBef>
              <a:spcAft>
                <a:spcPts val="0"/>
              </a:spcAft>
              <a:buClr>
                <a:schemeClr val="dk1"/>
              </a:buClr>
              <a:buSzPts val="1100"/>
              <a:buFont typeface="Arial"/>
              <a:buNone/>
            </a:pPr>
            <a:r>
              <a:rPr b="0" i="0" lang="it" sz="1200" u="none" cap="none" strike="noStrike">
                <a:solidFill>
                  <a:schemeClr val="dk2"/>
                </a:solidFill>
                <a:latin typeface="Lato"/>
                <a:ea typeface="Lato"/>
                <a:cs typeface="Lato"/>
                <a:sym typeface="Lato"/>
              </a:rPr>
              <a:t>Eco-Aware Graph Neural Networks for Sustainable Recommendations</a:t>
            </a:r>
            <a:endParaRPr b="0" i="0" sz="1400" u="none" cap="none" strike="noStrike">
              <a:solidFill>
                <a:schemeClr val="dk2"/>
              </a:solidFill>
              <a:latin typeface="Lato"/>
              <a:ea typeface="Lato"/>
              <a:cs typeface="Lato"/>
              <a:sym typeface="Lato"/>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1" name="Shape 801"/>
        <p:cNvGrpSpPr/>
        <p:nvPr/>
      </p:nvGrpSpPr>
      <p:grpSpPr>
        <a:xfrm>
          <a:off x="0" y="0"/>
          <a:ext cx="0" cy="0"/>
          <a:chOff x="0" y="0"/>
          <a:chExt cx="0" cy="0"/>
        </a:xfrm>
      </p:grpSpPr>
      <p:sp>
        <p:nvSpPr>
          <p:cNvPr id="802" name="Google Shape;802;p67"/>
          <p:cNvSpPr/>
          <p:nvPr/>
        </p:nvSpPr>
        <p:spPr>
          <a:xfrm>
            <a:off x="0" y="4199700"/>
            <a:ext cx="938100" cy="943800"/>
          </a:xfrm>
          <a:prstGeom prst="rtTriangle">
            <a:avLst/>
          </a:prstGeom>
          <a:solidFill>
            <a:srgbClr val="E7EDF3"/>
          </a:solidFill>
          <a:ln cap="flat" cmpd="sng" w="9525">
            <a:solidFill>
              <a:srgbClr val="E7EDF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3" name="Google Shape;803;p67"/>
          <p:cNvSpPr txBox="1"/>
          <p:nvPr>
            <p:ph type="title"/>
          </p:nvPr>
        </p:nvSpPr>
        <p:spPr>
          <a:xfrm>
            <a:off x="311700" y="328025"/>
            <a:ext cx="80373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990"/>
              <a:buNone/>
            </a:pPr>
            <a:r>
              <a:rPr lang="it" sz="3611">
                <a:solidFill>
                  <a:srgbClr val="434343"/>
                </a:solidFill>
                <a:latin typeface="Nunito"/>
                <a:ea typeface="Nunito"/>
                <a:cs typeface="Nunito"/>
                <a:sym typeface="Nunito"/>
              </a:rPr>
              <a:t>Results: Emissions vs Embedding Size	</a:t>
            </a:r>
            <a:endParaRPr sz="3611">
              <a:solidFill>
                <a:srgbClr val="434343"/>
              </a:solidFill>
              <a:latin typeface="Nunito"/>
              <a:ea typeface="Nunito"/>
              <a:cs typeface="Nunito"/>
              <a:sym typeface="Nunito"/>
            </a:endParaRPr>
          </a:p>
        </p:txBody>
      </p:sp>
      <p:pic>
        <p:nvPicPr>
          <p:cNvPr id="804" name="Google Shape;804;p67"/>
          <p:cNvPicPr preferRelativeResize="0"/>
          <p:nvPr/>
        </p:nvPicPr>
        <p:blipFill rotWithShape="1">
          <a:blip r:embed="rId3">
            <a:alphaModFix/>
          </a:blip>
          <a:srcRect b="0" l="0" r="63913" t="0"/>
          <a:stretch/>
        </p:blipFill>
        <p:spPr>
          <a:xfrm>
            <a:off x="-150800" y="4499450"/>
            <a:ext cx="675748" cy="778099"/>
          </a:xfrm>
          <a:prstGeom prst="rect">
            <a:avLst/>
          </a:prstGeom>
          <a:noFill/>
          <a:ln>
            <a:noFill/>
          </a:ln>
        </p:spPr>
      </p:pic>
      <p:cxnSp>
        <p:nvCxnSpPr>
          <p:cNvPr id="805" name="Google Shape;805;p67"/>
          <p:cNvCxnSpPr/>
          <p:nvPr/>
        </p:nvCxnSpPr>
        <p:spPr>
          <a:xfrm flipH="1" rot="10800000">
            <a:off x="2748000" y="4669350"/>
            <a:ext cx="6396000" cy="4500"/>
          </a:xfrm>
          <a:prstGeom prst="straightConnector1">
            <a:avLst/>
          </a:prstGeom>
          <a:noFill/>
          <a:ln cap="flat" cmpd="sng" w="19050">
            <a:solidFill>
              <a:srgbClr val="822433"/>
            </a:solidFill>
            <a:prstDash val="solid"/>
            <a:round/>
            <a:headEnd len="sm" w="sm" type="none"/>
            <a:tailEnd len="sm" w="sm" type="none"/>
          </a:ln>
        </p:spPr>
      </p:cxnSp>
      <p:cxnSp>
        <p:nvCxnSpPr>
          <p:cNvPr id="806" name="Google Shape;806;p67"/>
          <p:cNvCxnSpPr/>
          <p:nvPr/>
        </p:nvCxnSpPr>
        <p:spPr>
          <a:xfrm flipH="1" rot="10800000">
            <a:off x="223375" y="245800"/>
            <a:ext cx="1692300" cy="737100"/>
          </a:xfrm>
          <a:prstGeom prst="bentConnector3">
            <a:avLst>
              <a:gd fmla="val 0" name="adj1"/>
            </a:avLst>
          </a:prstGeom>
          <a:noFill/>
          <a:ln cap="flat" cmpd="sng" w="38100">
            <a:solidFill>
              <a:srgbClr val="E9F1F8"/>
            </a:solidFill>
            <a:prstDash val="solid"/>
            <a:round/>
            <a:headEnd len="sm" w="sm" type="none"/>
            <a:tailEnd len="sm" w="sm" type="none"/>
          </a:ln>
        </p:spPr>
      </p:cxnSp>
      <p:cxnSp>
        <p:nvCxnSpPr>
          <p:cNvPr id="807" name="Google Shape;807;p67"/>
          <p:cNvCxnSpPr/>
          <p:nvPr/>
        </p:nvCxnSpPr>
        <p:spPr>
          <a:xfrm flipH="1" rot="10800000">
            <a:off x="7211450" y="414950"/>
            <a:ext cx="1692300" cy="737100"/>
          </a:xfrm>
          <a:prstGeom prst="bentConnector3">
            <a:avLst>
              <a:gd fmla="val 99897" name="adj1"/>
            </a:avLst>
          </a:prstGeom>
          <a:noFill/>
          <a:ln cap="flat" cmpd="sng" w="38100">
            <a:solidFill>
              <a:srgbClr val="E9F1F8"/>
            </a:solidFill>
            <a:prstDash val="solid"/>
            <a:round/>
            <a:headEnd len="sm" w="sm" type="none"/>
            <a:tailEnd len="sm" w="sm" type="none"/>
          </a:ln>
        </p:spPr>
      </p:cxnSp>
      <p:pic>
        <p:nvPicPr>
          <p:cNvPr id="808" name="Google Shape;808;p67"/>
          <p:cNvPicPr preferRelativeResize="0"/>
          <p:nvPr/>
        </p:nvPicPr>
        <p:blipFill rotWithShape="1">
          <a:blip r:embed="rId4">
            <a:alphaModFix/>
          </a:blip>
          <a:srcRect b="0" l="0" r="0" t="0"/>
          <a:stretch/>
        </p:blipFill>
        <p:spPr>
          <a:xfrm>
            <a:off x="0" y="1765308"/>
            <a:ext cx="2880000" cy="1728000"/>
          </a:xfrm>
          <a:prstGeom prst="rect">
            <a:avLst/>
          </a:prstGeom>
          <a:noFill/>
          <a:ln>
            <a:noFill/>
          </a:ln>
        </p:spPr>
      </p:pic>
      <p:pic>
        <p:nvPicPr>
          <p:cNvPr id="809" name="Google Shape;809;p67"/>
          <p:cNvPicPr preferRelativeResize="0"/>
          <p:nvPr/>
        </p:nvPicPr>
        <p:blipFill rotWithShape="1">
          <a:blip r:embed="rId5">
            <a:alphaModFix/>
          </a:blip>
          <a:srcRect b="0" l="0" r="0" t="0"/>
          <a:stretch/>
        </p:blipFill>
        <p:spPr>
          <a:xfrm>
            <a:off x="3066000" y="1764000"/>
            <a:ext cx="2880000" cy="1728000"/>
          </a:xfrm>
          <a:prstGeom prst="rect">
            <a:avLst/>
          </a:prstGeom>
          <a:noFill/>
          <a:ln>
            <a:noFill/>
          </a:ln>
        </p:spPr>
      </p:pic>
      <p:pic>
        <p:nvPicPr>
          <p:cNvPr id="810" name="Google Shape;810;p67"/>
          <p:cNvPicPr preferRelativeResize="0"/>
          <p:nvPr/>
        </p:nvPicPr>
        <p:blipFill rotWithShape="1">
          <a:blip r:embed="rId6">
            <a:alphaModFix/>
          </a:blip>
          <a:srcRect b="0" l="0" r="0" t="0"/>
          <a:stretch/>
        </p:blipFill>
        <p:spPr>
          <a:xfrm>
            <a:off x="6136077" y="1765308"/>
            <a:ext cx="2880000" cy="1728000"/>
          </a:xfrm>
          <a:prstGeom prst="rect">
            <a:avLst/>
          </a:prstGeom>
          <a:noFill/>
          <a:ln>
            <a:noFill/>
          </a:ln>
        </p:spPr>
      </p:pic>
      <p:sp>
        <p:nvSpPr>
          <p:cNvPr id="811" name="Google Shape;811;p67"/>
          <p:cNvSpPr txBox="1"/>
          <p:nvPr/>
        </p:nvSpPr>
        <p:spPr>
          <a:xfrm>
            <a:off x="602454" y="3641392"/>
            <a:ext cx="1919700" cy="492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chemeClr val="dk1"/>
              </a:buClr>
              <a:buSzPts val="1100"/>
              <a:buFont typeface="Arial"/>
              <a:buNone/>
            </a:pPr>
            <a:r>
              <a:rPr b="1" i="0" lang="it" sz="2000" u="none" cap="none" strike="noStrike">
                <a:solidFill>
                  <a:srgbClr val="000000"/>
                </a:solidFill>
                <a:latin typeface="Nunito"/>
                <a:ea typeface="Nunito"/>
                <a:cs typeface="Nunito"/>
                <a:sym typeface="Nunito"/>
              </a:rPr>
              <a:t>MovieLens 1M</a:t>
            </a:r>
            <a:endParaRPr b="0" i="0" sz="2000" u="none" cap="none" strike="noStrike">
              <a:solidFill>
                <a:srgbClr val="000000"/>
              </a:solidFill>
              <a:latin typeface="Nunito"/>
              <a:ea typeface="Nunito"/>
              <a:cs typeface="Nunito"/>
              <a:sym typeface="Nunito"/>
            </a:endParaRPr>
          </a:p>
        </p:txBody>
      </p:sp>
      <p:sp>
        <p:nvSpPr>
          <p:cNvPr id="812" name="Google Shape;812;p67"/>
          <p:cNvSpPr txBox="1"/>
          <p:nvPr/>
        </p:nvSpPr>
        <p:spPr>
          <a:xfrm>
            <a:off x="3932855" y="3640921"/>
            <a:ext cx="1580700" cy="492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chemeClr val="dk1"/>
              </a:buClr>
              <a:buSzPts val="1100"/>
              <a:buFont typeface="Arial"/>
              <a:buNone/>
            </a:pPr>
            <a:r>
              <a:rPr b="1" i="0" lang="it" sz="2000" u="none" cap="none" strike="noStrike">
                <a:solidFill>
                  <a:srgbClr val="000000"/>
                </a:solidFill>
                <a:latin typeface="Nunito"/>
                <a:ea typeface="Nunito"/>
                <a:cs typeface="Nunito"/>
                <a:sym typeface="Nunito"/>
              </a:rPr>
              <a:t>DianPing</a:t>
            </a:r>
            <a:endParaRPr b="0" i="0" sz="2000" u="none" cap="none" strike="noStrike">
              <a:solidFill>
                <a:srgbClr val="000000"/>
              </a:solidFill>
              <a:latin typeface="Nunito"/>
              <a:ea typeface="Nunito"/>
              <a:cs typeface="Nunito"/>
              <a:sym typeface="Nunito"/>
            </a:endParaRPr>
          </a:p>
        </p:txBody>
      </p:sp>
      <p:sp>
        <p:nvSpPr>
          <p:cNvPr id="813" name="Google Shape;813;p67"/>
          <p:cNvSpPr txBox="1"/>
          <p:nvPr/>
        </p:nvSpPr>
        <p:spPr>
          <a:xfrm>
            <a:off x="6698106" y="3640921"/>
            <a:ext cx="2121600" cy="492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chemeClr val="dk1"/>
              </a:buClr>
              <a:buSzPts val="1100"/>
              <a:buFont typeface="Arial"/>
              <a:buNone/>
            </a:pPr>
            <a:r>
              <a:rPr b="1" i="0" lang="it" sz="2000" u="none" cap="none" strike="noStrike">
                <a:solidFill>
                  <a:srgbClr val="000000"/>
                </a:solidFill>
                <a:latin typeface="Nunito"/>
                <a:ea typeface="Nunito"/>
                <a:cs typeface="Nunito"/>
                <a:sym typeface="Nunito"/>
              </a:rPr>
              <a:t>Amazon Beauty</a:t>
            </a:r>
            <a:endParaRPr b="0" i="0" sz="2000" u="none" cap="none" strike="noStrike">
              <a:solidFill>
                <a:srgbClr val="000000"/>
              </a:solidFill>
              <a:latin typeface="Nunito"/>
              <a:ea typeface="Nunito"/>
              <a:cs typeface="Nunito"/>
              <a:sym typeface="Nunito"/>
            </a:endParaRPr>
          </a:p>
        </p:txBody>
      </p:sp>
      <p:sp>
        <p:nvSpPr>
          <p:cNvPr id="814" name="Google Shape;814;p67"/>
          <p:cNvSpPr txBox="1"/>
          <p:nvPr/>
        </p:nvSpPr>
        <p:spPr>
          <a:xfrm>
            <a:off x="938100" y="4703850"/>
            <a:ext cx="8079600" cy="369300"/>
          </a:xfrm>
          <a:prstGeom prst="rect">
            <a:avLst/>
          </a:prstGeom>
          <a:noFill/>
          <a:ln>
            <a:noFill/>
          </a:ln>
        </p:spPr>
        <p:txBody>
          <a:bodyPr anchorCtr="0" anchor="t" bIns="91425" lIns="91425" spcFirstLastPara="1" rIns="91425" wrap="square" tIns="91425">
            <a:spAutoFit/>
          </a:bodyPr>
          <a:lstStyle/>
          <a:p>
            <a:pPr indent="0" lvl="0" marL="0" marR="0" rtl="0" algn="r">
              <a:lnSpc>
                <a:spcPct val="100000"/>
              </a:lnSpc>
              <a:spcBef>
                <a:spcPts val="0"/>
              </a:spcBef>
              <a:spcAft>
                <a:spcPts val="0"/>
              </a:spcAft>
              <a:buClr>
                <a:schemeClr val="dk1"/>
              </a:buClr>
              <a:buSzPts val="1100"/>
              <a:buFont typeface="Arial"/>
              <a:buNone/>
            </a:pPr>
            <a:r>
              <a:rPr b="0" i="0" lang="it" sz="1200" u="none" cap="none" strike="noStrike">
                <a:solidFill>
                  <a:schemeClr val="dk2"/>
                </a:solidFill>
                <a:latin typeface="Lato"/>
                <a:ea typeface="Lato"/>
                <a:cs typeface="Lato"/>
                <a:sym typeface="Lato"/>
              </a:rPr>
              <a:t>Eco-Aware Graph Neural Networks for Sustainable Recommendations</a:t>
            </a:r>
            <a:endParaRPr b="0" i="0" sz="1400" u="none" cap="none" strike="noStrike">
              <a:solidFill>
                <a:schemeClr val="dk2"/>
              </a:solidFill>
              <a:latin typeface="Lato"/>
              <a:ea typeface="Lato"/>
              <a:cs typeface="Lato"/>
              <a:sym typeface="Lato"/>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8" name="Shape 818"/>
        <p:cNvGrpSpPr/>
        <p:nvPr/>
      </p:nvGrpSpPr>
      <p:grpSpPr>
        <a:xfrm>
          <a:off x="0" y="0"/>
          <a:ext cx="0" cy="0"/>
          <a:chOff x="0" y="0"/>
          <a:chExt cx="0" cy="0"/>
        </a:xfrm>
      </p:grpSpPr>
      <p:sp>
        <p:nvSpPr>
          <p:cNvPr id="819" name="Google Shape;819;p68"/>
          <p:cNvSpPr/>
          <p:nvPr/>
        </p:nvSpPr>
        <p:spPr>
          <a:xfrm>
            <a:off x="-44676" y="-19500"/>
            <a:ext cx="5691300" cy="5182500"/>
          </a:xfrm>
          <a:prstGeom prst="rect">
            <a:avLst/>
          </a:prstGeom>
          <a:solidFill>
            <a:srgbClr val="E7EDF3">
              <a:alpha val="40000"/>
            </a:srgbClr>
          </a:solidFill>
          <a:ln cap="flat" cmpd="sng" w="9525">
            <a:solidFill>
              <a:srgbClr val="E7EDF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0" name="Google Shape;820;p68"/>
          <p:cNvSpPr/>
          <p:nvPr/>
        </p:nvSpPr>
        <p:spPr>
          <a:xfrm>
            <a:off x="0" y="4199700"/>
            <a:ext cx="938100" cy="943800"/>
          </a:xfrm>
          <a:prstGeom prst="rtTriangle">
            <a:avLst/>
          </a:prstGeom>
          <a:solidFill>
            <a:srgbClr val="E7EDF3"/>
          </a:solidFill>
          <a:ln cap="flat" cmpd="sng" w="9525">
            <a:solidFill>
              <a:srgbClr val="E7EDF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821" name="Google Shape;821;p68"/>
          <p:cNvPicPr preferRelativeResize="0"/>
          <p:nvPr/>
        </p:nvPicPr>
        <p:blipFill rotWithShape="1">
          <a:blip r:embed="rId3">
            <a:alphaModFix/>
          </a:blip>
          <a:srcRect b="0" l="0" r="63913" t="0"/>
          <a:stretch/>
        </p:blipFill>
        <p:spPr>
          <a:xfrm>
            <a:off x="-150800" y="4499450"/>
            <a:ext cx="675748" cy="778099"/>
          </a:xfrm>
          <a:prstGeom prst="rect">
            <a:avLst/>
          </a:prstGeom>
          <a:noFill/>
          <a:ln>
            <a:noFill/>
          </a:ln>
        </p:spPr>
      </p:pic>
      <p:cxnSp>
        <p:nvCxnSpPr>
          <p:cNvPr id="822" name="Google Shape;822;p68"/>
          <p:cNvCxnSpPr/>
          <p:nvPr/>
        </p:nvCxnSpPr>
        <p:spPr>
          <a:xfrm flipH="1" rot="10800000">
            <a:off x="5701975" y="4669350"/>
            <a:ext cx="3441900" cy="16200"/>
          </a:xfrm>
          <a:prstGeom prst="straightConnector1">
            <a:avLst/>
          </a:prstGeom>
          <a:noFill/>
          <a:ln cap="flat" cmpd="sng" w="19050">
            <a:solidFill>
              <a:srgbClr val="822433"/>
            </a:solidFill>
            <a:prstDash val="solid"/>
            <a:round/>
            <a:headEnd len="sm" w="sm" type="none"/>
            <a:tailEnd len="sm" w="sm" type="none"/>
          </a:ln>
        </p:spPr>
      </p:cxnSp>
      <p:sp>
        <p:nvSpPr>
          <p:cNvPr id="823" name="Google Shape;823;p68"/>
          <p:cNvSpPr txBox="1"/>
          <p:nvPr>
            <p:ph type="title"/>
          </p:nvPr>
        </p:nvSpPr>
        <p:spPr>
          <a:xfrm>
            <a:off x="-208719" y="121133"/>
            <a:ext cx="8628000" cy="5727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990"/>
              <a:buNone/>
            </a:pPr>
            <a:r>
              <a:rPr lang="it" sz="3011">
                <a:solidFill>
                  <a:srgbClr val="434343"/>
                </a:solidFill>
                <a:latin typeface="Nunito"/>
                <a:ea typeface="Nunito"/>
                <a:cs typeface="Nunito"/>
                <a:sym typeface="Nunito"/>
              </a:rPr>
              <a:t>Conclusions and future work</a:t>
            </a:r>
            <a:endParaRPr sz="3011">
              <a:solidFill>
                <a:srgbClr val="434343"/>
              </a:solidFill>
              <a:latin typeface="Nunito"/>
              <a:ea typeface="Nunito"/>
              <a:cs typeface="Nunito"/>
              <a:sym typeface="Nunito"/>
            </a:endParaRPr>
          </a:p>
        </p:txBody>
      </p:sp>
      <p:pic>
        <p:nvPicPr>
          <p:cNvPr id="824" name="Google Shape;824;p68"/>
          <p:cNvPicPr preferRelativeResize="0"/>
          <p:nvPr/>
        </p:nvPicPr>
        <p:blipFill rotWithShape="1">
          <a:blip r:embed="rId4">
            <a:alphaModFix/>
          </a:blip>
          <a:srcRect b="0" l="0" r="0" t="0"/>
          <a:stretch/>
        </p:blipFill>
        <p:spPr>
          <a:xfrm>
            <a:off x="5888970" y="2788851"/>
            <a:ext cx="1367650" cy="1367650"/>
          </a:xfrm>
          <a:prstGeom prst="rect">
            <a:avLst/>
          </a:prstGeom>
          <a:noFill/>
          <a:ln>
            <a:noFill/>
          </a:ln>
        </p:spPr>
      </p:pic>
      <p:pic>
        <p:nvPicPr>
          <p:cNvPr id="825" name="Google Shape;825;p68"/>
          <p:cNvPicPr preferRelativeResize="0"/>
          <p:nvPr/>
        </p:nvPicPr>
        <p:blipFill rotWithShape="1">
          <a:blip r:embed="rId5">
            <a:alphaModFix/>
          </a:blip>
          <a:srcRect b="0" l="0" r="0" t="0"/>
          <a:stretch/>
        </p:blipFill>
        <p:spPr>
          <a:xfrm>
            <a:off x="7541297" y="2800322"/>
            <a:ext cx="1344707" cy="1344707"/>
          </a:xfrm>
          <a:prstGeom prst="rect">
            <a:avLst/>
          </a:prstGeom>
          <a:noFill/>
          <a:ln>
            <a:noFill/>
          </a:ln>
        </p:spPr>
      </p:pic>
      <p:sp>
        <p:nvSpPr>
          <p:cNvPr id="826" name="Google Shape;826;p68"/>
          <p:cNvSpPr txBox="1"/>
          <p:nvPr/>
        </p:nvSpPr>
        <p:spPr>
          <a:xfrm>
            <a:off x="5769261" y="828000"/>
            <a:ext cx="3677100" cy="1202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0" i="0" lang="it" sz="1800" u="none" cap="none" strike="noStrike">
                <a:solidFill>
                  <a:schemeClr val="dk2"/>
                </a:solidFill>
                <a:latin typeface="Arial"/>
                <a:ea typeface="Arial"/>
                <a:cs typeface="Arial"/>
                <a:sym typeface="Arial"/>
              </a:rPr>
              <a:t>✉️ </a:t>
            </a:r>
            <a:r>
              <a:rPr b="0" i="0" lang="it" sz="1800" u="sng" cap="none" strike="noStrike">
                <a:solidFill>
                  <a:schemeClr val="hlink"/>
                </a:solidFill>
                <a:latin typeface="Arial"/>
                <a:ea typeface="Arial"/>
                <a:cs typeface="Arial"/>
                <a:sym typeface="Arial"/>
                <a:hlinkClick r:id="rId6"/>
              </a:rPr>
              <a:t>purificato@diag.uniroma1.it</a:t>
            </a:r>
            <a:endParaRPr b="0" i="0" sz="1800" u="none" cap="none" strike="noStrike">
              <a:solidFill>
                <a:schemeClr val="dk2"/>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chemeClr val="dk2"/>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it" sz="1800" u="none" cap="none" strike="noStrike">
                <a:solidFill>
                  <a:schemeClr val="dk2"/>
                </a:solidFill>
                <a:latin typeface="Arial"/>
                <a:ea typeface="Arial"/>
                <a:cs typeface="Arial"/>
                <a:sym typeface="Arial"/>
              </a:rPr>
              <a:t>🌐 </a:t>
            </a:r>
            <a:r>
              <a:rPr b="0" i="0" lang="it" sz="1800" u="sng" cap="none" strike="noStrike">
                <a:solidFill>
                  <a:schemeClr val="hlink"/>
                </a:solidFill>
                <a:latin typeface="Arial"/>
                <a:ea typeface="Arial"/>
                <a:cs typeface="Arial"/>
                <a:sym typeface="Arial"/>
                <a:hlinkClick r:id="rId7"/>
              </a:rPr>
              <a:t>https://rstless.it/</a:t>
            </a:r>
            <a:r>
              <a:rPr b="0" i="0" lang="it" sz="1800" u="none" cap="none" strike="noStrike">
                <a:solidFill>
                  <a:schemeClr val="dk2"/>
                </a:solidFill>
                <a:latin typeface="Arial"/>
                <a:ea typeface="Arial"/>
                <a:cs typeface="Arial"/>
                <a:sym typeface="Arial"/>
              </a:rPr>
              <a:t> </a:t>
            </a:r>
            <a:endParaRPr b="0" i="0" sz="1800" u="none" cap="none" strike="noStrike">
              <a:solidFill>
                <a:schemeClr val="dk2"/>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chemeClr val="dk2"/>
              </a:solidFill>
              <a:latin typeface="Arial"/>
              <a:ea typeface="Arial"/>
              <a:cs typeface="Arial"/>
              <a:sym typeface="Arial"/>
            </a:endParaRPr>
          </a:p>
          <a:p>
            <a:pPr indent="457200" lvl="0" marL="0" marR="0" rtl="0" algn="l">
              <a:lnSpc>
                <a:spcPct val="100000"/>
              </a:lnSpc>
              <a:spcBef>
                <a:spcPts val="0"/>
              </a:spcBef>
              <a:spcAft>
                <a:spcPts val="0"/>
              </a:spcAft>
              <a:buClr>
                <a:srgbClr val="000000"/>
              </a:buClr>
              <a:buSzPts val="1800"/>
              <a:buFont typeface="Arial"/>
              <a:buNone/>
            </a:pPr>
            <a:r>
              <a:rPr b="0" i="0" lang="it" sz="2000" u="none" cap="none" strike="noStrike">
                <a:solidFill>
                  <a:schemeClr val="dk2"/>
                </a:solidFill>
                <a:latin typeface="Arial"/>
                <a:ea typeface="Arial"/>
                <a:cs typeface="Arial"/>
                <a:sym typeface="Arial"/>
              </a:rPr>
              <a:t>@AntonioPuri00 	</a:t>
            </a:r>
            <a:endParaRPr b="0" i="0" sz="2000" u="none" cap="none" strike="noStrike">
              <a:solidFill>
                <a:schemeClr val="dk2"/>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600"/>
              <a:buFont typeface="Arial"/>
              <a:buNone/>
            </a:pPr>
            <a:r>
              <a:t/>
            </a:r>
            <a:endParaRPr b="0" i="0" sz="2600" u="none" cap="none" strike="noStrike">
              <a:solidFill>
                <a:schemeClr val="dk2"/>
              </a:solidFill>
              <a:latin typeface="Arial"/>
              <a:ea typeface="Arial"/>
              <a:cs typeface="Arial"/>
              <a:sym typeface="Arial"/>
            </a:endParaRPr>
          </a:p>
        </p:txBody>
      </p:sp>
      <p:pic>
        <p:nvPicPr>
          <p:cNvPr id="827" name="Google Shape;827;p68"/>
          <p:cNvPicPr preferRelativeResize="0"/>
          <p:nvPr/>
        </p:nvPicPr>
        <p:blipFill rotWithShape="1">
          <a:blip r:embed="rId8">
            <a:alphaModFix/>
          </a:blip>
          <a:srcRect b="0" l="0" r="0" t="0"/>
          <a:stretch/>
        </p:blipFill>
        <p:spPr>
          <a:xfrm>
            <a:off x="5818816" y="1676775"/>
            <a:ext cx="333400" cy="333400"/>
          </a:xfrm>
          <a:prstGeom prst="rect">
            <a:avLst/>
          </a:prstGeom>
          <a:noFill/>
          <a:ln>
            <a:noFill/>
          </a:ln>
        </p:spPr>
      </p:pic>
      <p:sp>
        <p:nvSpPr>
          <p:cNvPr id="828" name="Google Shape;828;p68"/>
          <p:cNvSpPr txBox="1"/>
          <p:nvPr/>
        </p:nvSpPr>
        <p:spPr>
          <a:xfrm>
            <a:off x="5908794" y="4199700"/>
            <a:ext cx="1580700" cy="461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chemeClr val="dk1"/>
              </a:buClr>
              <a:buSzPts val="1100"/>
              <a:buFont typeface="Arial"/>
              <a:buNone/>
            </a:pPr>
            <a:r>
              <a:rPr b="0" i="0" lang="it" sz="1800" u="none" cap="none" strike="noStrike">
                <a:solidFill>
                  <a:srgbClr val="000000"/>
                </a:solidFill>
                <a:latin typeface="Nunito"/>
                <a:ea typeface="Nunito"/>
                <a:cs typeface="Nunito"/>
                <a:sym typeface="Nunito"/>
              </a:rPr>
              <a:t>Github Code</a:t>
            </a:r>
            <a:endParaRPr/>
          </a:p>
        </p:txBody>
      </p:sp>
      <p:sp>
        <p:nvSpPr>
          <p:cNvPr id="829" name="Google Shape;829;p68"/>
          <p:cNvSpPr txBox="1"/>
          <p:nvPr/>
        </p:nvSpPr>
        <p:spPr>
          <a:xfrm>
            <a:off x="7880428" y="4200169"/>
            <a:ext cx="866400" cy="461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chemeClr val="dk1"/>
              </a:buClr>
              <a:buSzPts val="1100"/>
              <a:buFont typeface="Arial"/>
              <a:buNone/>
            </a:pPr>
            <a:r>
              <a:rPr b="0" i="0" lang="it" sz="1800" u="none" cap="none" strike="noStrike">
                <a:solidFill>
                  <a:srgbClr val="000000"/>
                </a:solidFill>
                <a:latin typeface="Nunito"/>
                <a:ea typeface="Nunito"/>
                <a:cs typeface="Nunito"/>
                <a:sym typeface="Nunito"/>
              </a:rPr>
              <a:t>Paper</a:t>
            </a:r>
            <a:endParaRPr/>
          </a:p>
        </p:txBody>
      </p:sp>
      <p:sp>
        <p:nvSpPr>
          <p:cNvPr id="830" name="Google Shape;830;p68"/>
          <p:cNvSpPr txBox="1"/>
          <p:nvPr/>
        </p:nvSpPr>
        <p:spPr>
          <a:xfrm>
            <a:off x="997595" y="1098967"/>
            <a:ext cx="4648800" cy="1015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chemeClr val="dk1"/>
              </a:buClr>
              <a:buSzPts val="1100"/>
              <a:buFont typeface="Arial"/>
              <a:buNone/>
            </a:pPr>
            <a:r>
              <a:rPr b="0" i="0" lang="it" sz="1800" u="none" cap="none" strike="noStrike">
                <a:solidFill>
                  <a:srgbClr val="000000"/>
                </a:solidFill>
                <a:latin typeface="Nunito"/>
                <a:ea typeface="Nunito"/>
                <a:cs typeface="Nunito"/>
                <a:sym typeface="Nunito"/>
              </a:rPr>
              <a:t>This work showed how the embedding size of GNN-based recommender systems influences their environmental impact.</a:t>
            </a:r>
            <a:endParaRPr b="0" i="0" sz="1800" u="none" cap="none" strike="noStrike">
              <a:solidFill>
                <a:srgbClr val="000000"/>
              </a:solidFill>
              <a:latin typeface="Nunito"/>
              <a:ea typeface="Nunito"/>
              <a:cs typeface="Nunito"/>
              <a:sym typeface="Nunito"/>
            </a:endParaRPr>
          </a:p>
        </p:txBody>
      </p:sp>
      <p:pic>
        <p:nvPicPr>
          <p:cNvPr descr="Statistics with solid fill" id="831" name="Google Shape;831;p68"/>
          <p:cNvPicPr preferRelativeResize="0"/>
          <p:nvPr/>
        </p:nvPicPr>
        <p:blipFill rotWithShape="1">
          <a:blip r:embed="rId9">
            <a:alphaModFix/>
          </a:blip>
          <a:srcRect b="0" l="0" r="0" t="0"/>
          <a:stretch/>
        </p:blipFill>
        <p:spPr>
          <a:xfrm>
            <a:off x="207195" y="1098851"/>
            <a:ext cx="759280" cy="759280"/>
          </a:xfrm>
          <a:prstGeom prst="rect">
            <a:avLst/>
          </a:prstGeom>
          <a:noFill/>
          <a:ln>
            <a:noFill/>
          </a:ln>
        </p:spPr>
      </p:pic>
      <p:sp>
        <p:nvSpPr>
          <p:cNvPr id="832" name="Google Shape;832;p68"/>
          <p:cNvSpPr txBox="1"/>
          <p:nvPr/>
        </p:nvSpPr>
        <p:spPr>
          <a:xfrm>
            <a:off x="997596" y="2273505"/>
            <a:ext cx="4509000" cy="1293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chemeClr val="dk1"/>
              </a:buClr>
              <a:buSzPts val="1100"/>
              <a:buFont typeface="Arial"/>
              <a:buNone/>
            </a:pPr>
            <a:r>
              <a:rPr b="0" i="0" lang="it" sz="1800" u="none" cap="none" strike="noStrike">
                <a:solidFill>
                  <a:srgbClr val="000000"/>
                </a:solidFill>
                <a:latin typeface="Nunito"/>
                <a:ea typeface="Nunito"/>
                <a:cs typeface="Nunito"/>
                <a:sym typeface="Nunito"/>
              </a:rPr>
              <a:t>Our findings show that gains in performance can come with considerable environmental costs, especially when using large datasets.</a:t>
            </a:r>
            <a:endParaRPr b="0" i="0" sz="1800" u="none" cap="none" strike="noStrike">
              <a:solidFill>
                <a:srgbClr val="000000"/>
              </a:solidFill>
              <a:latin typeface="Nunito"/>
              <a:ea typeface="Nunito"/>
              <a:cs typeface="Nunito"/>
              <a:sym typeface="Nunito"/>
            </a:endParaRPr>
          </a:p>
        </p:txBody>
      </p:sp>
      <p:pic>
        <p:nvPicPr>
          <p:cNvPr descr="Scales of justice with solid fill" id="833" name="Google Shape;833;p68"/>
          <p:cNvPicPr preferRelativeResize="0"/>
          <p:nvPr/>
        </p:nvPicPr>
        <p:blipFill rotWithShape="1">
          <a:blip r:embed="rId10">
            <a:alphaModFix/>
          </a:blip>
          <a:srcRect b="0" l="0" r="0" t="0"/>
          <a:stretch/>
        </p:blipFill>
        <p:spPr>
          <a:xfrm>
            <a:off x="257995" y="2298786"/>
            <a:ext cx="652459" cy="652459"/>
          </a:xfrm>
          <a:prstGeom prst="rect">
            <a:avLst/>
          </a:prstGeom>
          <a:noFill/>
          <a:ln>
            <a:noFill/>
          </a:ln>
        </p:spPr>
      </p:pic>
      <p:sp>
        <p:nvSpPr>
          <p:cNvPr id="834" name="Google Shape;834;p68"/>
          <p:cNvSpPr txBox="1"/>
          <p:nvPr/>
        </p:nvSpPr>
        <p:spPr>
          <a:xfrm>
            <a:off x="992296" y="3610002"/>
            <a:ext cx="4509000" cy="1015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chemeClr val="dk1"/>
              </a:buClr>
              <a:buSzPts val="1100"/>
              <a:buFont typeface="Arial"/>
              <a:buNone/>
            </a:pPr>
            <a:r>
              <a:rPr b="0" i="0" lang="it" sz="1800" u="none" cap="none" strike="noStrike">
                <a:solidFill>
                  <a:srgbClr val="000000"/>
                </a:solidFill>
                <a:latin typeface="Nunito"/>
                <a:ea typeface="Nunito"/>
                <a:cs typeface="Nunito"/>
                <a:sym typeface="Nunito"/>
              </a:rPr>
              <a:t>Future research should focus on optimizing GNN architectures to balance performance with sustainability.</a:t>
            </a:r>
            <a:endParaRPr b="0" i="0" sz="1800" u="none" cap="none" strike="noStrike">
              <a:solidFill>
                <a:srgbClr val="000000"/>
              </a:solidFill>
              <a:latin typeface="Nunito"/>
              <a:ea typeface="Nunito"/>
              <a:cs typeface="Nunito"/>
              <a:sym typeface="Nunito"/>
            </a:endParaRPr>
          </a:p>
        </p:txBody>
      </p:sp>
      <p:pic>
        <p:nvPicPr>
          <p:cNvPr descr="Earth globe: Americas with solid fill" id="835" name="Google Shape;835;p68"/>
          <p:cNvPicPr preferRelativeResize="0"/>
          <p:nvPr/>
        </p:nvPicPr>
        <p:blipFill rotWithShape="1">
          <a:blip r:embed="rId11">
            <a:alphaModFix/>
          </a:blip>
          <a:srcRect b="0" l="0" r="0" t="0"/>
          <a:stretch/>
        </p:blipFill>
        <p:spPr>
          <a:xfrm>
            <a:off x="234759" y="3622340"/>
            <a:ext cx="698930" cy="698930"/>
          </a:xfrm>
          <a:prstGeom prst="rect">
            <a:avLst/>
          </a:prstGeom>
          <a:noFill/>
          <a:ln>
            <a:noFill/>
          </a:ln>
        </p:spPr>
      </p:pic>
      <p:sp>
        <p:nvSpPr>
          <p:cNvPr id="836" name="Google Shape;836;p68"/>
          <p:cNvSpPr txBox="1"/>
          <p:nvPr/>
        </p:nvSpPr>
        <p:spPr>
          <a:xfrm>
            <a:off x="938100" y="4703850"/>
            <a:ext cx="8079600" cy="369300"/>
          </a:xfrm>
          <a:prstGeom prst="rect">
            <a:avLst/>
          </a:prstGeom>
          <a:noFill/>
          <a:ln>
            <a:noFill/>
          </a:ln>
        </p:spPr>
        <p:txBody>
          <a:bodyPr anchorCtr="0" anchor="t" bIns="91425" lIns="91425" spcFirstLastPara="1" rIns="91425" wrap="square" tIns="91425">
            <a:spAutoFit/>
          </a:bodyPr>
          <a:lstStyle/>
          <a:p>
            <a:pPr indent="0" lvl="0" marL="0" marR="0" rtl="0" algn="r">
              <a:lnSpc>
                <a:spcPct val="100000"/>
              </a:lnSpc>
              <a:spcBef>
                <a:spcPts val="0"/>
              </a:spcBef>
              <a:spcAft>
                <a:spcPts val="0"/>
              </a:spcAft>
              <a:buClr>
                <a:schemeClr val="dk1"/>
              </a:buClr>
              <a:buSzPts val="1100"/>
              <a:buFont typeface="Arial"/>
              <a:buNone/>
            </a:pPr>
            <a:r>
              <a:rPr b="0" i="0" lang="it" sz="1200" u="none" cap="none" strike="noStrike">
                <a:solidFill>
                  <a:schemeClr val="dk2"/>
                </a:solidFill>
                <a:latin typeface="Lato"/>
                <a:ea typeface="Lato"/>
                <a:cs typeface="Lato"/>
                <a:sym typeface="Lato"/>
              </a:rPr>
              <a:t>Eco-Aware Graph Neural Networks for Sustainable Recommendations</a:t>
            </a:r>
            <a:endParaRPr b="0" i="0" sz="1400" u="none" cap="none" strike="noStrike">
              <a:solidFill>
                <a:schemeClr val="dk2"/>
              </a:solidFill>
              <a:latin typeface="Lato"/>
              <a:ea typeface="Lato"/>
              <a:cs typeface="Lato"/>
              <a:sym typeface="Lato"/>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0" name="Shape 840"/>
        <p:cNvGrpSpPr/>
        <p:nvPr/>
      </p:nvGrpSpPr>
      <p:grpSpPr>
        <a:xfrm>
          <a:off x="0" y="0"/>
          <a:ext cx="0" cy="0"/>
          <a:chOff x="0" y="0"/>
          <a:chExt cx="0" cy="0"/>
        </a:xfrm>
      </p:grpSpPr>
      <p:sp>
        <p:nvSpPr>
          <p:cNvPr id="841" name="Google Shape;841;p69"/>
          <p:cNvSpPr/>
          <p:nvPr/>
        </p:nvSpPr>
        <p:spPr>
          <a:xfrm>
            <a:off x="0" y="4199700"/>
            <a:ext cx="938100" cy="943800"/>
          </a:xfrm>
          <a:prstGeom prst="rtTriangle">
            <a:avLst/>
          </a:prstGeom>
          <a:solidFill>
            <a:srgbClr val="E7EDF3"/>
          </a:solidFill>
          <a:ln cap="flat" cmpd="sng" w="9525">
            <a:solidFill>
              <a:srgbClr val="E7EDF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2" name="Google Shape;842;p69"/>
          <p:cNvSpPr txBox="1"/>
          <p:nvPr>
            <p:ph type="title"/>
          </p:nvPr>
        </p:nvSpPr>
        <p:spPr>
          <a:xfrm>
            <a:off x="275650" y="328025"/>
            <a:ext cx="86280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990"/>
              <a:buNone/>
            </a:pPr>
            <a:r>
              <a:rPr lang="it" sz="2711">
                <a:solidFill>
                  <a:srgbClr val="434343"/>
                </a:solidFill>
                <a:latin typeface="Nunito"/>
                <a:ea typeface="Nunito"/>
                <a:cs typeface="Nunito"/>
                <a:sym typeface="Nunito"/>
              </a:rPr>
              <a:t>Bibliography</a:t>
            </a:r>
            <a:endParaRPr sz="2711">
              <a:solidFill>
                <a:srgbClr val="434343"/>
              </a:solidFill>
              <a:latin typeface="Nunito"/>
              <a:ea typeface="Nunito"/>
              <a:cs typeface="Nunito"/>
              <a:sym typeface="Nunito"/>
            </a:endParaRPr>
          </a:p>
        </p:txBody>
      </p:sp>
      <p:pic>
        <p:nvPicPr>
          <p:cNvPr id="843" name="Google Shape;843;p69"/>
          <p:cNvPicPr preferRelativeResize="0"/>
          <p:nvPr/>
        </p:nvPicPr>
        <p:blipFill rotWithShape="1">
          <a:blip r:embed="rId3">
            <a:alphaModFix/>
          </a:blip>
          <a:srcRect b="0" l="0" r="63913" t="0"/>
          <a:stretch/>
        </p:blipFill>
        <p:spPr>
          <a:xfrm>
            <a:off x="-150800" y="4499450"/>
            <a:ext cx="675748" cy="778099"/>
          </a:xfrm>
          <a:prstGeom prst="rect">
            <a:avLst/>
          </a:prstGeom>
          <a:noFill/>
          <a:ln>
            <a:noFill/>
          </a:ln>
        </p:spPr>
      </p:pic>
      <p:cxnSp>
        <p:nvCxnSpPr>
          <p:cNvPr id="844" name="Google Shape;844;p69"/>
          <p:cNvCxnSpPr/>
          <p:nvPr/>
        </p:nvCxnSpPr>
        <p:spPr>
          <a:xfrm flipH="1" rot="10800000">
            <a:off x="2748000" y="4669350"/>
            <a:ext cx="6396000" cy="4500"/>
          </a:xfrm>
          <a:prstGeom prst="straightConnector1">
            <a:avLst/>
          </a:prstGeom>
          <a:noFill/>
          <a:ln cap="flat" cmpd="sng" w="19050">
            <a:solidFill>
              <a:srgbClr val="822433"/>
            </a:solidFill>
            <a:prstDash val="solid"/>
            <a:round/>
            <a:headEnd len="sm" w="sm" type="none"/>
            <a:tailEnd len="sm" w="sm" type="none"/>
          </a:ln>
        </p:spPr>
      </p:cxnSp>
      <p:cxnSp>
        <p:nvCxnSpPr>
          <p:cNvPr id="845" name="Google Shape;845;p69"/>
          <p:cNvCxnSpPr/>
          <p:nvPr/>
        </p:nvCxnSpPr>
        <p:spPr>
          <a:xfrm flipH="1" rot="10800000">
            <a:off x="223375" y="245800"/>
            <a:ext cx="1692300" cy="737100"/>
          </a:xfrm>
          <a:prstGeom prst="bentConnector3">
            <a:avLst>
              <a:gd fmla="val 0" name="adj1"/>
            </a:avLst>
          </a:prstGeom>
          <a:noFill/>
          <a:ln cap="flat" cmpd="sng" w="38100">
            <a:solidFill>
              <a:srgbClr val="E9F1F8"/>
            </a:solidFill>
            <a:prstDash val="solid"/>
            <a:round/>
            <a:headEnd len="sm" w="sm" type="none"/>
            <a:tailEnd len="sm" w="sm" type="none"/>
          </a:ln>
        </p:spPr>
      </p:cxnSp>
      <p:cxnSp>
        <p:nvCxnSpPr>
          <p:cNvPr id="846" name="Google Shape;846;p69"/>
          <p:cNvCxnSpPr/>
          <p:nvPr/>
        </p:nvCxnSpPr>
        <p:spPr>
          <a:xfrm flipH="1" rot="10800000">
            <a:off x="7211450" y="414950"/>
            <a:ext cx="1692300" cy="737100"/>
          </a:xfrm>
          <a:prstGeom prst="bentConnector3">
            <a:avLst>
              <a:gd fmla="val 99897" name="adj1"/>
            </a:avLst>
          </a:prstGeom>
          <a:noFill/>
          <a:ln cap="flat" cmpd="sng" w="38100">
            <a:solidFill>
              <a:srgbClr val="E9F1F8"/>
            </a:solidFill>
            <a:prstDash val="solid"/>
            <a:round/>
            <a:headEnd len="sm" w="sm" type="none"/>
            <a:tailEnd len="sm" w="sm" type="none"/>
          </a:ln>
        </p:spPr>
      </p:cxnSp>
      <p:sp>
        <p:nvSpPr>
          <p:cNvPr id="847" name="Google Shape;847;p69"/>
          <p:cNvSpPr txBox="1"/>
          <p:nvPr/>
        </p:nvSpPr>
        <p:spPr>
          <a:xfrm>
            <a:off x="938100" y="4703850"/>
            <a:ext cx="8079600" cy="369300"/>
          </a:xfrm>
          <a:prstGeom prst="rect">
            <a:avLst/>
          </a:prstGeom>
          <a:noFill/>
          <a:ln>
            <a:noFill/>
          </a:ln>
        </p:spPr>
        <p:txBody>
          <a:bodyPr anchorCtr="0" anchor="t" bIns="91425" lIns="91425" spcFirstLastPara="1" rIns="91425" wrap="square" tIns="91425">
            <a:spAutoFit/>
          </a:bodyPr>
          <a:lstStyle/>
          <a:p>
            <a:pPr indent="0" lvl="0" marL="0" marR="0" rtl="0" algn="r">
              <a:lnSpc>
                <a:spcPct val="100000"/>
              </a:lnSpc>
              <a:spcBef>
                <a:spcPts val="0"/>
              </a:spcBef>
              <a:spcAft>
                <a:spcPts val="0"/>
              </a:spcAft>
              <a:buClr>
                <a:schemeClr val="dk1"/>
              </a:buClr>
              <a:buSzPts val="1100"/>
              <a:buFont typeface="Arial"/>
              <a:buNone/>
            </a:pPr>
            <a:r>
              <a:rPr b="0" i="0" lang="it" sz="1200" u="none" cap="none" strike="noStrike">
                <a:solidFill>
                  <a:schemeClr val="dk2"/>
                </a:solidFill>
                <a:latin typeface="Lato"/>
                <a:ea typeface="Lato"/>
                <a:cs typeface="Lato"/>
                <a:sym typeface="Lato"/>
              </a:rPr>
              <a:t>Eco-Aware Graph Neural Networks for Sustainable Recommendations</a:t>
            </a:r>
            <a:endParaRPr b="0" i="0" sz="1400" u="none" cap="none" strike="noStrike">
              <a:solidFill>
                <a:schemeClr val="dk2"/>
              </a:solidFill>
              <a:latin typeface="Lato"/>
              <a:ea typeface="Lato"/>
              <a:cs typeface="Lato"/>
              <a:sym typeface="Lato"/>
            </a:endParaRPr>
          </a:p>
        </p:txBody>
      </p:sp>
      <p:sp>
        <p:nvSpPr>
          <p:cNvPr id="848" name="Google Shape;848;p69"/>
          <p:cNvSpPr txBox="1"/>
          <p:nvPr/>
        </p:nvSpPr>
        <p:spPr>
          <a:xfrm>
            <a:off x="275649" y="1457475"/>
            <a:ext cx="8868300" cy="2124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600"/>
              <a:buFont typeface="Arial"/>
              <a:buNone/>
            </a:pPr>
            <a:r>
              <a:rPr b="0" i="0" lang="it" sz="1400" u="none" cap="none" strike="noStrike">
                <a:solidFill>
                  <a:srgbClr val="000000"/>
                </a:solidFill>
                <a:latin typeface="Arial"/>
                <a:ea typeface="Arial"/>
                <a:cs typeface="Arial"/>
                <a:sym typeface="Arial"/>
              </a:rPr>
              <a:t>[1] AI boom sparks concern over Big Tech’s water consumption, </a:t>
            </a:r>
            <a:r>
              <a:rPr b="0" i="0" lang="it" sz="1400" u="sng" cap="none" strike="noStrike">
                <a:solidFill>
                  <a:schemeClr val="hlink"/>
                </a:solidFill>
                <a:latin typeface="Arial"/>
                <a:ea typeface="Arial"/>
                <a:cs typeface="Arial"/>
                <a:sym typeface="Arial"/>
                <a:hlinkClick r:id="rId4"/>
              </a:rPr>
              <a:t>Financial Times</a:t>
            </a:r>
            <a:r>
              <a:rPr b="0" i="0" lang="it" sz="1400" u="none" cap="none" strike="noStrike">
                <a:solidFill>
                  <a:srgbClr val="000000"/>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rPr b="0" i="0" lang="it" sz="1400" u="none" cap="none" strike="noStrike">
                <a:solidFill>
                  <a:srgbClr val="000000"/>
                </a:solidFill>
                <a:latin typeface="Arial"/>
                <a:ea typeface="Arial"/>
                <a:cs typeface="Arial"/>
                <a:sym typeface="Arial"/>
              </a:rPr>
              <a:t>[2] The Uneven Distribution of AI’s Environmental Impacts, </a:t>
            </a:r>
            <a:r>
              <a:rPr b="0" i="0" lang="it" sz="1400" u="sng" cap="none" strike="noStrike">
                <a:solidFill>
                  <a:schemeClr val="hlink"/>
                </a:solidFill>
                <a:latin typeface="Arial"/>
                <a:ea typeface="Arial"/>
                <a:cs typeface="Arial"/>
                <a:sym typeface="Arial"/>
                <a:hlinkClick r:id="rId5"/>
              </a:rPr>
              <a:t>Harvard Business Review</a:t>
            </a:r>
            <a:r>
              <a:rPr b="0" i="0" lang="it" sz="1400" u="none" cap="none" strike="noStrike">
                <a:solidFill>
                  <a:srgbClr val="000000"/>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100"/>
              <a:buFont typeface="Arial"/>
              <a:buNone/>
            </a:pPr>
            <a:r>
              <a:rPr b="0" i="0" lang="it" sz="1400" u="none" cap="none" strike="noStrike">
                <a:solidFill>
                  <a:srgbClr val="000000"/>
                </a:solidFill>
                <a:latin typeface="Arial"/>
                <a:ea typeface="Arial"/>
                <a:cs typeface="Arial"/>
                <a:sym typeface="Arial"/>
              </a:rPr>
              <a:t>[3] Graph Neural Networks in Recommender Systems: A Survey, </a:t>
            </a:r>
            <a:r>
              <a:rPr b="0" i="0" lang="it" sz="1400" u="sng" cap="none" strike="noStrike">
                <a:solidFill>
                  <a:schemeClr val="hlink"/>
                </a:solidFill>
                <a:latin typeface="Arial"/>
                <a:ea typeface="Arial"/>
                <a:cs typeface="Arial"/>
                <a:sym typeface="Arial"/>
                <a:hlinkClick r:id="rId6"/>
              </a:rPr>
              <a:t>Wu et al</a:t>
            </a:r>
            <a:r>
              <a:rPr b="0" i="0" lang="it" sz="1400" u="none" cap="none" strike="noStrike">
                <a:solidFill>
                  <a:srgbClr val="000000"/>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100"/>
              <a:buFont typeface="Arial"/>
              <a:buNone/>
            </a:pPr>
            <a:r>
              <a:rPr b="0" i="0" lang="it" sz="1400" u="none" cap="none" strike="noStrike">
                <a:solidFill>
                  <a:srgbClr val="000000"/>
                </a:solidFill>
                <a:latin typeface="Arial"/>
                <a:ea typeface="Arial"/>
                <a:cs typeface="Arial"/>
                <a:sym typeface="Arial"/>
              </a:rPr>
              <a:t>[4] Codecarbon, </a:t>
            </a:r>
            <a:r>
              <a:rPr b="0" i="0" lang="it" sz="1400" u="sng" cap="none" strike="noStrike">
                <a:solidFill>
                  <a:schemeClr val="hlink"/>
                </a:solidFill>
                <a:latin typeface="Arial"/>
                <a:ea typeface="Arial"/>
                <a:cs typeface="Arial"/>
                <a:sym typeface="Arial"/>
                <a:hlinkClick r:id="rId7"/>
              </a:rPr>
              <a:t>codecarbon.io</a:t>
            </a:r>
            <a:r>
              <a:rPr b="0" i="0" lang="it" sz="1400" u="none" cap="none" strike="noStrike">
                <a:solidFill>
                  <a:srgbClr val="000000"/>
                </a:solidFill>
                <a:latin typeface="Arial"/>
                <a:ea typeface="Arial"/>
                <a:cs typeface="Arial"/>
                <a:sym typeface="Arial"/>
              </a:rPr>
              <a:t>.</a:t>
            </a:r>
            <a:endParaRPr/>
          </a:p>
          <a:p>
            <a:pPr indent="0" lvl="0" marL="0" marR="0" rtl="0" algn="l">
              <a:lnSpc>
                <a:spcPct val="100000"/>
              </a:lnSpc>
              <a:spcBef>
                <a:spcPts val="0"/>
              </a:spcBef>
              <a:spcAft>
                <a:spcPts val="0"/>
              </a:spcAft>
              <a:buClr>
                <a:schemeClr val="dk1"/>
              </a:buClr>
              <a:buSzPts val="1100"/>
              <a:buFont typeface="Arial"/>
              <a:buNone/>
            </a:pPr>
            <a:r>
              <a:rPr b="0" i="0" lang="it" sz="1400" u="none" cap="none" strike="noStrike">
                <a:solidFill>
                  <a:srgbClr val="000000"/>
                </a:solidFill>
                <a:latin typeface="Arial"/>
                <a:ea typeface="Arial"/>
                <a:cs typeface="Arial"/>
                <a:sym typeface="Arial"/>
              </a:rPr>
              <a:t>[5] LightGCN: Simplifying and Powering Graph Convolution Network for Recommendation, </a:t>
            </a:r>
            <a:r>
              <a:rPr b="0" i="0" lang="it" sz="1400" u="sng" cap="none" strike="noStrike">
                <a:solidFill>
                  <a:srgbClr val="000000"/>
                </a:solidFill>
                <a:latin typeface="Arial"/>
                <a:ea typeface="Arial"/>
                <a:cs typeface="Arial"/>
                <a:sym typeface="Arial"/>
                <a:hlinkClick r:id="rId8">
                  <a:extLst>
                    <a:ext uri="{A12FA001-AC4F-418D-AE19-62706E023703}">
                      <ahyp:hlinkClr val="tx"/>
                    </a:ext>
                  </a:extLst>
                </a:hlinkClick>
              </a:rPr>
              <a:t>He et al</a:t>
            </a:r>
            <a:r>
              <a:rPr b="0" i="0" lang="it" sz="1400" u="none" cap="none" strike="noStrike">
                <a:solidFill>
                  <a:srgbClr val="000000"/>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100"/>
              <a:buFont typeface="Arial"/>
              <a:buNone/>
            </a:pPr>
            <a:r>
              <a:rPr b="0" i="0" lang="it" sz="1400" u="none" cap="none" strike="noStrike">
                <a:solidFill>
                  <a:srgbClr val="000000"/>
                </a:solidFill>
                <a:latin typeface="Arial"/>
                <a:ea typeface="Arial"/>
                <a:cs typeface="Arial"/>
                <a:sym typeface="Arial"/>
              </a:rPr>
              <a:t>[6] Neural Graph Collaborative Filtering, </a:t>
            </a:r>
            <a:r>
              <a:rPr b="0" i="0" lang="it" sz="1400" u="sng" cap="none" strike="noStrike">
                <a:solidFill>
                  <a:srgbClr val="000000"/>
                </a:solidFill>
                <a:latin typeface="Arial"/>
                <a:ea typeface="Arial"/>
                <a:cs typeface="Arial"/>
                <a:sym typeface="Arial"/>
                <a:hlinkClick r:id="rId9">
                  <a:extLst>
                    <a:ext uri="{A12FA001-AC4F-418D-AE19-62706E023703}">
                      <ahyp:hlinkClr val="tx"/>
                    </a:ext>
                  </a:extLst>
                </a:hlinkClick>
              </a:rPr>
              <a:t>Wang et al</a:t>
            </a:r>
            <a:r>
              <a:rPr b="0" i="0" lang="it" sz="1400" u="none" cap="none" strike="noStrike">
                <a:solidFill>
                  <a:srgbClr val="000000"/>
                </a:solidFill>
                <a:latin typeface="Arial"/>
                <a:ea typeface="Arial"/>
                <a:cs typeface="Arial"/>
                <a:sym typeface="Arial"/>
              </a:rPr>
              <a:t>.</a:t>
            </a:r>
            <a:endParaRPr/>
          </a:p>
          <a:p>
            <a:pPr indent="0" lvl="0" marL="0" marR="0" rtl="0" algn="l">
              <a:lnSpc>
                <a:spcPct val="100000"/>
              </a:lnSpc>
              <a:spcBef>
                <a:spcPts val="0"/>
              </a:spcBef>
              <a:spcAft>
                <a:spcPts val="0"/>
              </a:spcAft>
              <a:buClr>
                <a:schemeClr val="dk1"/>
              </a:buClr>
              <a:buSzPts val="1100"/>
              <a:buFont typeface="Arial"/>
              <a:buNone/>
            </a:pPr>
            <a:r>
              <a:rPr b="0" i="0" lang="it" sz="1400" u="none" cap="none" strike="noStrike">
                <a:solidFill>
                  <a:srgbClr val="000000"/>
                </a:solidFill>
                <a:latin typeface="Arial"/>
                <a:ea typeface="Arial"/>
                <a:cs typeface="Arial"/>
                <a:sym typeface="Arial"/>
              </a:rPr>
              <a:t>[7] Are Graph Augmentations Necessary?: Simple Graph Contrastive Learning for Recommendation, </a:t>
            </a:r>
            <a:r>
              <a:rPr b="0" i="0" lang="it" sz="1400" u="sng" cap="none" strike="noStrike">
                <a:solidFill>
                  <a:srgbClr val="000000"/>
                </a:solidFill>
                <a:latin typeface="Arial"/>
                <a:ea typeface="Arial"/>
                <a:cs typeface="Arial"/>
                <a:sym typeface="Arial"/>
                <a:hlinkClick r:id="rId10">
                  <a:extLst>
                    <a:ext uri="{A12FA001-AC4F-418D-AE19-62706E023703}">
                      <ahyp:hlinkClr val="tx"/>
                    </a:ext>
                  </a:extLst>
                </a:hlinkClick>
              </a:rPr>
              <a:t>Yu et al</a:t>
            </a:r>
            <a:r>
              <a:rPr b="0" i="0" lang="it" sz="1400" u="none" cap="none" strike="noStrike">
                <a:solidFill>
                  <a:srgbClr val="000000"/>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100"/>
              <a:buFont typeface="Arial"/>
              <a:buNone/>
            </a:pPr>
            <a:r>
              <a:rPr b="0" i="0" lang="it" sz="1400" u="none" cap="none" strike="noStrike">
                <a:solidFill>
                  <a:srgbClr val="000000"/>
                </a:solidFill>
                <a:latin typeface="Arial"/>
                <a:ea typeface="Arial"/>
                <a:cs typeface="Arial"/>
                <a:sym typeface="Arial"/>
              </a:rPr>
              <a:t>[8] LightGCL: Simple Yet Effective Graph Contrastive Learning for Recommendation, </a:t>
            </a:r>
            <a:r>
              <a:rPr b="0" i="0" lang="it" sz="1400" u="sng" cap="none" strike="noStrike">
                <a:solidFill>
                  <a:srgbClr val="000000"/>
                </a:solidFill>
                <a:latin typeface="Arial"/>
                <a:ea typeface="Arial"/>
                <a:cs typeface="Arial"/>
                <a:sym typeface="Arial"/>
                <a:hlinkClick r:id="rId11">
                  <a:extLst>
                    <a:ext uri="{A12FA001-AC4F-418D-AE19-62706E023703}">
                      <ahyp:hlinkClr val="tx"/>
                    </a:ext>
                  </a:extLst>
                </a:hlinkClick>
              </a:rPr>
              <a:t>Cai et al</a:t>
            </a:r>
            <a:r>
              <a:rPr b="0" i="0" lang="it" sz="1400" u="none" cap="none" strike="noStrike">
                <a:solidFill>
                  <a:srgbClr val="000000"/>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 name="Shape 118"/>
        <p:cNvGrpSpPr/>
        <p:nvPr/>
      </p:nvGrpSpPr>
      <p:grpSpPr>
        <a:xfrm>
          <a:off x="0" y="0"/>
          <a:ext cx="0" cy="0"/>
          <a:chOff x="0" y="0"/>
          <a:chExt cx="0" cy="0"/>
        </a:xfrm>
      </p:grpSpPr>
      <p:sp>
        <p:nvSpPr>
          <p:cNvPr id="119" name="Google Shape;119;p18"/>
          <p:cNvSpPr/>
          <p:nvPr/>
        </p:nvSpPr>
        <p:spPr>
          <a:xfrm>
            <a:off x="0" y="4199700"/>
            <a:ext cx="938100" cy="943800"/>
          </a:xfrm>
          <a:prstGeom prst="rtTriangle">
            <a:avLst/>
          </a:prstGeom>
          <a:solidFill>
            <a:srgbClr val="E7EDF3"/>
          </a:solidFill>
          <a:ln cap="flat" cmpd="sng" w="9525">
            <a:solidFill>
              <a:srgbClr val="E7EDF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20" name="Google Shape;120;p18"/>
          <p:cNvSpPr txBox="1"/>
          <p:nvPr>
            <p:ph type="title"/>
          </p:nvPr>
        </p:nvSpPr>
        <p:spPr>
          <a:xfrm>
            <a:off x="311700" y="328025"/>
            <a:ext cx="80373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it" sz="3611">
                <a:solidFill>
                  <a:srgbClr val="434343"/>
                </a:solidFill>
                <a:latin typeface="Nunito"/>
                <a:ea typeface="Nunito"/>
                <a:cs typeface="Nunito"/>
                <a:sym typeface="Nunito"/>
              </a:rPr>
              <a:t>Recommendation Systems</a:t>
            </a:r>
            <a:endParaRPr sz="3611">
              <a:solidFill>
                <a:srgbClr val="434343"/>
              </a:solidFill>
              <a:latin typeface="Nunito"/>
              <a:ea typeface="Nunito"/>
              <a:cs typeface="Nunito"/>
              <a:sym typeface="Nunito"/>
            </a:endParaRPr>
          </a:p>
        </p:txBody>
      </p:sp>
      <p:pic>
        <p:nvPicPr>
          <p:cNvPr id="121" name="Google Shape;121;p18"/>
          <p:cNvPicPr preferRelativeResize="0"/>
          <p:nvPr/>
        </p:nvPicPr>
        <p:blipFill rotWithShape="1">
          <a:blip r:embed="rId3">
            <a:alphaModFix/>
          </a:blip>
          <a:srcRect b="0" l="0" r="63913" t="0"/>
          <a:stretch/>
        </p:blipFill>
        <p:spPr>
          <a:xfrm>
            <a:off x="-150800" y="4499450"/>
            <a:ext cx="675748" cy="778099"/>
          </a:xfrm>
          <a:prstGeom prst="rect">
            <a:avLst/>
          </a:prstGeom>
          <a:noFill/>
          <a:ln>
            <a:noFill/>
          </a:ln>
        </p:spPr>
      </p:pic>
      <p:cxnSp>
        <p:nvCxnSpPr>
          <p:cNvPr id="122" name="Google Shape;122;p18"/>
          <p:cNvCxnSpPr/>
          <p:nvPr/>
        </p:nvCxnSpPr>
        <p:spPr>
          <a:xfrm flipH="1" rot="10800000">
            <a:off x="2748000" y="4669350"/>
            <a:ext cx="6396000" cy="4500"/>
          </a:xfrm>
          <a:prstGeom prst="straightConnector1">
            <a:avLst/>
          </a:prstGeom>
          <a:noFill/>
          <a:ln cap="flat" cmpd="sng" w="19050">
            <a:solidFill>
              <a:srgbClr val="822433"/>
            </a:solidFill>
            <a:prstDash val="solid"/>
            <a:round/>
            <a:headEnd len="med" w="med" type="none"/>
            <a:tailEnd len="med" w="med" type="none"/>
          </a:ln>
        </p:spPr>
      </p:cxnSp>
      <p:cxnSp>
        <p:nvCxnSpPr>
          <p:cNvPr id="123" name="Google Shape;123;p18"/>
          <p:cNvCxnSpPr/>
          <p:nvPr/>
        </p:nvCxnSpPr>
        <p:spPr>
          <a:xfrm flipH="1" rot="10800000">
            <a:off x="223375" y="245800"/>
            <a:ext cx="1692300" cy="737100"/>
          </a:xfrm>
          <a:prstGeom prst="bentConnector3">
            <a:avLst>
              <a:gd fmla="val 0" name="adj1"/>
            </a:avLst>
          </a:prstGeom>
          <a:noFill/>
          <a:ln cap="flat" cmpd="sng" w="38100">
            <a:solidFill>
              <a:srgbClr val="E9F1F8"/>
            </a:solidFill>
            <a:prstDash val="solid"/>
            <a:round/>
            <a:headEnd len="med" w="med" type="none"/>
            <a:tailEnd len="med" w="med" type="none"/>
          </a:ln>
        </p:spPr>
      </p:cxnSp>
      <p:cxnSp>
        <p:nvCxnSpPr>
          <p:cNvPr id="124" name="Google Shape;124;p18"/>
          <p:cNvCxnSpPr/>
          <p:nvPr/>
        </p:nvCxnSpPr>
        <p:spPr>
          <a:xfrm flipH="1" rot="10800000">
            <a:off x="7211450" y="414950"/>
            <a:ext cx="1692300" cy="737100"/>
          </a:xfrm>
          <a:prstGeom prst="bentConnector3">
            <a:avLst>
              <a:gd fmla="val 99897" name="adj1"/>
            </a:avLst>
          </a:prstGeom>
          <a:noFill/>
          <a:ln cap="flat" cmpd="sng" w="38100">
            <a:solidFill>
              <a:srgbClr val="E9F1F8"/>
            </a:solidFill>
            <a:prstDash val="solid"/>
            <a:round/>
            <a:headEnd len="med" w="med" type="none"/>
            <a:tailEnd len="med" w="med" type="none"/>
          </a:ln>
        </p:spPr>
      </p:cxnSp>
      <p:sp>
        <p:nvSpPr>
          <p:cNvPr id="125" name="Google Shape;125;p18"/>
          <p:cNvSpPr txBox="1"/>
          <p:nvPr>
            <p:ph idx="1" type="body"/>
          </p:nvPr>
        </p:nvSpPr>
        <p:spPr>
          <a:xfrm>
            <a:off x="6034475" y="1460100"/>
            <a:ext cx="2713500" cy="25305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it">
                <a:solidFill>
                  <a:schemeClr val="dk1"/>
                </a:solidFill>
                <a:latin typeface="Lato"/>
                <a:ea typeface="Lato"/>
                <a:cs typeface="Lato"/>
                <a:sym typeface="Lato"/>
              </a:rPr>
              <a:t>Now Homer has to select which new TV series wants to watch.</a:t>
            </a:r>
            <a:endParaRPr>
              <a:solidFill>
                <a:schemeClr val="dk1"/>
              </a:solidFill>
              <a:latin typeface="Lato"/>
              <a:ea typeface="Lato"/>
              <a:cs typeface="Lato"/>
              <a:sym typeface="Lato"/>
            </a:endParaRPr>
          </a:p>
        </p:txBody>
      </p:sp>
      <p:sp>
        <p:nvSpPr>
          <p:cNvPr id="126" name="Google Shape;126;p18"/>
          <p:cNvSpPr txBox="1"/>
          <p:nvPr>
            <p:ph idx="12" type="sldNum"/>
          </p:nvPr>
        </p:nvSpPr>
        <p:spPr>
          <a:xfrm>
            <a:off x="8497508" y="-8"/>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it"/>
              <a:t>‹#›</a:t>
            </a:fld>
            <a:endParaRPr/>
          </a:p>
        </p:txBody>
      </p:sp>
      <p:pic>
        <p:nvPicPr>
          <p:cNvPr id="127" name="Google Shape;127;p18" title="homer_suggeriti.png"/>
          <p:cNvPicPr preferRelativeResize="0"/>
          <p:nvPr/>
        </p:nvPicPr>
        <p:blipFill>
          <a:blip r:embed="rId4">
            <a:alphaModFix/>
          </a:blip>
          <a:stretch>
            <a:fillRect/>
          </a:stretch>
        </p:blipFill>
        <p:spPr>
          <a:xfrm>
            <a:off x="1090500" y="1135300"/>
            <a:ext cx="4791575" cy="3194383"/>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 name="Shape 131"/>
        <p:cNvGrpSpPr/>
        <p:nvPr/>
      </p:nvGrpSpPr>
      <p:grpSpPr>
        <a:xfrm>
          <a:off x="0" y="0"/>
          <a:ext cx="0" cy="0"/>
          <a:chOff x="0" y="0"/>
          <a:chExt cx="0" cy="0"/>
        </a:xfrm>
      </p:grpSpPr>
      <p:sp>
        <p:nvSpPr>
          <p:cNvPr id="132" name="Google Shape;132;p19"/>
          <p:cNvSpPr/>
          <p:nvPr/>
        </p:nvSpPr>
        <p:spPr>
          <a:xfrm>
            <a:off x="0" y="4199700"/>
            <a:ext cx="938100" cy="943800"/>
          </a:xfrm>
          <a:prstGeom prst="rtTriangle">
            <a:avLst/>
          </a:prstGeom>
          <a:solidFill>
            <a:srgbClr val="E7EDF3"/>
          </a:solidFill>
          <a:ln cap="flat" cmpd="sng" w="9525">
            <a:solidFill>
              <a:srgbClr val="E7EDF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133" name="Google Shape;133;p19"/>
          <p:cNvPicPr preferRelativeResize="0"/>
          <p:nvPr/>
        </p:nvPicPr>
        <p:blipFill rotWithShape="1">
          <a:blip r:embed="rId3">
            <a:alphaModFix/>
          </a:blip>
          <a:srcRect b="0" l="0" r="63913" t="0"/>
          <a:stretch/>
        </p:blipFill>
        <p:spPr>
          <a:xfrm>
            <a:off x="-150800" y="4499450"/>
            <a:ext cx="675748" cy="778099"/>
          </a:xfrm>
          <a:prstGeom prst="rect">
            <a:avLst/>
          </a:prstGeom>
          <a:noFill/>
          <a:ln>
            <a:noFill/>
          </a:ln>
        </p:spPr>
      </p:pic>
      <p:cxnSp>
        <p:nvCxnSpPr>
          <p:cNvPr id="134" name="Google Shape;134;p19"/>
          <p:cNvCxnSpPr/>
          <p:nvPr/>
        </p:nvCxnSpPr>
        <p:spPr>
          <a:xfrm flipH="1" rot="10800000">
            <a:off x="2748000" y="4669350"/>
            <a:ext cx="6396000" cy="4500"/>
          </a:xfrm>
          <a:prstGeom prst="straightConnector1">
            <a:avLst/>
          </a:prstGeom>
          <a:noFill/>
          <a:ln cap="flat" cmpd="sng" w="19050">
            <a:solidFill>
              <a:srgbClr val="822433"/>
            </a:solidFill>
            <a:prstDash val="solid"/>
            <a:round/>
            <a:headEnd len="med" w="med" type="none"/>
            <a:tailEnd len="med" w="med" type="none"/>
          </a:ln>
        </p:spPr>
      </p:cxnSp>
      <p:cxnSp>
        <p:nvCxnSpPr>
          <p:cNvPr id="135" name="Google Shape;135;p19"/>
          <p:cNvCxnSpPr/>
          <p:nvPr/>
        </p:nvCxnSpPr>
        <p:spPr>
          <a:xfrm flipH="1" rot="10800000">
            <a:off x="223375" y="245800"/>
            <a:ext cx="1692300" cy="737100"/>
          </a:xfrm>
          <a:prstGeom prst="bentConnector3">
            <a:avLst>
              <a:gd fmla="val 0" name="adj1"/>
            </a:avLst>
          </a:prstGeom>
          <a:noFill/>
          <a:ln cap="flat" cmpd="sng" w="38100">
            <a:solidFill>
              <a:srgbClr val="E9F1F8"/>
            </a:solidFill>
            <a:prstDash val="solid"/>
            <a:round/>
            <a:headEnd len="med" w="med" type="none"/>
            <a:tailEnd len="med" w="med" type="none"/>
          </a:ln>
        </p:spPr>
      </p:cxnSp>
      <p:cxnSp>
        <p:nvCxnSpPr>
          <p:cNvPr id="136" name="Google Shape;136;p19"/>
          <p:cNvCxnSpPr/>
          <p:nvPr/>
        </p:nvCxnSpPr>
        <p:spPr>
          <a:xfrm flipH="1" rot="10800000">
            <a:off x="7211450" y="414950"/>
            <a:ext cx="1692300" cy="737100"/>
          </a:xfrm>
          <a:prstGeom prst="bentConnector3">
            <a:avLst>
              <a:gd fmla="val 99897" name="adj1"/>
            </a:avLst>
          </a:prstGeom>
          <a:noFill/>
          <a:ln cap="flat" cmpd="sng" w="38100">
            <a:solidFill>
              <a:srgbClr val="E9F1F8"/>
            </a:solidFill>
            <a:prstDash val="solid"/>
            <a:round/>
            <a:headEnd len="med" w="med" type="none"/>
            <a:tailEnd len="med" w="med" type="none"/>
          </a:ln>
        </p:spPr>
      </p:cxnSp>
      <p:sp>
        <p:nvSpPr>
          <p:cNvPr id="137" name="Google Shape;137;p19"/>
          <p:cNvSpPr/>
          <p:nvPr/>
        </p:nvSpPr>
        <p:spPr>
          <a:xfrm>
            <a:off x="7331600" y="2425725"/>
            <a:ext cx="1114800" cy="17088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it"/>
              <a:t>?</a:t>
            </a:r>
            <a:endParaRPr/>
          </a:p>
        </p:txBody>
      </p:sp>
      <p:sp>
        <p:nvSpPr>
          <p:cNvPr id="138" name="Google Shape;138;p19"/>
          <p:cNvSpPr txBox="1"/>
          <p:nvPr>
            <p:ph type="title"/>
          </p:nvPr>
        </p:nvSpPr>
        <p:spPr>
          <a:xfrm>
            <a:off x="311700" y="328025"/>
            <a:ext cx="80373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it" sz="3611">
                <a:solidFill>
                  <a:srgbClr val="434343"/>
                </a:solidFill>
                <a:latin typeface="Nunito"/>
                <a:ea typeface="Nunito"/>
                <a:cs typeface="Nunito"/>
                <a:sym typeface="Nunito"/>
              </a:rPr>
              <a:t>Sequential Recommendation</a:t>
            </a:r>
            <a:endParaRPr sz="3611">
              <a:solidFill>
                <a:srgbClr val="434343"/>
              </a:solidFill>
              <a:latin typeface="Nunito"/>
              <a:ea typeface="Nunito"/>
              <a:cs typeface="Nunito"/>
              <a:sym typeface="Nunito"/>
            </a:endParaRPr>
          </a:p>
        </p:txBody>
      </p:sp>
      <p:pic>
        <p:nvPicPr>
          <p:cNvPr id="139" name="Google Shape;139;p19" title="Homer_Simpson_2006.png"/>
          <p:cNvPicPr preferRelativeResize="0"/>
          <p:nvPr/>
        </p:nvPicPr>
        <p:blipFill>
          <a:blip r:embed="rId4">
            <a:alphaModFix/>
          </a:blip>
          <a:stretch>
            <a:fillRect/>
          </a:stretch>
        </p:blipFill>
        <p:spPr>
          <a:xfrm>
            <a:off x="223375" y="2467450"/>
            <a:ext cx="832525" cy="1708875"/>
          </a:xfrm>
          <a:prstGeom prst="rect">
            <a:avLst/>
          </a:prstGeom>
          <a:noFill/>
          <a:ln>
            <a:noFill/>
          </a:ln>
        </p:spPr>
      </p:pic>
      <p:pic>
        <p:nvPicPr>
          <p:cNvPr id="140" name="Google Shape;140;p19" title="walt.jpeg"/>
          <p:cNvPicPr preferRelativeResize="0"/>
          <p:nvPr/>
        </p:nvPicPr>
        <p:blipFill>
          <a:blip r:embed="rId5">
            <a:alphaModFix/>
          </a:blip>
          <a:stretch>
            <a:fillRect/>
          </a:stretch>
        </p:blipFill>
        <p:spPr>
          <a:xfrm>
            <a:off x="4250563" y="2620800"/>
            <a:ext cx="2504650" cy="1402600"/>
          </a:xfrm>
          <a:prstGeom prst="rect">
            <a:avLst/>
          </a:prstGeom>
          <a:noFill/>
          <a:ln>
            <a:noFill/>
          </a:ln>
        </p:spPr>
      </p:pic>
      <p:cxnSp>
        <p:nvCxnSpPr>
          <p:cNvPr id="141" name="Google Shape;141;p19"/>
          <p:cNvCxnSpPr>
            <a:stCxn id="142" idx="3"/>
            <a:endCxn id="140" idx="1"/>
          </p:cNvCxnSpPr>
          <p:nvPr/>
        </p:nvCxnSpPr>
        <p:spPr>
          <a:xfrm>
            <a:off x="3674263" y="3322100"/>
            <a:ext cx="576300" cy="0"/>
          </a:xfrm>
          <a:prstGeom prst="straightConnector1">
            <a:avLst/>
          </a:prstGeom>
          <a:noFill/>
          <a:ln cap="flat" cmpd="sng" w="19050">
            <a:solidFill>
              <a:schemeClr val="dk2"/>
            </a:solidFill>
            <a:prstDash val="solid"/>
            <a:round/>
            <a:headEnd len="med" w="med" type="none"/>
            <a:tailEnd len="med" w="med" type="triangle"/>
          </a:ln>
        </p:spPr>
      </p:cxnSp>
      <p:cxnSp>
        <p:nvCxnSpPr>
          <p:cNvPr id="143" name="Google Shape;143;p19"/>
          <p:cNvCxnSpPr>
            <a:stCxn id="140" idx="3"/>
          </p:cNvCxnSpPr>
          <p:nvPr/>
        </p:nvCxnSpPr>
        <p:spPr>
          <a:xfrm>
            <a:off x="6755212" y="3322100"/>
            <a:ext cx="576300" cy="0"/>
          </a:xfrm>
          <a:prstGeom prst="straightConnector1">
            <a:avLst/>
          </a:prstGeom>
          <a:noFill/>
          <a:ln cap="flat" cmpd="sng" w="19050">
            <a:solidFill>
              <a:schemeClr val="dk2"/>
            </a:solidFill>
            <a:prstDash val="solid"/>
            <a:round/>
            <a:headEnd len="med" w="med" type="none"/>
            <a:tailEnd len="med" w="med" type="triangle"/>
          </a:ln>
        </p:spPr>
      </p:cxnSp>
      <p:sp>
        <p:nvSpPr>
          <p:cNvPr id="144" name="Google Shape;144;p19"/>
          <p:cNvSpPr txBox="1"/>
          <p:nvPr>
            <p:ph idx="12" type="sldNum"/>
          </p:nvPr>
        </p:nvSpPr>
        <p:spPr>
          <a:xfrm>
            <a:off x="8497508" y="-8"/>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it"/>
              <a:t>‹#›</a:t>
            </a:fld>
            <a:endParaRPr/>
          </a:p>
        </p:txBody>
      </p:sp>
      <p:sp>
        <p:nvSpPr>
          <p:cNvPr id="145" name="Google Shape;145;p19"/>
          <p:cNvSpPr txBox="1"/>
          <p:nvPr>
            <p:ph idx="1" type="body"/>
          </p:nvPr>
        </p:nvSpPr>
        <p:spPr>
          <a:xfrm>
            <a:off x="524950" y="1266225"/>
            <a:ext cx="8223000" cy="878100"/>
          </a:xfrm>
          <a:prstGeom prst="rect">
            <a:avLst/>
          </a:prstGeom>
        </p:spPr>
        <p:txBody>
          <a:bodyPr anchorCtr="0" anchor="t" bIns="91425" lIns="91425" spcFirstLastPara="1" rIns="91425" wrap="square" tIns="91425">
            <a:normAutofit fontScale="25000" lnSpcReduction="20000"/>
          </a:bodyPr>
          <a:lstStyle/>
          <a:p>
            <a:pPr indent="0" lvl="0" marL="0" rtl="0" algn="l">
              <a:spcBef>
                <a:spcPts val="0"/>
              </a:spcBef>
              <a:spcAft>
                <a:spcPts val="0"/>
              </a:spcAft>
              <a:buClr>
                <a:schemeClr val="dk1"/>
              </a:buClr>
              <a:buSzPts val="275"/>
              <a:buFont typeface="Arial"/>
              <a:buNone/>
            </a:pPr>
            <a:r>
              <a:rPr lang="it" sz="7200">
                <a:solidFill>
                  <a:schemeClr val="dk1"/>
                </a:solidFill>
                <a:latin typeface="Lato"/>
                <a:ea typeface="Lato"/>
                <a:cs typeface="Lato"/>
                <a:sym typeface="Lato"/>
              </a:rPr>
              <a:t>Goal: predict the next (future) interaction in a chronologically ordered sequence of user-item interactions (historical).</a:t>
            </a:r>
            <a:endParaRPr sz="7200">
              <a:solidFill>
                <a:schemeClr val="dk1"/>
              </a:solidFill>
              <a:latin typeface="Lato"/>
              <a:ea typeface="Lato"/>
              <a:cs typeface="Lato"/>
              <a:sym typeface="Lato"/>
            </a:endParaRPr>
          </a:p>
          <a:p>
            <a:pPr indent="0" lvl="0" marL="0" rtl="0" algn="l">
              <a:spcBef>
                <a:spcPts val="1200"/>
              </a:spcBef>
              <a:spcAft>
                <a:spcPts val="0"/>
              </a:spcAft>
              <a:buClr>
                <a:schemeClr val="dk1"/>
              </a:buClr>
              <a:buSzPct val="61111"/>
              <a:buFont typeface="Arial"/>
              <a:buNone/>
            </a:pPr>
            <a:r>
              <a:t/>
            </a:r>
            <a:endParaRPr>
              <a:latin typeface="Lato"/>
              <a:ea typeface="Lato"/>
              <a:cs typeface="Lato"/>
              <a:sym typeface="Lato"/>
            </a:endParaRPr>
          </a:p>
          <a:p>
            <a:pPr indent="0" lvl="0" marL="0" rtl="0" algn="l">
              <a:spcBef>
                <a:spcPts val="1200"/>
              </a:spcBef>
              <a:spcAft>
                <a:spcPts val="1200"/>
              </a:spcAft>
              <a:buNone/>
            </a:pPr>
            <a:r>
              <a:t/>
            </a:r>
            <a:endParaRPr>
              <a:latin typeface="Lato"/>
              <a:ea typeface="Lato"/>
              <a:cs typeface="Lato"/>
              <a:sym typeface="Lato"/>
            </a:endParaRPr>
          </a:p>
        </p:txBody>
      </p:sp>
      <p:pic>
        <p:nvPicPr>
          <p:cNvPr id="146" name="Google Shape;146;p19" title="el-chapo-recensione-netflix-copertina.jpg"/>
          <p:cNvPicPr preferRelativeResize="0"/>
          <p:nvPr/>
        </p:nvPicPr>
        <p:blipFill>
          <a:blip r:embed="rId6">
            <a:alphaModFix/>
          </a:blip>
          <a:stretch>
            <a:fillRect/>
          </a:stretch>
        </p:blipFill>
        <p:spPr>
          <a:xfrm>
            <a:off x="1291150" y="2617700"/>
            <a:ext cx="2504624" cy="1408853"/>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0" name="Shape 150"/>
        <p:cNvGrpSpPr/>
        <p:nvPr/>
      </p:nvGrpSpPr>
      <p:grpSpPr>
        <a:xfrm>
          <a:off x="0" y="0"/>
          <a:ext cx="0" cy="0"/>
          <a:chOff x="0" y="0"/>
          <a:chExt cx="0" cy="0"/>
        </a:xfrm>
      </p:grpSpPr>
      <p:sp>
        <p:nvSpPr>
          <p:cNvPr id="151" name="Google Shape;151;p20"/>
          <p:cNvSpPr txBox="1"/>
          <p:nvPr>
            <p:ph idx="1" type="body"/>
          </p:nvPr>
        </p:nvSpPr>
        <p:spPr>
          <a:xfrm>
            <a:off x="4850000" y="1138550"/>
            <a:ext cx="4196100" cy="3108000"/>
          </a:xfrm>
          <a:prstGeom prst="rect">
            <a:avLst/>
          </a:prstGeom>
        </p:spPr>
        <p:txBody>
          <a:bodyPr anchorCtr="0" anchor="t" bIns="91425" lIns="91425" spcFirstLastPara="1" rIns="91425" wrap="square" tIns="91425">
            <a:normAutofit/>
          </a:bodyPr>
          <a:lstStyle/>
          <a:p>
            <a:pPr indent="-309880" lvl="0" marL="457200" rtl="0" algn="l">
              <a:lnSpc>
                <a:spcPct val="140000"/>
              </a:lnSpc>
              <a:spcBef>
                <a:spcPts val="0"/>
              </a:spcBef>
              <a:spcAft>
                <a:spcPts val="0"/>
              </a:spcAft>
              <a:buSzPts val="1280"/>
              <a:buFont typeface="Lato"/>
              <a:buChar char="●"/>
            </a:pPr>
            <a:r>
              <a:rPr lang="it" sz="1280">
                <a:latin typeface="Lato"/>
                <a:ea typeface="Lato"/>
                <a:cs typeface="Lato"/>
                <a:sym typeface="Lato"/>
              </a:rPr>
              <a:t>Sequential Recommender Systems (SRSs) have received significant attention for their ability to consider the temporal dynamics inherent in user preferences.</a:t>
            </a:r>
            <a:endParaRPr sz="1280">
              <a:latin typeface="Lato"/>
              <a:ea typeface="Lato"/>
              <a:cs typeface="Lato"/>
              <a:sym typeface="Lato"/>
            </a:endParaRPr>
          </a:p>
          <a:p>
            <a:pPr indent="-309880" lvl="0" marL="457200" rtl="0" algn="l">
              <a:lnSpc>
                <a:spcPct val="140000"/>
              </a:lnSpc>
              <a:spcBef>
                <a:spcPts val="0"/>
              </a:spcBef>
              <a:spcAft>
                <a:spcPts val="0"/>
              </a:spcAft>
              <a:buSzPts val="1280"/>
              <a:buFont typeface="Lato"/>
              <a:buChar char="●"/>
            </a:pPr>
            <a:r>
              <a:rPr lang="it" sz="1280">
                <a:latin typeface="Lato"/>
                <a:ea typeface="Lato"/>
                <a:cs typeface="Lato"/>
                <a:sym typeface="Lato"/>
              </a:rPr>
              <a:t>The main goal of SRSs is to predict the next item a user is going to interact with, based on the sequence of user’s previous interactions.</a:t>
            </a:r>
            <a:endParaRPr sz="1280">
              <a:latin typeface="Lato"/>
              <a:ea typeface="Lato"/>
              <a:cs typeface="Lato"/>
              <a:sym typeface="Lato"/>
            </a:endParaRPr>
          </a:p>
          <a:p>
            <a:pPr indent="-309880" lvl="0" marL="457200" rtl="0" algn="l">
              <a:lnSpc>
                <a:spcPct val="140000"/>
              </a:lnSpc>
              <a:spcBef>
                <a:spcPts val="0"/>
              </a:spcBef>
              <a:spcAft>
                <a:spcPts val="0"/>
              </a:spcAft>
              <a:buSzPts val="1280"/>
              <a:buFont typeface="Lato"/>
              <a:buChar char="●"/>
            </a:pPr>
            <a:r>
              <a:rPr lang="it" sz="1280">
                <a:latin typeface="Lato"/>
                <a:ea typeface="Lato"/>
                <a:cs typeface="Lato"/>
                <a:sym typeface="Lato"/>
              </a:rPr>
              <a:t>Models as GRU4Rec, BERT4Rec or SASRec have marked significant milestones in this evolution.</a:t>
            </a:r>
            <a:endParaRPr sz="1280">
              <a:latin typeface="Lato"/>
              <a:ea typeface="Lato"/>
              <a:cs typeface="Lato"/>
              <a:sym typeface="Lato"/>
            </a:endParaRPr>
          </a:p>
        </p:txBody>
      </p:sp>
      <p:sp>
        <p:nvSpPr>
          <p:cNvPr id="152" name="Google Shape;152;p20"/>
          <p:cNvSpPr/>
          <p:nvPr/>
        </p:nvSpPr>
        <p:spPr>
          <a:xfrm>
            <a:off x="0" y="4199700"/>
            <a:ext cx="938100" cy="943800"/>
          </a:xfrm>
          <a:prstGeom prst="rtTriangle">
            <a:avLst/>
          </a:prstGeom>
          <a:solidFill>
            <a:srgbClr val="E7EDF3"/>
          </a:solidFill>
          <a:ln cap="flat" cmpd="sng" w="9525">
            <a:solidFill>
              <a:srgbClr val="E7EDF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153" name="Google Shape;153;p20"/>
          <p:cNvPicPr preferRelativeResize="0"/>
          <p:nvPr/>
        </p:nvPicPr>
        <p:blipFill rotWithShape="1">
          <a:blip r:embed="rId3">
            <a:alphaModFix/>
          </a:blip>
          <a:srcRect b="0" l="0" r="63913" t="0"/>
          <a:stretch/>
        </p:blipFill>
        <p:spPr>
          <a:xfrm>
            <a:off x="-150800" y="4499450"/>
            <a:ext cx="675748" cy="778099"/>
          </a:xfrm>
          <a:prstGeom prst="rect">
            <a:avLst/>
          </a:prstGeom>
          <a:noFill/>
          <a:ln>
            <a:noFill/>
          </a:ln>
        </p:spPr>
      </p:pic>
      <p:cxnSp>
        <p:nvCxnSpPr>
          <p:cNvPr id="154" name="Google Shape;154;p20"/>
          <p:cNvCxnSpPr/>
          <p:nvPr/>
        </p:nvCxnSpPr>
        <p:spPr>
          <a:xfrm flipH="1" rot="10800000">
            <a:off x="5701975" y="4669350"/>
            <a:ext cx="3441900" cy="16200"/>
          </a:xfrm>
          <a:prstGeom prst="straightConnector1">
            <a:avLst/>
          </a:prstGeom>
          <a:noFill/>
          <a:ln cap="flat" cmpd="sng" w="19050">
            <a:solidFill>
              <a:srgbClr val="822433"/>
            </a:solidFill>
            <a:prstDash val="solid"/>
            <a:round/>
            <a:headEnd len="med" w="med" type="none"/>
            <a:tailEnd len="med" w="med" type="none"/>
          </a:ln>
        </p:spPr>
      </p:cxnSp>
      <p:pic>
        <p:nvPicPr>
          <p:cNvPr id="155" name="Google Shape;155;p20"/>
          <p:cNvPicPr preferRelativeResize="0"/>
          <p:nvPr/>
        </p:nvPicPr>
        <p:blipFill>
          <a:blip r:embed="rId4">
            <a:alphaModFix/>
          </a:blip>
          <a:stretch>
            <a:fillRect/>
          </a:stretch>
        </p:blipFill>
        <p:spPr>
          <a:xfrm>
            <a:off x="213900" y="1138538"/>
            <a:ext cx="4458799" cy="2823349"/>
          </a:xfrm>
          <a:prstGeom prst="rect">
            <a:avLst/>
          </a:prstGeom>
          <a:noFill/>
          <a:ln cap="flat" cmpd="sng" w="9525">
            <a:solidFill>
              <a:srgbClr val="E7EDF3"/>
            </a:solidFill>
            <a:prstDash val="solid"/>
            <a:round/>
            <a:headEnd len="sm" w="sm" type="none"/>
            <a:tailEnd len="sm" w="sm" type="none"/>
          </a:ln>
        </p:spPr>
      </p:pic>
      <p:sp>
        <p:nvSpPr>
          <p:cNvPr id="156" name="Google Shape;156;p20"/>
          <p:cNvSpPr txBox="1"/>
          <p:nvPr>
            <p:ph type="title"/>
          </p:nvPr>
        </p:nvSpPr>
        <p:spPr>
          <a:xfrm>
            <a:off x="311700" y="328025"/>
            <a:ext cx="80373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it" sz="3611">
                <a:solidFill>
                  <a:srgbClr val="434343"/>
                </a:solidFill>
                <a:latin typeface="Nunito"/>
                <a:ea typeface="Nunito"/>
                <a:cs typeface="Nunito"/>
                <a:sym typeface="Nunito"/>
              </a:rPr>
              <a:t>An Introduction</a:t>
            </a:r>
            <a:endParaRPr sz="3611">
              <a:solidFill>
                <a:srgbClr val="434343"/>
              </a:solidFill>
              <a:latin typeface="Nunito"/>
              <a:ea typeface="Nunito"/>
              <a:cs typeface="Nunito"/>
              <a:sym typeface="Nunito"/>
            </a:endParaRPr>
          </a:p>
        </p:txBody>
      </p:sp>
      <p:sp>
        <p:nvSpPr>
          <p:cNvPr id="157" name="Google Shape;157;p20"/>
          <p:cNvSpPr txBox="1"/>
          <p:nvPr/>
        </p:nvSpPr>
        <p:spPr>
          <a:xfrm>
            <a:off x="5732400" y="4737750"/>
            <a:ext cx="3380700" cy="301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it" sz="900">
                <a:solidFill>
                  <a:schemeClr val="dk2"/>
                </a:solidFill>
                <a:latin typeface="Lato"/>
                <a:ea typeface="Lato"/>
                <a:cs typeface="Lato"/>
                <a:sym typeface="Lato"/>
              </a:rPr>
              <a:t>A Reproducible Analysis of Sequential Recommender Systems</a:t>
            </a:r>
            <a:endParaRPr sz="900">
              <a:solidFill>
                <a:schemeClr val="dk2"/>
              </a:solidFill>
              <a:latin typeface="Lato"/>
              <a:ea typeface="Lato"/>
              <a:cs typeface="Lato"/>
              <a:sym typeface="Lato"/>
            </a:endParaRPr>
          </a:p>
          <a:p>
            <a:pPr indent="0" lvl="0" marL="0" rtl="0" algn="l">
              <a:spcBef>
                <a:spcPts val="0"/>
              </a:spcBef>
              <a:spcAft>
                <a:spcPts val="0"/>
              </a:spcAft>
              <a:buClr>
                <a:schemeClr val="dk1"/>
              </a:buClr>
              <a:buSzPts val="1100"/>
              <a:buFont typeface="Arial"/>
              <a:buNone/>
            </a:pPr>
            <a:r>
              <a:t/>
            </a:r>
            <a:endParaRPr sz="900">
              <a:solidFill>
                <a:schemeClr val="dk2"/>
              </a:solidFill>
              <a:latin typeface="Lato"/>
              <a:ea typeface="Lato"/>
              <a:cs typeface="Lato"/>
              <a:sym typeface="Lato"/>
            </a:endParaRPr>
          </a:p>
          <a:p>
            <a:pPr indent="0" lvl="0" marL="0" rtl="0" algn="l">
              <a:spcBef>
                <a:spcPts val="0"/>
              </a:spcBef>
              <a:spcAft>
                <a:spcPts val="0"/>
              </a:spcAft>
              <a:buClr>
                <a:schemeClr val="dk1"/>
              </a:buClr>
              <a:buSzPts val="1100"/>
              <a:buFont typeface="Arial"/>
              <a:buNone/>
            </a:pPr>
            <a:r>
              <a:t/>
            </a:r>
            <a:endParaRPr sz="900">
              <a:solidFill>
                <a:schemeClr val="dk2"/>
              </a:solidFill>
              <a:latin typeface="Lato"/>
              <a:ea typeface="Lato"/>
              <a:cs typeface="Lato"/>
              <a:sym typeface="Lato"/>
            </a:endParaRPr>
          </a:p>
          <a:p>
            <a:pPr indent="0" lvl="0" marL="0" rtl="0" algn="l">
              <a:spcBef>
                <a:spcPts val="0"/>
              </a:spcBef>
              <a:spcAft>
                <a:spcPts val="0"/>
              </a:spcAft>
              <a:buClr>
                <a:schemeClr val="dk1"/>
              </a:buClr>
              <a:buSzPts val="1100"/>
              <a:buFont typeface="Arial"/>
              <a:buNone/>
            </a:pPr>
            <a:r>
              <a:t/>
            </a:r>
            <a:endParaRPr sz="900">
              <a:solidFill>
                <a:schemeClr val="dk2"/>
              </a:solidFill>
              <a:latin typeface="Lato"/>
              <a:ea typeface="Lato"/>
              <a:cs typeface="Lato"/>
              <a:sym typeface="Lato"/>
            </a:endParaRPr>
          </a:p>
          <a:p>
            <a:pPr indent="0" lvl="0" marL="0" rtl="0" algn="l">
              <a:spcBef>
                <a:spcPts val="0"/>
              </a:spcBef>
              <a:spcAft>
                <a:spcPts val="0"/>
              </a:spcAft>
              <a:buNone/>
            </a:pPr>
            <a:r>
              <a:t/>
            </a:r>
            <a:endParaRPr sz="900">
              <a:solidFill>
                <a:schemeClr val="dk2"/>
              </a:solidFill>
              <a:latin typeface="Lato"/>
              <a:ea typeface="Lato"/>
              <a:cs typeface="Lato"/>
              <a:sym typeface="Lato"/>
            </a:endParaRPr>
          </a:p>
          <a:p>
            <a:pPr indent="0" lvl="0" marL="0" rtl="0" algn="l">
              <a:spcBef>
                <a:spcPts val="0"/>
              </a:spcBef>
              <a:spcAft>
                <a:spcPts val="0"/>
              </a:spcAft>
              <a:buNone/>
            </a:pPr>
            <a:r>
              <a:t/>
            </a:r>
            <a:endParaRPr>
              <a:solidFill>
                <a:schemeClr val="dk2"/>
              </a:solidFill>
              <a:latin typeface="Lato"/>
              <a:ea typeface="Lato"/>
              <a:cs typeface="Lato"/>
              <a:sym typeface="Lato"/>
            </a:endParaRPr>
          </a:p>
          <a:p>
            <a:pPr indent="0" lvl="0" marL="0" rtl="0" algn="l">
              <a:spcBef>
                <a:spcPts val="0"/>
              </a:spcBef>
              <a:spcAft>
                <a:spcPts val="0"/>
              </a:spcAft>
              <a:buNone/>
            </a:pPr>
            <a:r>
              <a:t/>
            </a:r>
            <a:endParaRPr>
              <a:solidFill>
                <a:schemeClr val="dk2"/>
              </a:solidFill>
              <a:latin typeface="Lato"/>
              <a:ea typeface="Lato"/>
              <a:cs typeface="Lato"/>
              <a:sym typeface="Lato"/>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1" name="Shape 161"/>
        <p:cNvGrpSpPr/>
        <p:nvPr/>
      </p:nvGrpSpPr>
      <p:grpSpPr>
        <a:xfrm>
          <a:off x="0" y="0"/>
          <a:ext cx="0" cy="0"/>
          <a:chOff x="0" y="0"/>
          <a:chExt cx="0" cy="0"/>
        </a:xfrm>
      </p:grpSpPr>
      <p:sp>
        <p:nvSpPr>
          <p:cNvPr id="162" name="Google Shape;162;p21"/>
          <p:cNvSpPr/>
          <p:nvPr/>
        </p:nvSpPr>
        <p:spPr>
          <a:xfrm>
            <a:off x="0" y="4199700"/>
            <a:ext cx="938100" cy="943800"/>
          </a:xfrm>
          <a:prstGeom prst="rtTriangle">
            <a:avLst/>
          </a:prstGeom>
          <a:solidFill>
            <a:schemeClr val="lt1"/>
          </a:solidFill>
          <a:ln cap="flat" cmpd="sng" w="9525">
            <a:solidFill>
              <a:srgbClr val="E7EDF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163" name="Google Shape;163;p21"/>
          <p:cNvPicPr preferRelativeResize="0"/>
          <p:nvPr/>
        </p:nvPicPr>
        <p:blipFill rotWithShape="1">
          <a:blip r:embed="rId3">
            <a:alphaModFix/>
          </a:blip>
          <a:srcRect b="0" l="0" r="63913" t="0"/>
          <a:stretch/>
        </p:blipFill>
        <p:spPr>
          <a:xfrm>
            <a:off x="-150800" y="4499450"/>
            <a:ext cx="675748" cy="778099"/>
          </a:xfrm>
          <a:prstGeom prst="rect">
            <a:avLst/>
          </a:prstGeom>
          <a:noFill/>
          <a:ln>
            <a:noFill/>
          </a:ln>
        </p:spPr>
      </p:pic>
      <p:cxnSp>
        <p:nvCxnSpPr>
          <p:cNvPr id="164" name="Google Shape;164;p21"/>
          <p:cNvCxnSpPr/>
          <p:nvPr/>
        </p:nvCxnSpPr>
        <p:spPr>
          <a:xfrm flipH="1" rot="10800000">
            <a:off x="5701975" y="4669350"/>
            <a:ext cx="3441900" cy="16200"/>
          </a:xfrm>
          <a:prstGeom prst="straightConnector1">
            <a:avLst/>
          </a:prstGeom>
          <a:noFill/>
          <a:ln cap="flat" cmpd="sng" w="19050">
            <a:solidFill>
              <a:srgbClr val="822433"/>
            </a:solidFill>
            <a:prstDash val="solid"/>
            <a:round/>
            <a:headEnd len="med" w="med" type="none"/>
            <a:tailEnd len="med" w="med" type="none"/>
          </a:ln>
        </p:spPr>
      </p:cxnSp>
      <p:sp>
        <p:nvSpPr>
          <p:cNvPr id="165" name="Google Shape;165;p21"/>
          <p:cNvSpPr txBox="1"/>
          <p:nvPr>
            <p:ph idx="1" type="body"/>
          </p:nvPr>
        </p:nvSpPr>
        <p:spPr>
          <a:xfrm>
            <a:off x="231275" y="1349888"/>
            <a:ext cx="4464900" cy="2811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it">
                <a:latin typeface="Lato"/>
                <a:ea typeface="Lato"/>
                <a:cs typeface="Lato"/>
                <a:sym typeface="Lato"/>
              </a:rPr>
              <a:t>The reproducibility of these models remains an open problem, due to:</a:t>
            </a:r>
            <a:endParaRPr>
              <a:latin typeface="Lato"/>
              <a:ea typeface="Lato"/>
              <a:cs typeface="Lato"/>
              <a:sym typeface="Lato"/>
            </a:endParaRPr>
          </a:p>
          <a:p>
            <a:pPr indent="-342900" lvl="0" marL="457200" rtl="0" algn="l">
              <a:spcBef>
                <a:spcPts val="1200"/>
              </a:spcBef>
              <a:spcAft>
                <a:spcPts val="0"/>
              </a:spcAft>
              <a:buSzPts val="1800"/>
              <a:buFont typeface="Lato"/>
              <a:buChar char="●"/>
            </a:pPr>
            <a:r>
              <a:rPr lang="it">
                <a:latin typeface="Lato"/>
                <a:ea typeface="Lato"/>
                <a:cs typeface="Lato"/>
                <a:sym typeface="Lato"/>
              </a:rPr>
              <a:t>Lack of standardised benchmarks;</a:t>
            </a:r>
            <a:endParaRPr>
              <a:latin typeface="Lato"/>
              <a:ea typeface="Lato"/>
              <a:cs typeface="Lato"/>
              <a:sym typeface="Lato"/>
            </a:endParaRPr>
          </a:p>
          <a:p>
            <a:pPr indent="-342900" lvl="0" marL="457200" rtl="0" algn="l">
              <a:spcBef>
                <a:spcPts val="0"/>
              </a:spcBef>
              <a:spcAft>
                <a:spcPts val="0"/>
              </a:spcAft>
              <a:buSzPts val="1800"/>
              <a:buFont typeface="Lato"/>
              <a:buChar char="●"/>
            </a:pPr>
            <a:r>
              <a:rPr lang="it">
                <a:latin typeface="Lato"/>
                <a:ea typeface="Lato"/>
                <a:cs typeface="Lato"/>
                <a:sym typeface="Lato"/>
              </a:rPr>
              <a:t>Not uniform data pre-processing;</a:t>
            </a:r>
            <a:endParaRPr>
              <a:latin typeface="Lato"/>
              <a:ea typeface="Lato"/>
              <a:cs typeface="Lato"/>
              <a:sym typeface="Lato"/>
            </a:endParaRPr>
          </a:p>
          <a:p>
            <a:pPr indent="-342900" lvl="0" marL="457200" rtl="0" algn="l">
              <a:spcBef>
                <a:spcPts val="0"/>
              </a:spcBef>
              <a:spcAft>
                <a:spcPts val="0"/>
              </a:spcAft>
              <a:buSzPts val="1800"/>
              <a:buFont typeface="Lato"/>
              <a:buChar char="●"/>
            </a:pPr>
            <a:r>
              <a:rPr lang="it">
                <a:latin typeface="Lato"/>
                <a:ea typeface="Lato"/>
                <a:cs typeface="Lato"/>
                <a:sym typeface="Lato"/>
              </a:rPr>
              <a:t>Inconsistent model implementations</a:t>
            </a:r>
            <a:endParaRPr>
              <a:latin typeface="Lato"/>
              <a:ea typeface="Lato"/>
              <a:cs typeface="Lato"/>
              <a:sym typeface="Lato"/>
            </a:endParaRPr>
          </a:p>
          <a:p>
            <a:pPr indent="0" lvl="0" marL="0" rtl="0" algn="l">
              <a:spcBef>
                <a:spcPts val="1200"/>
              </a:spcBef>
              <a:spcAft>
                <a:spcPts val="1200"/>
              </a:spcAft>
              <a:buNone/>
            </a:pPr>
            <a:r>
              <a:t/>
            </a:r>
            <a:endParaRPr>
              <a:latin typeface="Lato"/>
              <a:ea typeface="Lato"/>
              <a:cs typeface="Lato"/>
              <a:sym typeface="Lato"/>
            </a:endParaRPr>
          </a:p>
        </p:txBody>
      </p:sp>
      <p:sp>
        <p:nvSpPr>
          <p:cNvPr id="166" name="Google Shape;166;p21"/>
          <p:cNvSpPr txBox="1"/>
          <p:nvPr>
            <p:ph type="title"/>
          </p:nvPr>
        </p:nvSpPr>
        <p:spPr>
          <a:xfrm>
            <a:off x="311700" y="328025"/>
            <a:ext cx="80373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it" sz="3611">
                <a:solidFill>
                  <a:srgbClr val="434343"/>
                </a:solidFill>
                <a:latin typeface="Nunito"/>
                <a:ea typeface="Nunito"/>
                <a:cs typeface="Nunito"/>
                <a:sym typeface="Nunito"/>
              </a:rPr>
              <a:t>Problems</a:t>
            </a:r>
            <a:endParaRPr sz="3611">
              <a:solidFill>
                <a:srgbClr val="434343"/>
              </a:solidFill>
              <a:latin typeface="Nunito"/>
              <a:ea typeface="Nunito"/>
              <a:cs typeface="Nunito"/>
              <a:sym typeface="Nunito"/>
            </a:endParaRPr>
          </a:p>
        </p:txBody>
      </p:sp>
      <p:cxnSp>
        <p:nvCxnSpPr>
          <p:cNvPr id="167" name="Google Shape;167;p21"/>
          <p:cNvCxnSpPr/>
          <p:nvPr/>
        </p:nvCxnSpPr>
        <p:spPr>
          <a:xfrm flipH="1" rot="10800000">
            <a:off x="223375" y="245800"/>
            <a:ext cx="1692300" cy="737100"/>
          </a:xfrm>
          <a:prstGeom prst="bentConnector3">
            <a:avLst>
              <a:gd fmla="val 0" name="adj1"/>
            </a:avLst>
          </a:prstGeom>
          <a:noFill/>
          <a:ln cap="flat" cmpd="sng" w="38100">
            <a:solidFill>
              <a:srgbClr val="E9F1F8"/>
            </a:solidFill>
            <a:prstDash val="solid"/>
            <a:round/>
            <a:headEnd len="med" w="med" type="none"/>
            <a:tailEnd len="med" w="med" type="none"/>
          </a:ln>
        </p:spPr>
      </p:cxnSp>
      <p:cxnSp>
        <p:nvCxnSpPr>
          <p:cNvPr id="168" name="Google Shape;168;p21"/>
          <p:cNvCxnSpPr/>
          <p:nvPr/>
        </p:nvCxnSpPr>
        <p:spPr>
          <a:xfrm flipH="1" rot="10800000">
            <a:off x="7211450" y="414950"/>
            <a:ext cx="1692300" cy="737100"/>
          </a:xfrm>
          <a:prstGeom prst="bentConnector3">
            <a:avLst>
              <a:gd fmla="val 99897" name="adj1"/>
            </a:avLst>
          </a:prstGeom>
          <a:noFill/>
          <a:ln cap="flat" cmpd="sng" w="38100">
            <a:solidFill>
              <a:srgbClr val="E9F1F8"/>
            </a:solidFill>
            <a:prstDash val="solid"/>
            <a:round/>
            <a:headEnd len="med" w="med" type="none"/>
            <a:tailEnd len="med" w="med" type="none"/>
          </a:ln>
        </p:spPr>
      </p:cxnSp>
      <p:pic>
        <p:nvPicPr>
          <p:cNvPr id="169" name="Google Shape;169;p21"/>
          <p:cNvPicPr preferRelativeResize="0"/>
          <p:nvPr/>
        </p:nvPicPr>
        <p:blipFill>
          <a:blip r:embed="rId4">
            <a:alphaModFix/>
          </a:blip>
          <a:stretch>
            <a:fillRect/>
          </a:stretch>
        </p:blipFill>
        <p:spPr>
          <a:xfrm>
            <a:off x="4572000" y="1439450"/>
            <a:ext cx="4143025" cy="2489297"/>
          </a:xfrm>
          <a:prstGeom prst="rect">
            <a:avLst/>
          </a:prstGeom>
          <a:noFill/>
          <a:ln>
            <a:noFill/>
          </a:ln>
        </p:spPr>
      </p:pic>
      <p:sp>
        <p:nvSpPr>
          <p:cNvPr id="170" name="Google Shape;170;p21"/>
          <p:cNvSpPr txBox="1"/>
          <p:nvPr/>
        </p:nvSpPr>
        <p:spPr>
          <a:xfrm>
            <a:off x="5732400" y="4737750"/>
            <a:ext cx="3380700" cy="301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it" sz="900">
                <a:solidFill>
                  <a:schemeClr val="dk2"/>
                </a:solidFill>
                <a:latin typeface="Lato"/>
                <a:ea typeface="Lato"/>
                <a:cs typeface="Lato"/>
                <a:sym typeface="Lato"/>
              </a:rPr>
              <a:t>A Reproducible Analysis of Sequential Recommender Systems</a:t>
            </a:r>
            <a:endParaRPr sz="900">
              <a:solidFill>
                <a:schemeClr val="dk2"/>
              </a:solidFill>
              <a:latin typeface="Lato"/>
              <a:ea typeface="Lato"/>
              <a:cs typeface="Lato"/>
              <a:sym typeface="Lato"/>
            </a:endParaRPr>
          </a:p>
          <a:p>
            <a:pPr indent="0" lvl="0" marL="0" rtl="0" algn="l">
              <a:spcBef>
                <a:spcPts val="0"/>
              </a:spcBef>
              <a:spcAft>
                <a:spcPts val="0"/>
              </a:spcAft>
              <a:buClr>
                <a:schemeClr val="dk1"/>
              </a:buClr>
              <a:buSzPts val="1100"/>
              <a:buFont typeface="Arial"/>
              <a:buNone/>
            </a:pPr>
            <a:r>
              <a:t/>
            </a:r>
            <a:endParaRPr sz="900">
              <a:solidFill>
                <a:schemeClr val="dk2"/>
              </a:solidFill>
              <a:latin typeface="Lato"/>
              <a:ea typeface="Lato"/>
              <a:cs typeface="Lato"/>
              <a:sym typeface="Lato"/>
            </a:endParaRPr>
          </a:p>
          <a:p>
            <a:pPr indent="0" lvl="0" marL="0" rtl="0" algn="l">
              <a:spcBef>
                <a:spcPts val="0"/>
              </a:spcBef>
              <a:spcAft>
                <a:spcPts val="0"/>
              </a:spcAft>
              <a:buClr>
                <a:schemeClr val="dk1"/>
              </a:buClr>
              <a:buSzPts val="1100"/>
              <a:buFont typeface="Arial"/>
              <a:buNone/>
            </a:pPr>
            <a:r>
              <a:t/>
            </a:r>
            <a:endParaRPr sz="900">
              <a:solidFill>
                <a:schemeClr val="dk2"/>
              </a:solidFill>
              <a:latin typeface="Lato"/>
              <a:ea typeface="Lato"/>
              <a:cs typeface="Lato"/>
              <a:sym typeface="Lato"/>
            </a:endParaRPr>
          </a:p>
          <a:p>
            <a:pPr indent="0" lvl="0" marL="0" rtl="0" algn="l">
              <a:spcBef>
                <a:spcPts val="0"/>
              </a:spcBef>
              <a:spcAft>
                <a:spcPts val="0"/>
              </a:spcAft>
              <a:buClr>
                <a:schemeClr val="dk1"/>
              </a:buClr>
              <a:buSzPts val="1100"/>
              <a:buFont typeface="Arial"/>
              <a:buNone/>
            </a:pPr>
            <a:r>
              <a:t/>
            </a:r>
            <a:endParaRPr sz="900">
              <a:solidFill>
                <a:schemeClr val="dk2"/>
              </a:solidFill>
              <a:latin typeface="Lato"/>
              <a:ea typeface="Lato"/>
              <a:cs typeface="Lato"/>
              <a:sym typeface="Lato"/>
            </a:endParaRPr>
          </a:p>
          <a:p>
            <a:pPr indent="0" lvl="0" marL="0" rtl="0" algn="l">
              <a:spcBef>
                <a:spcPts val="0"/>
              </a:spcBef>
              <a:spcAft>
                <a:spcPts val="0"/>
              </a:spcAft>
              <a:buNone/>
            </a:pPr>
            <a:r>
              <a:t/>
            </a:r>
            <a:endParaRPr sz="900">
              <a:solidFill>
                <a:schemeClr val="dk2"/>
              </a:solidFill>
              <a:latin typeface="Lato"/>
              <a:ea typeface="Lato"/>
              <a:cs typeface="Lato"/>
              <a:sym typeface="Lato"/>
            </a:endParaRPr>
          </a:p>
          <a:p>
            <a:pPr indent="0" lvl="0" marL="0" rtl="0" algn="l">
              <a:spcBef>
                <a:spcPts val="0"/>
              </a:spcBef>
              <a:spcAft>
                <a:spcPts val="0"/>
              </a:spcAft>
              <a:buNone/>
            </a:pPr>
            <a:r>
              <a:t/>
            </a:r>
            <a:endParaRPr>
              <a:solidFill>
                <a:schemeClr val="dk2"/>
              </a:solidFill>
              <a:latin typeface="Lato"/>
              <a:ea typeface="Lato"/>
              <a:cs typeface="Lato"/>
              <a:sym typeface="Lato"/>
            </a:endParaRPr>
          </a:p>
          <a:p>
            <a:pPr indent="0" lvl="0" marL="0" rtl="0" algn="l">
              <a:spcBef>
                <a:spcPts val="0"/>
              </a:spcBef>
              <a:spcAft>
                <a:spcPts val="0"/>
              </a:spcAft>
              <a:buNone/>
            </a:pPr>
            <a:r>
              <a:t/>
            </a:r>
            <a:endParaRPr>
              <a:solidFill>
                <a:schemeClr val="dk2"/>
              </a:solidFill>
              <a:latin typeface="Lato"/>
              <a:ea typeface="Lato"/>
              <a:cs typeface="Lato"/>
              <a:sym typeface="Lato"/>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